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82"/>
  </p:notesMasterIdLst>
  <p:sldIdLst>
    <p:sldId id="256" r:id="rId2"/>
    <p:sldId id="257" r:id="rId3"/>
    <p:sldId id="307" r:id="rId4"/>
    <p:sldId id="306" r:id="rId5"/>
    <p:sldId id="305" r:id="rId6"/>
    <p:sldId id="304" r:id="rId7"/>
    <p:sldId id="258" r:id="rId8"/>
    <p:sldId id="312" r:id="rId9"/>
    <p:sldId id="313" r:id="rId10"/>
    <p:sldId id="311" r:id="rId11"/>
    <p:sldId id="314" r:id="rId12"/>
    <p:sldId id="315" r:id="rId13"/>
    <p:sldId id="320" r:id="rId14"/>
    <p:sldId id="259" r:id="rId15"/>
    <p:sldId id="321" r:id="rId16"/>
    <p:sldId id="260" r:id="rId17"/>
    <p:sldId id="322" r:id="rId18"/>
    <p:sldId id="261" r:id="rId19"/>
    <p:sldId id="262" r:id="rId20"/>
    <p:sldId id="323" r:id="rId21"/>
    <p:sldId id="263" r:id="rId22"/>
    <p:sldId id="264" r:id="rId23"/>
    <p:sldId id="324" r:id="rId24"/>
    <p:sldId id="265" r:id="rId25"/>
    <p:sldId id="326" r:id="rId26"/>
    <p:sldId id="266" r:id="rId27"/>
    <p:sldId id="327" r:id="rId28"/>
    <p:sldId id="267" r:id="rId29"/>
    <p:sldId id="328" r:id="rId30"/>
    <p:sldId id="268" r:id="rId31"/>
    <p:sldId id="269" r:id="rId32"/>
    <p:sldId id="329" r:id="rId33"/>
    <p:sldId id="270" r:id="rId34"/>
    <p:sldId id="330" r:id="rId35"/>
    <p:sldId id="271" r:id="rId36"/>
    <p:sldId id="272" r:id="rId37"/>
    <p:sldId id="331" r:id="rId38"/>
    <p:sldId id="273" r:id="rId39"/>
    <p:sldId id="332" r:id="rId40"/>
    <p:sldId id="274" r:id="rId41"/>
    <p:sldId id="276" r:id="rId42"/>
    <p:sldId id="333" r:id="rId43"/>
    <p:sldId id="334" r:id="rId44"/>
    <p:sldId id="277" r:id="rId45"/>
    <p:sldId id="335" r:id="rId46"/>
    <p:sldId id="278" r:id="rId47"/>
    <p:sldId id="279" r:id="rId48"/>
    <p:sldId id="280" r:id="rId49"/>
    <p:sldId id="281" r:id="rId50"/>
    <p:sldId id="282" r:id="rId51"/>
    <p:sldId id="283" r:id="rId52"/>
    <p:sldId id="336" r:id="rId53"/>
    <p:sldId id="284" r:id="rId54"/>
    <p:sldId id="285" r:id="rId55"/>
    <p:sldId id="341" r:id="rId56"/>
    <p:sldId id="286" r:id="rId57"/>
    <p:sldId id="287" r:id="rId58"/>
    <p:sldId id="340" r:id="rId59"/>
    <p:sldId id="288" r:id="rId60"/>
    <p:sldId id="339" r:id="rId61"/>
    <p:sldId id="289" r:id="rId62"/>
    <p:sldId id="290" r:id="rId63"/>
    <p:sldId id="291" r:id="rId64"/>
    <p:sldId id="338" r:id="rId65"/>
    <p:sldId id="292" r:id="rId66"/>
    <p:sldId id="293" r:id="rId67"/>
    <p:sldId id="294" r:id="rId68"/>
    <p:sldId id="308" r:id="rId69"/>
    <p:sldId id="295" r:id="rId70"/>
    <p:sldId id="296" r:id="rId71"/>
    <p:sldId id="297" r:id="rId72"/>
    <p:sldId id="337" r:id="rId73"/>
    <p:sldId id="298" r:id="rId74"/>
    <p:sldId id="299" r:id="rId75"/>
    <p:sldId id="310" r:id="rId76"/>
    <p:sldId id="301" r:id="rId77"/>
    <p:sldId id="302" r:id="rId78"/>
    <p:sldId id="309" r:id="rId79"/>
    <p:sldId id="300" r:id="rId80"/>
    <p:sldId id="303"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7" autoAdjust="0"/>
  </p:normalViewPr>
  <p:slideViewPr>
    <p:cSldViewPr>
      <p:cViewPr varScale="1">
        <p:scale>
          <a:sx n="70" d="100"/>
          <a:sy n="70" d="100"/>
        </p:scale>
        <p:origin x="14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5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FDC11-8C08-4774-9258-49C647DF762B}" type="datetimeFigureOut">
              <a:rPr lang="en-US" smtClean="0"/>
              <a:pPr/>
              <a:t>12/19/2018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E852B-DE18-44FA-A16C-BC9B216204C1}" type="slidenum">
              <a:rPr lang="en-US" smtClean="0"/>
              <a:pPr/>
              <a:t>‹#›</a:t>
            </a:fld>
            <a:endParaRPr lang="en-US"/>
          </a:p>
        </p:txBody>
      </p:sp>
    </p:spTree>
    <p:extLst>
      <p:ext uri="{BB962C8B-B14F-4D97-AF65-F5344CB8AC3E}">
        <p14:creationId xmlns:p14="http://schemas.microsoft.com/office/powerpoint/2010/main" val="264928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fld id="{C83E852B-DE18-44FA-A16C-BC9B216204C1}" type="slidenum">
              <a:rPr lang="en-US" smtClean="0"/>
              <a:pPr/>
              <a:t>1</a:t>
            </a:fld>
            <a:endParaRPr lang="en-US"/>
          </a:p>
        </p:txBody>
      </p:sp>
    </p:spTree>
    <p:extLst>
      <p:ext uri="{BB962C8B-B14F-4D97-AF65-F5344CB8AC3E}">
        <p14:creationId xmlns:p14="http://schemas.microsoft.com/office/powerpoint/2010/main" val="605956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10</a:t>
            </a:fld>
            <a:endParaRPr lang="en-US"/>
          </a:p>
        </p:txBody>
      </p:sp>
    </p:spTree>
    <p:extLst>
      <p:ext uri="{BB962C8B-B14F-4D97-AF65-F5344CB8AC3E}">
        <p14:creationId xmlns:p14="http://schemas.microsoft.com/office/powerpoint/2010/main" val="1310109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11</a:t>
            </a:fld>
            <a:endParaRPr lang="en-US"/>
          </a:p>
        </p:txBody>
      </p:sp>
    </p:spTree>
    <p:extLst>
      <p:ext uri="{BB962C8B-B14F-4D97-AF65-F5344CB8AC3E}">
        <p14:creationId xmlns:p14="http://schemas.microsoft.com/office/powerpoint/2010/main" val="255368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12</a:t>
            </a:fld>
            <a:endParaRPr lang="en-US"/>
          </a:p>
        </p:txBody>
      </p:sp>
    </p:spTree>
    <p:extLst>
      <p:ext uri="{BB962C8B-B14F-4D97-AF65-F5344CB8AC3E}">
        <p14:creationId xmlns:p14="http://schemas.microsoft.com/office/powerpoint/2010/main" val="4206671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13</a:t>
            </a:fld>
            <a:endParaRPr lang="en-US"/>
          </a:p>
        </p:txBody>
      </p:sp>
    </p:spTree>
    <p:extLst>
      <p:ext uri="{BB962C8B-B14F-4D97-AF65-F5344CB8AC3E}">
        <p14:creationId xmlns:p14="http://schemas.microsoft.com/office/powerpoint/2010/main" val="3676521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14</a:t>
            </a:fld>
            <a:endParaRPr lang="en-US"/>
          </a:p>
        </p:txBody>
      </p:sp>
    </p:spTree>
    <p:extLst>
      <p:ext uri="{BB962C8B-B14F-4D97-AF65-F5344CB8AC3E}">
        <p14:creationId xmlns:p14="http://schemas.microsoft.com/office/powerpoint/2010/main" val="2904903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15</a:t>
            </a:fld>
            <a:endParaRPr lang="en-US"/>
          </a:p>
        </p:txBody>
      </p:sp>
    </p:spTree>
    <p:extLst>
      <p:ext uri="{BB962C8B-B14F-4D97-AF65-F5344CB8AC3E}">
        <p14:creationId xmlns:p14="http://schemas.microsoft.com/office/powerpoint/2010/main" val="2073107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16</a:t>
            </a:fld>
            <a:endParaRPr lang="en-US"/>
          </a:p>
        </p:txBody>
      </p:sp>
    </p:spTree>
    <p:extLst>
      <p:ext uri="{BB962C8B-B14F-4D97-AF65-F5344CB8AC3E}">
        <p14:creationId xmlns:p14="http://schemas.microsoft.com/office/powerpoint/2010/main" val="3574212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17</a:t>
            </a:fld>
            <a:endParaRPr lang="en-US"/>
          </a:p>
        </p:txBody>
      </p:sp>
    </p:spTree>
    <p:extLst>
      <p:ext uri="{BB962C8B-B14F-4D97-AF65-F5344CB8AC3E}">
        <p14:creationId xmlns:p14="http://schemas.microsoft.com/office/powerpoint/2010/main" val="1119739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18</a:t>
            </a:fld>
            <a:endParaRPr lang="en-US"/>
          </a:p>
        </p:txBody>
      </p:sp>
    </p:spTree>
    <p:extLst>
      <p:ext uri="{BB962C8B-B14F-4D97-AF65-F5344CB8AC3E}">
        <p14:creationId xmlns:p14="http://schemas.microsoft.com/office/powerpoint/2010/main" val="529464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19</a:t>
            </a:fld>
            <a:endParaRPr lang="en-US"/>
          </a:p>
        </p:txBody>
      </p:sp>
    </p:spTree>
    <p:extLst>
      <p:ext uri="{BB962C8B-B14F-4D97-AF65-F5344CB8AC3E}">
        <p14:creationId xmlns:p14="http://schemas.microsoft.com/office/powerpoint/2010/main" val="75804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a:t>
            </a:fld>
            <a:endParaRPr lang="en-US"/>
          </a:p>
        </p:txBody>
      </p:sp>
    </p:spTree>
    <p:extLst>
      <p:ext uri="{BB962C8B-B14F-4D97-AF65-F5344CB8AC3E}">
        <p14:creationId xmlns:p14="http://schemas.microsoft.com/office/powerpoint/2010/main" val="4225539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20</a:t>
            </a:fld>
            <a:endParaRPr lang="en-US"/>
          </a:p>
        </p:txBody>
      </p:sp>
    </p:spTree>
    <p:extLst>
      <p:ext uri="{BB962C8B-B14F-4D97-AF65-F5344CB8AC3E}">
        <p14:creationId xmlns:p14="http://schemas.microsoft.com/office/powerpoint/2010/main" val="3454218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21</a:t>
            </a:fld>
            <a:endParaRPr lang="en-US"/>
          </a:p>
        </p:txBody>
      </p:sp>
    </p:spTree>
    <p:extLst>
      <p:ext uri="{BB962C8B-B14F-4D97-AF65-F5344CB8AC3E}">
        <p14:creationId xmlns:p14="http://schemas.microsoft.com/office/powerpoint/2010/main" val="198127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22</a:t>
            </a:fld>
            <a:endParaRPr lang="en-US"/>
          </a:p>
        </p:txBody>
      </p:sp>
    </p:spTree>
    <p:extLst>
      <p:ext uri="{BB962C8B-B14F-4D97-AF65-F5344CB8AC3E}">
        <p14:creationId xmlns:p14="http://schemas.microsoft.com/office/powerpoint/2010/main" val="623119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23</a:t>
            </a:fld>
            <a:endParaRPr lang="en-US"/>
          </a:p>
        </p:txBody>
      </p:sp>
    </p:spTree>
    <p:extLst>
      <p:ext uri="{BB962C8B-B14F-4D97-AF65-F5344CB8AC3E}">
        <p14:creationId xmlns:p14="http://schemas.microsoft.com/office/powerpoint/2010/main" val="164534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24</a:t>
            </a:fld>
            <a:endParaRPr lang="en-US"/>
          </a:p>
        </p:txBody>
      </p:sp>
    </p:spTree>
    <p:extLst>
      <p:ext uri="{BB962C8B-B14F-4D97-AF65-F5344CB8AC3E}">
        <p14:creationId xmlns:p14="http://schemas.microsoft.com/office/powerpoint/2010/main" val="3370146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25</a:t>
            </a:fld>
            <a:endParaRPr lang="en-US"/>
          </a:p>
        </p:txBody>
      </p:sp>
    </p:spTree>
    <p:extLst>
      <p:ext uri="{BB962C8B-B14F-4D97-AF65-F5344CB8AC3E}">
        <p14:creationId xmlns:p14="http://schemas.microsoft.com/office/powerpoint/2010/main" val="8956832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26</a:t>
            </a:fld>
            <a:endParaRPr lang="en-US"/>
          </a:p>
        </p:txBody>
      </p:sp>
    </p:spTree>
    <p:extLst>
      <p:ext uri="{BB962C8B-B14F-4D97-AF65-F5344CB8AC3E}">
        <p14:creationId xmlns:p14="http://schemas.microsoft.com/office/powerpoint/2010/main" val="3905780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27</a:t>
            </a:fld>
            <a:endParaRPr lang="en-US"/>
          </a:p>
        </p:txBody>
      </p:sp>
    </p:spTree>
    <p:extLst>
      <p:ext uri="{BB962C8B-B14F-4D97-AF65-F5344CB8AC3E}">
        <p14:creationId xmlns:p14="http://schemas.microsoft.com/office/powerpoint/2010/main" val="2655337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28</a:t>
            </a:fld>
            <a:endParaRPr lang="en-US"/>
          </a:p>
        </p:txBody>
      </p:sp>
    </p:spTree>
    <p:extLst>
      <p:ext uri="{BB962C8B-B14F-4D97-AF65-F5344CB8AC3E}">
        <p14:creationId xmlns:p14="http://schemas.microsoft.com/office/powerpoint/2010/main" val="2077670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29</a:t>
            </a:fld>
            <a:endParaRPr lang="en-US"/>
          </a:p>
        </p:txBody>
      </p:sp>
    </p:spTree>
    <p:extLst>
      <p:ext uri="{BB962C8B-B14F-4D97-AF65-F5344CB8AC3E}">
        <p14:creationId xmlns:p14="http://schemas.microsoft.com/office/powerpoint/2010/main" val="170791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a:t>
            </a:fld>
            <a:endParaRPr lang="en-US"/>
          </a:p>
        </p:txBody>
      </p:sp>
    </p:spTree>
    <p:extLst>
      <p:ext uri="{BB962C8B-B14F-4D97-AF65-F5344CB8AC3E}">
        <p14:creationId xmlns:p14="http://schemas.microsoft.com/office/powerpoint/2010/main" val="32155746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30</a:t>
            </a:fld>
            <a:endParaRPr lang="en-US"/>
          </a:p>
        </p:txBody>
      </p:sp>
    </p:spTree>
    <p:extLst>
      <p:ext uri="{BB962C8B-B14F-4D97-AF65-F5344CB8AC3E}">
        <p14:creationId xmlns:p14="http://schemas.microsoft.com/office/powerpoint/2010/main" val="474007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31</a:t>
            </a:fld>
            <a:endParaRPr lang="en-US"/>
          </a:p>
        </p:txBody>
      </p:sp>
    </p:spTree>
    <p:extLst>
      <p:ext uri="{BB962C8B-B14F-4D97-AF65-F5344CB8AC3E}">
        <p14:creationId xmlns:p14="http://schemas.microsoft.com/office/powerpoint/2010/main" val="384251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32</a:t>
            </a:fld>
            <a:endParaRPr lang="en-US"/>
          </a:p>
        </p:txBody>
      </p:sp>
    </p:spTree>
    <p:extLst>
      <p:ext uri="{BB962C8B-B14F-4D97-AF65-F5344CB8AC3E}">
        <p14:creationId xmlns:p14="http://schemas.microsoft.com/office/powerpoint/2010/main" val="8747722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33</a:t>
            </a:fld>
            <a:endParaRPr lang="en-US"/>
          </a:p>
        </p:txBody>
      </p:sp>
    </p:spTree>
    <p:extLst>
      <p:ext uri="{BB962C8B-B14F-4D97-AF65-F5344CB8AC3E}">
        <p14:creationId xmlns:p14="http://schemas.microsoft.com/office/powerpoint/2010/main" val="8448844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34</a:t>
            </a:fld>
            <a:endParaRPr lang="en-US"/>
          </a:p>
        </p:txBody>
      </p:sp>
    </p:spTree>
    <p:extLst>
      <p:ext uri="{BB962C8B-B14F-4D97-AF65-F5344CB8AC3E}">
        <p14:creationId xmlns:p14="http://schemas.microsoft.com/office/powerpoint/2010/main" val="2358794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35</a:t>
            </a:fld>
            <a:endParaRPr lang="en-US"/>
          </a:p>
        </p:txBody>
      </p:sp>
    </p:spTree>
    <p:extLst>
      <p:ext uri="{BB962C8B-B14F-4D97-AF65-F5344CB8AC3E}">
        <p14:creationId xmlns:p14="http://schemas.microsoft.com/office/powerpoint/2010/main" val="14643348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36</a:t>
            </a:fld>
            <a:endParaRPr lang="en-US"/>
          </a:p>
        </p:txBody>
      </p:sp>
    </p:spTree>
    <p:extLst>
      <p:ext uri="{BB962C8B-B14F-4D97-AF65-F5344CB8AC3E}">
        <p14:creationId xmlns:p14="http://schemas.microsoft.com/office/powerpoint/2010/main" val="14856538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37</a:t>
            </a:fld>
            <a:endParaRPr lang="en-US"/>
          </a:p>
        </p:txBody>
      </p:sp>
    </p:spTree>
    <p:extLst>
      <p:ext uri="{BB962C8B-B14F-4D97-AF65-F5344CB8AC3E}">
        <p14:creationId xmlns:p14="http://schemas.microsoft.com/office/powerpoint/2010/main" val="13239299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38</a:t>
            </a:fld>
            <a:endParaRPr lang="en-US"/>
          </a:p>
        </p:txBody>
      </p:sp>
    </p:spTree>
    <p:extLst>
      <p:ext uri="{BB962C8B-B14F-4D97-AF65-F5344CB8AC3E}">
        <p14:creationId xmlns:p14="http://schemas.microsoft.com/office/powerpoint/2010/main" val="19286952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39</a:t>
            </a:fld>
            <a:endParaRPr lang="en-US"/>
          </a:p>
        </p:txBody>
      </p:sp>
    </p:spTree>
    <p:extLst>
      <p:ext uri="{BB962C8B-B14F-4D97-AF65-F5344CB8AC3E}">
        <p14:creationId xmlns:p14="http://schemas.microsoft.com/office/powerpoint/2010/main" val="237865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a:t>
            </a:fld>
            <a:endParaRPr lang="en-US"/>
          </a:p>
        </p:txBody>
      </p:sp>
    </p:spTree>
    <p:extLst>
      <p:ext uri="{BB962C8B-B14F-4D97-AF65-F5344CB8AC3E}">
        <p14:creationId xmlns:p14="http://schemas.microsoft.com/office/powerpoint/2010/main" val="3412129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40</a:t>
            </a:fld>
            <a:endParaRPr lang="en-US"/>
          </a:p>
        </p:txBody>
      </p:sp>
    </p:spTree>
    <p:extLst>
      <p:ext uri="{BB962C8B-B14F-4D97-AF65-F5344CB8AC3E}">
        <p14:creationId xmlns:p14="http://schemas.microsoft.com/office/powerpoint/2010/main" val="39535012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41</a:t>
            </a:fld>
            <a:endParaRPr lang="en-US"/>
          </a:p>
        </p:txBody>
      </p:sp>
    </p:spTree>
    <p:extLst>
      <p:ext uri="{BB962C8B-B14F-4D97-AF65-F5344CB8AC3E}">
        <p14:creationId xmlns:p14="http://schemas.microsoft.com/office/powerpoint/2010/main" val="42637840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42</a:t>
            </a:fld>
            <a:endParaRPr lang="en-US"/>
          </a:p>
        </p:txBody>
      </p:sp>
    </p:spTree>
    <p:extLst>
      <p:ext uri="{BB962C8B-B14F-4D97-AF65-F5344CB8AC3E}">
        <p14:creationId xmlns:p14="http://schemas.microsoft.com/office/powerpoint/2010/main" val="21828216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43</a:t>
            </a:fld>
            <a:endParaRPr lang="en-US"/>
          </a:p>
        </p:txBody>
      </p:sp>
    </p:spTree>
    <p:extLst>
      <p:ext uri="{BB962C8B-B14F-4D97-AF65-F5344CB8AC3E}">
        <p14:creationId xmlns:p14="http://schemas.microsoft.com/office/powerpoint/2010/main" val="1365216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44</a:t>
            </a:fld>
            <a:endParaRPr lang="en-US"/>
          </a:p>
        </p:txBody>
      </p:sp>
    </p:spTree>
    <p:extLst>
      <p:ext uri="{BB962C8B-B14F-4D97-AF65-F5344CB8AC3E}">
        <p14:creationId xmlns:p14="http://schemas.microsoft.com/office/powerpoint/2010/main" val="28821557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45</a:t>
            </a:fld>
            <a:endParaRPr lang="en-US"/>
          </a:p>
        </p:txBody>
      </p:sp>
    </p:spTree>
    <p:extLst>
      <p:ext uri="{BB962C8B-B14F-4D97-AF65-F5344CB8AC3E}">
        <p14:creationId xmlns:p14="http://schemas.microsoft.com/office/powerpoint/2010/main" val="26598197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46</a:t>
            </a:fld>
            <a:endParaRPr lang="en-US"/>
          </a:p>
        </p:txBody>
      </p:sp>
    </p:spTree>
    <p:extLst>
      <p:ext uri="{BB962C8B-B14F-4D97-AF65-F5344CB8AC3E}">
        <p14:creationId xmlns:p14="http://schemas.microsoft.com/office/powerpoint/2010/main" val="24997176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47</a:t>
            </a:fld>
            <a:endParaRPr lang="en-US"/>
          </a:p>
        </p:txBody>
      </p:sp>
    </p:spTree>
    <p:extLst>
      <p:ext uri="{BB962C8B-B14F-4D97-AF65-F5344CB8AC3E}">
        <p14:creationId xmlns:p14="http://schemas.microsoft.com/office/powerpoint/2010/main" val="18960649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48</a:t>
            </a:fld>
            <a:endParaRPr lang="en-US"/>
          </a:p>
        </p:txBody>
      </p:sp>
    </p:spTree>
    <p:extLst>
      <p:ext uri="{BB962C8B-B14F-4D97-AF65-F5344CB8AC3E}">
        <p14:creationId xmlns:p14="http://schemas.microsoft.com/office/powerpoint/2010/main" val="4099839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49</a:t>
            </a:fld>
            <a:endParaRPr lang="en-US"/>
          </a:p>
        </p:txBody>
      </p:sp>
    </p:spTree>
    <p:extLst>
      <p:ext uri="{BB962C8B-B14F-4D97-AF65-F5344CB8AC3E}">
        <p14:creationId xmlns:p14="http://schemas.microsoft.com/office/powerpoint/2010/main" val="1801519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a:t>
            </a:fld>
            <a:endParaRPr lang="en-US"/>
          </a:p>
        </p:txBody>
      </p:sp>
    </p:spTree>
    <p:extLst>
      <p:ext uri="{BB962C8B-B14F-4D97-AF65-F5344CB8AC3E}">
        <p14:creationId xmlns:p14="http://schemas.microsoft.com/office/powerpoint/2010/main" val="28791663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50</a:t>
            </a:fld>
            <a:endParaRPr lang="en-US"/>
          </a:p>
        </p:txBody>
      </p:sp>
    </p:spTree>
    <p:extLst>
      <p:ext uri="{BB962C8B-B14F-4D97-AF65-F5344CB8AC3E}">
        <p14:creationId xmlns:p14="http://schemas.microsoft.com/office/powerpoint/2010/main" val="30804429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51</a:t>
            </a:fld>
            <a:endParaRPr lang="en-US"/>
          </a:p>
        </p:txBody>
      </p:sp>
    </p:spTree>
    <p:extLst>
      <p:ext uri="{BB962C8B-B14F-4D97-AF65-F5344CB8AC3E}">
        <p14:creationId xmlns:p14="http://schemas.microsoft.com/office/powerpoint/2010/main" val="28881737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52</a:t>
            </a:fld>
            <a:endParaRPr lang="en-US"/>
          </a:p>
        </p:txBody>
      </p:sp>
    </p:spTree>
    <p:extLst>
      <p:ext uri="{BB962C8B-B14F-4D97-AF65-F5344CB8AC3E}">
        <p14:creationId xmlns:p14="http://schemas.microsoft.com/office/powerpoint/2010/main" val="41010327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53</a:t>
            </a:fld>
            <a:endParaRPr lang="en-US"/>
          </a:p>
        </p:txBody>
      </p:sp>
    </p:spTree>
    <p:extLst>
      <p:ext uri="{BB962C8B-B14F-4D97-AF65-F5344CB8AC3E}">
        <p14:creationId xmlns:p14="http://schemas.microsoft.com/office/powerpoint/2010/main" val="17707598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54</a:t>
            </a:fld>
            <a:endParaRPr lang="en-US"/>
          </a:p>
        </p:txBody>
      </p:sp>
    </p:spTree>
    <p:extLst>
      <p:ext uri="{BB962C8B-B14F-4D97-AF65-F5344CB8AC3E}">
        <p14:creationId xmlns:p14="http://schemas.microsoft.com/office/powerpoint/2010/main" val="381257725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55</a:t>
            </a:fld>
            <a:endParaRPr lang="en-US"/>
          </a:p>
        </p:txBody>
      </p:sp>
    </p:spTree>
    <p:extLst>
      <p:ext uri="{BB962C8B-B14F-4D97-AF65-F5344CB8AC3E}">
        <p14:creationId xmlns:p14="http://schemas.microsoft.com/office/powerpoint/2010/main" val="15363650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56</a:t>
            </a:fld>
            <a:endParaRPr lang="en-US"/>
          </a:p>
        </p:txBody>
      </p:sp>
    </p:spTree>
    <p:extLst>
      <p:ext uri="{BB962C8B-B14F-4D97-AF65-F5344CB8AC3E}">
        <p14:creationId xmlns:p14="http://schemas.microsoft.com/office/powerpoint/2010/main" val="40119310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57</a:t>
            </a:fld>
            <a:endParaRPr lang="en-US"/>
          </a:p>
        </p:txBody>
      </p:sp>
    </p:spTree>
    <p:extLst>
      <p:ext uri="{BB962C8B-B14F-4D97-AF65-F5344CB8AC3E}">
        <p14:creationId xmlns:p14="http://schemas.microsoft.com/office/powerpoint/2010/main" val="25873451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58</a:t>
            </a:fld>
            <a:endParaRPr lang="en-US"/>
          </a:p>
        </p:txBody>
      </p:sp>
    </p:spTree>
    <p:extLst>
      <p:ext uri="{BB962C8B-B14F-4D97-AF65-F5344CB8AC3E}">
        <p14:creationId xmlns:p14="http://schemas.microsoft.com/office/powerpoint/2010/main" val="86318203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59</a:t>
            </a:fld>
            <a:endParaRPr lang="en-US"/>
          </a:p>
        </p:txBody>
      </p:sp>
    </p:spTree>
    <p:extLst>
      <p:ext uri="{BB962C8B-B14F-4D97-AF65-F5344CB8AC3E}">
        <p14:creationId xmlns:p14="http://schemas.microsoft.com/office/powerpoint/2010/main" val="31791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a:t>
            </a:fld>
            <a:endParaRPr lang="en-US"/>
          </a:p>
        </p:txBody>
      </p:sp>
    </p:spTree>
    <p:extLst>
      <p:ext uri="{BB962C8B-B14F-4D97-AF65-F5344CB8AC3E}">
        <p14:creationId xmlns:p14="http://schemas.microsoft.com/office/powerpoint/2010/main" val="421893374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60</a:t>
            </a:fld>
            <a:endParaRPr lang="en-US"/>
          </a:p>
        </p:txBody>
      </p:sp>
    </p:spTree>
    <p:extLst>
      <p:ext uri="{BB962C8B-B14F-4D97-AF65-F5344CB8AC3E}">
        <p14:creationId xmlns:p14="http://schemas.microsoft.com/office/powerpoint/2010/main" val="23056964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61</a:t>
            </a:fld>
            <a:endParaRPr lang="en-US"/>
          </a:p>
        </p:txBody>
      </p:sp>
    </p:spTree>
    <p:extLst>
      <p:ext uri="{BB962C8B-B14F-4D97-AF65-F5344CB8AC3E}">
        <p14:creationId xmlns:p14="http://schemas.microsoft.com/office/powerpoint/2010/main" val="423587785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62</a:t>
            </a:fld>
            <a:endParaRPr lang="en-US"/>
          </a:p>
        </p:txBody>
      </p:sp>
    </p:spTree>
    <p:extLst>
      <p:ext uri="{BB962C8B-B14F-4D97-AF65-F5344CB8AC3E}">
        <p14:creationId xmlns:p14="http://schemas.microsoft.com/office/powerpoint/2010/main" val="15736397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63</a:t>
            </a:fld>
            <a:endParaRPr lang="en-US"/>
          </a:p>
        </p:txBody>
      </p:sp>
    </p:spTree>
    <p:extLst>
      <p:ext uri="{BB962C8B-B14F-4D97-AF65-F5344CB8AC3E}">
        <p14:creationId xmlns:p14="http://schemas.microsoft.com/office/powerpoint/2010/main" val="145027318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64</a:t>
            </a:fld>
            <a:endParaRPr lang="en-US"/>
          </a:p>
        </p:txBody>
      </p:sp>
    </p:spTree>
    <p:extLst>
      <p:ext uri="{BB962C8B-B14F-4D97-AF65-F5344CB8AC3E}">
        <p14:creationId xmlns:p14="http://schemas.microsoft.com/office/powerpoint/2010/main" val="10674470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65</a:t>
            </a:fld>
            <a:endParaRPr lang="en-US"/>
          </a:p>
        </p:txBody>
      </p:sp>
    </p:spTree>
    <p:extLst>
      <p:ext uri="{BB962C8B-B14F-4D97-AF65-F5344CB8AC3E}">
        <p14:creationId xmlns:p14="http://schemas.microsoft.com/office/powerpoint/2010/main" val="369823155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66</a:t>
            </a:fld>
            <a:endParaRPr lang="en-US"/>
          </a:p>
        </p:txBody>
      </p:sp>
    </p:spTree>
    <p:extLst>
      <p:ext uri="{BB962C8B-B14F-4D97-AF65-F5344CB8AC3E}">
        <p14:creationId xmlns:p14="http://schemas.microsoft.com/office/powerpoint/2010/main" val="267346990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67</a:t>
            </a:fld>
            <a:endParaRPr lang="en-US"/>
          </a:p>
        </p:txBody>
      </p:sp>
    </p:spTree>
    <p:extLst>
      <p:ext uri="{BB962C8B-B14F-4D97-AF65-F5344CB8AC3E}">
        <p14:creationId xmlns:p14="http://schemas.microsoft.com/office/powerpoint/2010/main" val="92442163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68</a:t>
            </a:fld>
            <a:endParaRPr lang="en-US"/>
          </a:p>
        </p:txBody>
      </p:sp>
    </p:spTree>
    <p:extLst>
      <p:ext uri="{BB962C8B-B14F-4D97-AF65-F5344CB8AC3E}">
        <p14:creationId xmlns:p14="http://schemas.microsoft.com/office/powerpoint/2010/main" val="314354509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69</a:t>
            </a:fld>
            <a:endParaRPr lang="en-US"/>
          </a:p>
        </p:txBody>
      </p:sp>
    </p:spTree>
    <p:extLst>
      <p:ext uri="{BB962C8B-B14F-4D97-AF65-F5344CB8AC3E}">
        <p14:creationId xmlns:p14="http://schemas.microsoft.com/office/powerpoint/2010/main" val="788379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a:t>
            </a:fld>
            <a:endParaRPr lang="en-US"/>
          </a:p>
        </p:txBody>
      </p:sp>
    </p:spTree>
    <p:extLst>
      <p:ext uri="{BB962C8B-B14F-4D97-AF65-F5344CB8AC3E}">
        <p14:creationId xmlns:p14="http://schemas.microsoft.com/office/powerpoint/2010/main" val="35894310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70</a:t>
            </a:fld>
            <a:endParaRPr lang="en-US"/>
          </a:p>
        </p:txBody>
      </p:sp>
    </p:spTree>
    <p:extLst>
      <p:ext uri="{BB962C8B-B14F-4D97-AF65-F5344CB8AC3E}">
        <p14:creationId xmlns:p14="http://schemas.microsoft.com/office/powerpoint/2010/main" val="193794058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71</a:t>
            </a:fld>
            <a:endParaRPr lang="en-US"/>
          </a:p>
        </p:txBody>
      </p:sp>
    </p:spTree>
    <p:extLst>
      <p:ext uri="{BB962C8B-B14F-4D97-AF65-F5344CB8AC3E}">
        <p14:creationId xmlns:p14="http://schemas.microsoft.com/office/powerpoint/2010/main" val="63692020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72</a:t>
            </a:fld>
            <a:endParaRPr lang="en-US"/>
          </a:p>
        </p:txBody>
      </p:sp>
    </p:spTree>
    <p:extLst>
      <p:ext uri="{BB962C8B-B14F-4D97-AF65-F5344CB8AC3E}">
        <p14:creationId xmlns:p14="http://schemas.microsoft.com/office/powerpoint/2010/main" val="128699490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73</a:t>
            </a:fld>
            <a:endParaRPr lang="en-US"/>
          </a:p>
        </p:txBody>
      </p:sp>
    </p:spTree>
    <p:extLst>
      <p:ext uri="{BB962C8B-B14F-4D97-AF65-F5344CB8AC3E}">
        <p14:creationId xmlns:p14="http://schemas.microsoft.com/office/powerpoint/2010/main" val="426229124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74</a:t>
            </a:fld>
            <a:endParaRPr lang="en-US"/>
          </a:p>
        </p:txBody>
      </p:sp>
    </p:spTree>
    <p:extLst>
      <p:ext uri="{BB962C8B-B14F-4D97-AF65-F5344CB8AC3E}">
        <p14:creationId xmlns:p14="http://schemas.microsoft.com/office/powerpoint/2010/main" val="18661073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75</a:t>
            </a:fld>
            <a:endParaRPr lang="en-US"/>
          </a:p>
        </p:txBody>
      </p:sp>
    </p:spTree>
    <p:extLst>
      <p:ext uri="{BB962C8B-B14F-4D97-AF65-F5344CB8AC3E}">
        <p14:creationId xmlns:p14="http://schemas.microsoft.com/office/powerpoint/2010/main" val="99414597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76</a:t>
            </a:fld>
            <a:endParaRPr lang="en-US"/>
          </a:p>
        </p:txBody>
      </p:sp>
    </p:spTree>
    <p:extLst>
      <p:ext uri="{BB962C8B-B14F-4D97-AF65-F5344CB8AC3E}">
        <p14:creationId xmlns:p14="http://schemas.microsoft.com/office/powerpoint/2010/main" val="5063835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77</a:t>
            </a:fld>
            <a:endParaRPr lang="en-US"/>
          </a:p>
        </p:txBody>
      </p:sp>
    </p:spTree>
    <p:extLst>
      <p:ext uri="{BB962C8B-B14F-4D97-AF65-F5344CB8AC3E}">
        <p14:creationId xmlns:p14="http://schemas.microsoft.com/office/powerpoint/2010/main" val="46755358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78</a:t>
            </a:fld>
            <a:endParaRPr lang="en-US"/>
          </a:p>
        </p:txBody>
      </p:sp>
    </p:spTree>
    <p:extLst>
      <p:ext uri="{BB962C8B-B14F-4D97-AF65-F5344CB8AC3E}">
        <p14:creationId xmlns:p14="http://schemas.microsoft.com/office/powerpoint/2010/main" val="173284955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79</a:t>
            </a:fld>
            <a:endParaRPr lang="en-US"/>
          </a:p>
        </p:txBody>
      </p:sp>
    </p:spTree>
    <p:extLst>
      <p:ext uri="{BB962C8B-B14F-4D97-AF65-F5344CB8AC3E}">
        <p14:creationId xmlns:p14="http://schemas.microsoft.com/office/powerpoint/2010/main" val="3204372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8</a:t>
            </a:fld>
            <a:endParaRPr lang="en-US"/>
          </a:p>
        </p:txBody>
      </p:sp>
    </p:spTree>
    <p:extLst>
      <p:ext uri="{BB962C8B-B14F-4D97-AF65-F5344CB8AC3E}">
        <p14:creationId xmlns:p14="http://schemas.microsoft.com/office/powerpoint/2010/main" val="107376336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80</a:t>
            </a:fld>
            <a:endParaRPr lang="en-US"/>
          </a:p>
        </p:txBody>
      </p:sp>
    </p:spTree>
    <p:extLst>
      <p:ext uri="{BB962C8B-B14F-4D97-AF65-F5344CB8AC3E}">
        <p14:creationId xmlns:p14="http://schemas.microsoft.com/office/powerpoint/2010/main" val="4068390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3E852B-DE18-44FA-A16C-BC9B216204C1}" type="slidenum">
              <a:rPr lang="en-US" smtClean="0"/>
              <a:pPr/>
              <a:t>9</a:t>
            </a:fld>
            <a:endParaRPr lang="en-US"/>
          </a:p>
        </p:txBody>
      </p:sp>
    </p:spTree>
    <p:extLst>
      <p:ext uri="{BB962C8B-B14F-4D97-AF65-F5344CB8AC3E}">
        <p14:creationId xmlns:p14="http://schemas.microsoft.com/office/powerpoint/2010/main" val="384783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06DD089-2541-43FF-88DC-916069C4098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advTm="15000">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06DD089-2541-43FF-88DC-916069C409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15000">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2A67EB-BD9C-489D-A122-698366E960E1}"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D089-2541-43FF-88DC-916069C40980}" type="slidenum">
              <a:rPr lang="en-US" smtClean="0"/>
              <a:pPr/>
              <a:t>‹#›</a:t>
            </a:fld>
            <a:endParaRPr lang="en-US"/>
          </a:p>
        </p:txBody>
      </p:sp>
    </p:spTree>
  </p:cSld>
  <p:clrMapOvr>
    <a:masterClrMapping/>
  </p:clrMapOvr>
  <p:transition advTm="15000">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52A67EB-BD9C-489D-A122-698366E960E1}" type="datetimeFigureOut">
              <a:rPr lang="en-US" smtClean="0"/>
              <a:pPr/>
              <a:t>12/19/2018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06DD089-2541-43FF-88DC-916069C409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advTm="15000">
    <p:wipe dir="d"/>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524000"/>
          </a:xfrm>
        </p:spPr>
        <p:txBody>
          <a:bodyPr/>
          <a:lstStyle/>
          <a:p>
            <a:r>
              <a:rPr lang="fa-IR" dirty="0" smtClean="0">
                <a:solidFill>
                  <a:schemeClr val="accent5">
                    <a:lumMod val="20000"/>
                    <a:lumOff val="80000"/>
                  </a:schemeClr>
                </a:solidFill>
                <a:cs typeface="+mn-cs"/>
              </a:rPr>
              <a:t>اعتقاد به مهدویت و ظهور منجی در </a:t>
            </a:r>
            <a:br>
              <a:rPr lang="fa-IR" dirty="0" smtClean="0">
                <a:solidFill>
                  <a:schemeClr val="accent5">
                    <a:lumMod val="20000"/>
                    <a:lumOff val="80000"/>
                  </a:schemeClr>
                </a:solidFill>
                <a:cs typeface="+mn-cs"/>
              </a:rPr>
            </a:br>
            <a:r>
              <a:rPr lang="fa-IR" dirty="0" smtClean="0">
                <a:solidFill>
                  <a:schemeClr val="accent5">
                    <a:lumMod val="20000"/>
                    <a:lumOff val="80000"/>
                  </a:schemeClr>
                </a:solidFill>
                <a:cs typeface="+mn-cs"/>
              </a:rPr>
              <a:t>ادیان</a:t>
            </a:r>
            <a:endParaRPr lang="en-US" dirty="0">
              <a:solidFill>
                <a:schemeClr val="accent5">
                  <a:lumMod val="20000"/>
                  <a:lumOff val="80000"/>
                </a:schemeClr>
              </a:solidFill>
              <a:cs typeface="+mn-cs"/>
            </a:endParaRPr>
          </a:p>
        </p:txBody>
      </p:sp>
      <p:sp>
        <p:nvSpPr>
          <p:cNvPr id="3" name="Subtitle 2"/>
          <p:cNvSpPr>
            <a:spLocks noGrp="1"/>
          </p:cNvSpPr>
          <p:nvPr>
            <p:ph type="subTitle" idx="1"/>
          </p:nvPr>
        </p:nvSpPr>
        <p:spPr>
          <a:xfrm>
            <a:off x="685800" y="4572000"/>
            <a:ext cx="7772400" cy="1752600"/>
          </a:xfrm>
        </p:spPr>
        <p:txBody>
          <a:bodyPr/>
          <a:lstStyle/>
          <a:p>
            <a:r>
              <a:rPr lang="fa-IR" b="1" dirty="0" smtClean="0">
                <a:solidFill>
                  <a:schemeClr val="bg1"/>
                </a:solidFill>
                <a:effectLst>
                  <a:outerShdw blurRad="38100" dist="38100" dir="2700000" algn="tl">
                    <a:srgbClr val="000000">
                      <a:alpha val="43137"/>
                    </a:srgbClr>
                  </a:outerShdw>
                </a:effectLst>
              </a:rPr>
              <a:t>گرد آورنده: سحر جلالی</a:t>
            </a:r>
          </a:p>
          <a:p>
            <a:r>
              <a:rPr lang="fa-IR" b="1" dirty="0" smtClean="0">
                <a:solidFill>
                  <a:schemeClr val="bg1"/>
                </a:solidFill>
                <a:effectLst>
                  <a:outerShdw blurRad="38100" dist="38100" dir="2700000" algn="tl">
                    <a:srgbClr val="000000">
                      <a:alpha val="43137"/>
                    </a:srgbClr>
                  </a:outerShdw>
                </a:effectLst>
              </a:rPr>
              <a:t>استاد محترم : جناب آقای دکتر مجتبوی</a:t>
            </a:r>
          </a:p>
          <a:p>
            <a:r>
              <a:rPr lang="fa-IR" sz="1600" b="1" dirty="0" smtClean="0">
                <a:solidFill>
                  <a:schemeClr val="bg1"/>
                </a:solidFill>
                <a:effectLst>
                  <a:outerShdw blurRad="38100" dist="38100" dir="2700000" algn="tl">
                    <a:srgbClr val="000000">
                      <a:alpha val="43137"/>
                    </a:srgbClr>
                  </a:outerShdw>
                </a:effectLst>
              </a:rPr>
              <a:t>دانشگاه فردوسی مشهد 1389</a:t>
            </a:r>
            <a:endParaRPr lang="en-US" sz="1600" b="1" dirty="0">
              <a:solidFill>
                <a:schemeClr val="bg1"/>
              </a:solidFill>
              <a:effectLst>
                <a:outerShdw blurRad="38100" dist="38100" dir="2700000" algn="tl">
                  <a:srgbClr val="000000">
                    <a:alpha val="43137"/>
                  </a:srgbClr>
                </a:outerShdw>
              </a:effectLst>
            </a:endParaRPr>
          </a:p>
        </p:txBody>
      </p:sp>
    </p:spTree>
  </p:cSld>
  <p:clrMapOvr>
    <a:masterClrMapping/>
  </p:clrMapOvr>
  <p:transition advTm="15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lnSpcReduction="10000"/>
          </a:bodyPr>
          <a:lstStyle/>
          <a:p>
            <a:pPr algn="r"/>
            <a:r>
              <a:rPr lang="fa-IR" sz="2000" dirty="0" smtClean="0"/>
              <a:t>در حكومت او ، به احدي ناراحتي نرسد مگر آنجا كه حد خدايي جاري گردد .مهدي ( ع ) حق هر حقداري را بگيرد و به او بدهد . حتي  اگر حق كسي زير دندان ديگري   باشد ، از زير دندان انسان بسيار متجاوز و غاصب بيرون كشد و به صاحب حق باز گرداند . به هنگام حكومت مهدي ( ع ) حكومت جباران و مستكبران ، و نفوذ سياسي   منافقان و خائنان ، نابود گردد . شهر مكه - قبله مسلمين - مركز حكومت انقلابي مهدي   شود . نخستين افراد قيام او ، در آن شهر گرد آيند و در آنجا به او بپيوندند ...برخي به او بگروند ، با ديگران جنگ كند ، و هيچ صاحب قدرتي و صاحب مرامي   ، باقي   نماند و ديگر هيچ سياستي و حكومتي ، جز حكومت حقه و سياست عادله قرآني   ، در جهان جريان نيابد . آري ، چون مهدي ( ع ) قيام كند زميني  نماند ، مگر آنكه در آنجا گلبانگ محمدي : اشهد ان لا اله الا الله ، و اشهد ان محمدا رسول الله ، بلند گردد .در زمان حكومت مهدي ( ع ) به همه مردم ، حكمت و علم بياموزند ، تا آنجا كه زنان در خانه ها با كتاب خدا و سنت پيامبر ( ص ) قضاوت كنند . در آن روزگار ، قدرت عقلي توده ها تمركز يابد . مهدي ( ع ) با تاييد الهي   ، خردهاي مردمان را به كمال رساند و فرزانگي  در همگان پديد آورد ... .مهدي ( ع ) فرياد رسي است كه خداوند او را بفرستد تا به فرياد مردم عالم برسد .در روزگار او همگان به رفاه و آسايش و وفور نعمتي  بيمانند دست يابند . حتي   چهارپايان فراوان گردند و با ديگر جانوران ، خوش و آسوده باشند . زمين گياهان بسيار روياند آب نهرها فراوان شود ، گنجها و دفينه هاي  زمين و ديگر معادن استخراج گردد . در زمان مهدي ( ع ) آتش فتنه ها و آشوبها بيفسرد ، رسم ستم و شبيخون و غارتگري برافتد و جنگها از ميان برود .در جهان جاي ويراني نماند ، مگر آنكه مهدي ( ع ) آنجا را آباد سازد .در قضاوتها و احكام مهدي ( ع ) و در حكومت وي ، سر سوزني  ظلم و بيداد بر كسي نرود و رنجي بر دلي ننشيند .مهدي ، عدالت را ، همچنان كه سرما و گرما وارد خانه ها شود ، وارد خانه هاي مردمان كند و دادگري او همه جا را بگيرد .</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274638"/>
            <a:ext cx="3581400" cy="792162"/>
          </a:xfrm>
        </p:spPr>
        <p:txBody>
          <a:bodyPr>
            <a:normAutofit fontScale="90000"/>
          </a:bodyPr>
          <a:lstStyle/>
          <a:p>
            <a:r>
              <a:rPr lang="fa-IR" sz="2800" b="0" dirty="0" smtClean="0"/>
              <a:t>شمشير حضرت مهدي ع</a:t>
            </a:r>
            <a:endParaRPr lang="en-US" sz="2800" b="0" dirty="0"/>
          </a:p>
        </p:txBody>
      </p:sp>
      <p:sp>
        <p:nvSpPr>
          <p:cNvPr id="3" name="Content Placeholder 2"/>
          <p:cNvSpPr>
            <a:spLocks noGrp="1"/>
          </p:cNvSpPr>
          <p:nvPr>
            <p:ph idx="1"/>
          </p:nvPr>
        </p:nvSpPr>
        <p:spPr>
          <a:xfrm>
            <a:off x="457200" y="914400"/>
            <a:ext cx="8229600" cy="5394960"/>
          </a:xfrm>
        </p:spPr>
        <p:txBody>
          <a:bodyPr>
            <a:normAutofit fontScale="92500" lnSpcReduction="20000"/>
          </a:bodyPr>
          <a:lstStyle/>
          <a:p>
            <a:pPr algn="r"/>
            <a:endParaRPr lang="fa-IR" sz="2000" dirty="0" smtClean="0"/>
          </a:p>
          <a:p>
            <a:pPr algn="r">
              <a:buNone/>
            </a:pPr>
            <a:r>
              <a:rPr lang="fa-IR" sz="2000" dirty="0" smtClean="0"/>
              <a:t>شمشير مهدي ، سيف الله و سيف الله المنتقم است . شمشيري است خدائي   ،شمشيري است انتقام گيرنده از ستمگران و مستكبران . شمشير مهدي شمشير انتقام از همه جانيان در طول تاريخ است . درندگان متمدن آدمكش را مي كشد ، اما بر سر ضعيفان و مستضعفان رحمت مي بارد و آنها را مي نوازد . </a:t>
            </a:r>
            <a:br>
              <a:rPr lang="fa-IR" sz="2000" dirty="0" smtClean="0"/>
            </a:br>
            <a:r>
              <a:rPr lang="fa-IR" sz="2000" dirty="0" smtClean="0"/>
              <a:t>روزگار موعظه و نصيحت در زمان او ديگر نيست . پيامبران و امامان و اولياء حق آمدند و آنچه لازمه پند دادن بود بجاي آوردند . بسياري  از مردم نشنيدند و راه باطل خود را رفتند و حتي اولياء حق را زهر خوراندند و كشتند . اما در زمان حضرت مهدي   بايد از آنها انتقام گرفته شود . مهدي ع   آن قدر از ستمگران را بكشد كه بعضي گويند : اين مرد از آل محمد ص نيست . اما او از آل محمد ( ص ) است يعني از آل حق ، آل عدالت ، آل عصمت و آل انسانيت است . از روايات شگفت انگيزي كه در مورد حضرت مهدي ع   آمده است ، خبري است كه از حضرت امام محمد باقر ع نقل شده و مربوط است به 1290 سال قبل . در اين روايت </a:t>
            </a:r>
            <a:br>
              <a:rPr lang="fa-IR" sz="2000" dirty="0" smtClean="0"/>
            </a:br>
            <a:r>
              <a:rPr lang="fa-IR" sz="2000" dirty="0" smtClean="0"/>
              <a:t>حضرت باقر   ع   مي گويند : " مهدي ، بر مركبهاي پر صدايي ، كه آتش و نور در آنها تعبيه شده است ، سوار مي شود و به آسمانها ، همه آسمانها سفر مي كند " . و نيز در روايت امام محمد باقر   ع   گفته شده است كه بيشتر آسمانها ، آباد و محل سكونت است . البته اين آسمان شناسي اسلامي ، كه از مكتب ائمه طاهرين   ع استفاده مي شود ، ربطي به آسمان شناسي يوناني و هيئت بطلميوسي ندارد ... و هر چه در آسمان شناسي يوناني ، محدود بودن فلك ها و آسمانها و ستارگان مطرح است ، در آسمان شناسي اسلامي ، سخن از وسعت و ابعاد بزرگ است و ستارگان بيشمار و قمرها و منظومه هاي فراوان . و گفتن چنين مطالبي از طرف پيامبر اكرم   ص و امام باقر ع جز از راه ارتباط با عالم غيب و علم خدائي امكان نداشته است </a:t>
            </a:r>
          </a:p>
          <a:p>
            <a:pPr algn="r"/>
            <a:r>
              <a:rPr lang="fa-IR" sz="2000" dirty="0" smtClean="0"/>
              <a:t/>
            </a:r>
            <a:br>
              <a:rPr lang="fa-IR" sz="2000" dirty="0" smtClean="0"/>
            </a:br>
            <a:endParaRPr lang="fa-IR" sz="2000" dirty="0" smtClean="0"/>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p:spPr>
        <p:txBody>
          <a:bodyPr>
            <a:normAutofit/>
          </a:bodyPr>
          <a:lstStyle/>
          <a:p>
            <a:r>
              <a:rPr lang="fa-IR" sz="2800" dirty="0" smtClean="0"/>
              <a:t>غيبت كوتاه مدت يا غيبت صغري</a:t>
            </a:r>
            <a:endParaRPr lang="en-US" sz="2800" dirty="0"/>
          </a:p>
        </p:txBody>
      </p:sp>
      <p:sp>
        <p:nvSpPr>
          <p:cNvPr id="3" name="Content Placeholder 2"/>
          <p:cNvSpPr>
            <a:spLocks noGrp="1"/>
          </p:cNvSpPr>
          <p:nvPr>
            <p:ph idx="1"/>
          </p:nvPr>
        </p:nvSpPr>
        <p:spPr/>
        <p:txBody>
          <a:bodyPr>
            <a:normAutofit fontScale="70000" lnSpcReduction="20000"/>
          </a:bodyPr>
          <a:lstStyle/>
          <a:p>
            <a:pPr algn="r"/>
            <a:r>
              <a:rPr lang="fa-IR" dirty="0" smtClean="0"/>
              <a:t>مدت غيبت صغري بيش از هفتاد سال بطول نينجاميد   از سال 260ه. تا سال 329ه كه در اين مدت نايبان خاص ، به محضر حضرت مهدي ( ع ) مي رسيدند ، و پاسخ نامه ها سؤالات را به مردم مي رساندند . نايبان خاص كه افتخار رسيدن به محضر امام ع را داشته اند ، چهار تن مي باشند كه به " نواب خاص " يا " نايبان ويژه " معروفند . نخستين نايب خاص مهدي ( ع ) عثمان بن سعيد اسدي است . كه ظاهرا بعد از سال 260 هجري وفات كرد ، و در بغداد به خاك سپرده شد . عثمان بن سعيد از ياران و شاگردان مورد اعتماد امام دهم و امام يازدهم بود و خود در زير سايه امامت پرورش يافته بود . محمد بن عثمان : دومين سفير و نايب امام ع   محمد بن عثمان بن سعيد فرزند عثمان بن سعيد است كه در سال 305هجري وفات كرد و در بغداد بخاك سپرده شد .نيابت و سفارت محمد بن سعيد نزديك چهل سال بطول انجاميد . حسين بن روح نوبختي : سومين سفير ، حسين بن روح نوبختي بود كه در سال 326هجري فوت كرد . علي بن محمد سمري : چهارمين سفير و نايب امام حجه بن الحسن ( ع ) است كه در سال 329هجري قمري در گذشت و در بغداد دفن شد . مدفن وي نزديك آرامگاه عالم و محدثبزرگ ثقه الاسلام محمد بن يعقوب كليني است .همين بزرگان و عالمان و روحانيون برجسته و پرهيزگار و زاهد و آگاه در دوره غيبت صغري واسطه ارتباط مردم با امام غايب و حل مشكلات آنها بوسيله حضرت مهدي  ع بودند . </a:t>
            </a:r>
          </a:p>
          <a:p>
            <a:pPr algn="r"/>
            <a:r>
              <a:rPr lang="fa-IR" dirty="0" smtClean="0"/>
              <a:t/>
            </a:r>
            <a:br>
              <a:rPr lang="fa-IR" dirty="0" smtClean="0"/>
            </a:br>
            <a:endParaRPr lang="fa-IR" dirty="0" smtClean="0"/>
          </a:p>
          <a:p>
            <a:pPr algn="r"/>
            <a:endParaRPr lang="en-US" dirty="0"/>
          </a:p>
        </p:txBody>
      </p:sp>
    </p:spTree>
  </p:cSld>
  <p:clrMapOvr>
    <a:masterClrMapping/>
  </p:clrMapOvr>
  <p:transition advTm="15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fa-IR" sz="2800" dirty="0" smtClean="0"/>
              <a:t>غيبت دراز مدت يا غيبت كبري و نيابت عامه</a:t>
            </a:r>
            <a:endParaRPr lang="en-US" sz="2800" dirty="0"/>
          </a:p>
        </p:txBody>
      </p:sp>
      <p:sp>
        <p:nvSpPr>
          <p:cNvPr id="3" name="Content Placeholder 2"/>
          <p:cNvSpPr>
            <a:spLocks noGrp="1"/>
          </p:cNvSpPr>
          <p:nvPr>
            <p:ph idx="1"/>
          </p:nvPr>
        </p:nvSpPr>
        <p:spPr>
          <a:xfrm>
            <a:off x="457200" y="990600"/>
            <a:ext cx="8229600" cy="5318760"/>
          </a:xfrm>
        </p:spPr>
        <p:txBody>
          <a:bodyPr>
            <a:normAutofit fontScale="62500" lnSpcReduction="20000"/>
          </a:bodyPr>
          <a:lstStyle/>
          <a:p>
            <a:pPr algn="r"/>
            <a:endParaRPr lang="fa-IR" dirty="0" smtClean="0"/>
          </a:p>
          <a:p>
            <a:pPr algn="r"/>
            <a:endParaRPr lang="fa-IR" dirty="0" smtClean="0"/>
          </a:p>
          <a:p>
            <a:pPr algn="r"/>
            <a:r>
              <a:rPr lang="fa-IR" dirty="0" smtClean="0"/>
              <a:t>اين دوره بعد از زمان غيبت صغري آغاز شد ، و تاكنون ادامه دارد .اين مدت دوران امتحان و سنجش ايمان و عمل مردم است . در زمان نيابت عامه ، امام ( ع ) ضابطه و قاعده اي  به دست داده است تا در هر عصر ، فرد شاخصي كه آن ضابطه و قاعده ، در همه ابعاد بر او صدق كند ، نايب عام امام ع باشد و به نيابت از سوي امام ، ولي  جامعه باشد در امر دين و دنيا . بنابراين ، در هيچ دوره اي پيوند امام ( ع ) با مردم گسيخته نشده و نبوده است . اكنون نيز ، كه دوران نيابت عامه است ، عالم بزرگي  كه داراي همه شرايط فقيه و داناي دين بوده است و نيز شرايط رهبري را دارد ، در راس جامعه قرار مي گيرد و مردم به او مراجعه مي كنند و او صاحب " ولايت شرعيه " است به نيابت از حضرت مهدي ( ع ) . بنابراين ، اگر نايب امام ( ع ) در اين دوره ، حكومتي را درست و صالح نداند آن حكومت طاغوتي است ، زيرا رابطه اي با خدا و دين خدا و امامت و نظارت شرعي اسلامي ندارد . بنابر راهنمايي امام زمان   عجل الله فرجه   براي حفظ انتقال موجوديت تشيع و دين خدا ، بايد هميشه عالم و فقيهي در راس جامعه شيعه قرار گيرد كه شايسته و اهل باشد ، و چون كسي  - با اعلميت و اولويت - در راس جامعه ديني و اسلامي قرار گرفت بايد مجتهدان و علماي  ديگر مقام او را پاس دارند ، و براي نگهداري وحدت اسلامي و تمركز قدرت ديني  او را كمك رسانند ، تا قدرتهاي   فاسد نتوانند آن را متلاشي و متزلزل كنند . گر چه دوري ما از پناهگاه مظلومان و محرومان و مشتاقان - حضرت مهدي ( ع ) - بسيار درد آور است ، ولي بهر حال - در اين دوره آزمايش - اعتقاد ما اينست كه حضرت مهدي ( ع ) به قدرت خدا و حفظ او ، زنده است و نهان از مردم جهان زندگي مي كند ، روزي  كه " اقتضاي تام " حاصل شود ، ظاهر خواهد شد ، و ضمن انقلابي پر شور و حركتي   خونين و پردامنه ، بشريت مظلوم را از چنگ ظالمان نجات خواهد داد ، و رسم توحيد و آيين اسلامي  را عزت دوباره خواهد بخشيد . </a:t>
            </a:r>
          </a:p>
          <a:p>
            <a:pPr algn="r"/>
            <a:r>
              <a:rPr lang="fa-IR" dirty="0" smtClean="0"/>
              <a:t/>
            </a:r>
            <a:br>
              <a:rPr lang="fa-IR" dirty="0" smtClean="0"/>
            </a:br>
            <a:endParaRPr lang="fa-IR" dirty="0" smtClean="0"/>
          </a:p>
          <a:p>
            <a:pPr algn="r"/>
            <a:endParaRPr lang="en-US" dirty="0"/>
          </a:p>
        </p:txBody>
      </p:sp>
    </p:spTree>
  </p:cSld>
  <p:clrMapOvr>
    <a:masterClrMapping/>
  </p:clrMapOvr>
  <p:transition advTm="1500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fa-IR" sz="3200" dirty="0" smtClean="0"/>
              <a:t>مهدویت</a:t>
            </a:r>
            <a:endParaRPr lang="en-US" sz="3200" dirty="0"/>
          </a:p>
        </p:txBody>
      </p:sp>
      <p:sp>
        <p:nvSpPr>
          <p:cNvPr id="3" name="Content Placeholder 2"/>
          <p:cNvSpPr>
            <a:spLocks noGrp="1"/>
          </p:cNvSpPr>
          <p:nvPr>
            <p:ph idx="1"/>
          </p:nvPr>
        </p:nvSpPr>
        <p:spPr>
          <a:xfrm>
            <a:off x="457200" y="1219200"/>
            <a:ext cx="8229600" cy="5257800"/>
          </a:xfrm>
        </p:spPr>
        <p:txBody>
          <a:bodyPr>
            <a:noAutofit/>
          </a:bodyPr>
          <a:lstStyle/>
          <a:p>
            <a:pPr algn="r"/>
            <a:endParaRPr lang="fa-IR" sz="2000" dirty="0" smtClean="0"/>
          </a:p>
          <a:p>
            <a:pPr algn="r"/>
            <a:r>
              <a:rPr lang="fa-IR" sz="2000" dirty="0" smtClean="0"/>
              <a:t>احاديث روايت شده از رسول اكرم(ص) دربارة حضرت مهدي(ع) بزرگترين و بيشترين تعداد را از مجموعة احاديث و بشارات راجع به امام عصر(ع) به خود اختصاص داده‌اند و البته اين همه تأكيد بيانگر اهميت فوق‌العاده موضوع مي‌باشد. به مهم‌ترين اين بشارات كه به نقل از معصومان(ع) روايت شده، اشاره مي‌كنيم.</a:t>
            </a:r>
          </a:p>
          <a:p>
            <a:pPr algn="r"/>
            <a:endParaRPr lang="fa-IR" sz="2000" dirty="0" smtClean="0"/>
          </a:p>
          <a:p>
            <a:pPr algn="r"/>
            <a:r>
              <a:rPr lang="fa-IR" sz="2000" dirty="0" smtClean="0"/>
              <a:t>هشام‌بن سالم از امام صادق(ع) و آن بزرگوار از پدر گرامي‌شان و به همين ترتيب از جدشان و ايشان از رسول اكرم(ص) نقل مي‌فرمايند كه پيامبر گرامي اسلام(ص) فرمودند:</a:t>
            </a:r>
          </a:p>
          <a:p>
            <a:pPr algn="r"/>
            <a:endParaRPr lang="fa-IR" sz="2000" dirty="0" smtClean="0"/>
          </a:p>
          <a:p>
            <a:pPr algn="r"/>
            <a:r>
              <a:rPr lang="fa-IR" sz="2000" dirty="0" smtClean="0"/>
              <a:t>«قائم از فرزندان من است. نام او نام من و كنيه‌اش كنية من و شمايل او مانند شمايل من و سنت او سنت من است. او مردم را به ملت و شريعت من واخواهد داشت و آنان را به سوي كتاب خداي عزوجل دعوت خواهد نمود.</a:t>
            </a:r>
          </a:p>
          <a:p>
            <a:pPr algn="r"/>
            <a:r>
              <a:rPr lang="fa-IR" sz="2000" dirty="0" smtClean="0"/>
              <a:t>هركه اطاعت او را نمايد، مرا اطاعت كرده و هركه نافرماني او را كند، مرا نافرماني كرده است. آن كس كه در زمان غيبت او وي را انكار نمايد، مرا انكار نموده و هركه تكذيب‌اش نمايد، مرا تكذيب نموده و هركه تصديق‌اش كند، مرا تصديق كرده است و..)</a:t>
            </a:r>
          </a:p>
          <a:p>
            <a:pPr algn="r"/>
            <a:endParaRPr lang="fa-IR" sz="2000" dirty="0" smtClean="0"/>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endParaRPr lang="fa-IR" sz="2000" dirty="0" smtClean="0"/>
          </a:p>
          <a:p>
            <a:pPr algn="r"/>
            <a:endParaRPr lang="fa-IR" sz="2000" dirty="0" smtClean="0"/>
          </a:p>
          <a:p>
            <a:pPr algn="r"/>
            <a:endParaRPr lang="fa-IR" sz="2000" dirty="0" smtClean="0"/>
          </a:p>
          <a:p>
            <a:pPr algn="r"/>
            <a:r>
              <a:rPr lang="fa-IR" sz="2000" dirty="0" smtClean="0"/>
              <a:t>پيامبر اكرم(ص) در خطبه‌اي در روز عيد غدير خم با حضور 120هزار مسلمان فرمودند:</a:t>
            </a:r>
          </a:p>
          <a:p>
            <a:pPr algn="r"/>
            <a:r>
              <a:rPr lang="fa-IR" sz="2000" dirty="0" smtClean="0"/>
              <a:t>«... اي مردم! نوري از جانب خداي متعال در من قرار داده شده است. پس از من در علي است و پس از علي در نسل او تا مهدي قائم... يعني آن كس كه حقوق خداي و تمام حقوقي را كه از آن ماست مي‌گيرد...»)</a:t>
            </a:r>
          </a:p>
          <a:p>
            <a:pPr algn="r"/>
            <a:endParaRPr lang="fa-IR" sz="2000" dirty="0" smtClean="0"/>
          </a:p>
          <a:p>
            <a:pPr algn="r"/>
            <a:r>
              <a:rPr lang="fa-IR" sz="2000" dirty="0" smtClean="0"/>
              <a:t>بشارت امام حسن عسكري(ع) به حضرت مهدي(ع):</a:t>
            </a:r>
          </a:p>
          <a:p>
            <a:pPr algn="r"/>
            <a:r>
              <a:rPr lang="fa-IR" sz="2000" dirty="0" smtClean="0"/>
              <a:t>در كتاب «كمال‌الدين» به سند از احمدبن اسحاق نقل مي‌كند كه وي مي‌گويد:</a:t>
            </a:r>
          </a:p>
          <a:p>
            <a:pPr algn="r"/>
            <a:r>
              <a:rPr lang="fa-IR" sz="2000" dirty="0" smtClean="0"/>
              <a:t>شنيدم كه حضرت امام حسن بن علي العسكري مي‌فرمايد: «سپاس خدايي را كه مرا از دنيا نبرد تا آنكه فرزند و جانشين پس از مرا به من نشان داد. بيشترين مردمان به رسول خدا(ص) از حيث اخلاق و از حيث شكل و سيما و اندام آن كس كه خداي تعالي در زمان غيبت او را حفظ نمايد. آنگاه ظاهرش فرمايد تا زمين را از عدل و داد آكنده سازد، همانگونه كه از ظلم و جور پر شده باشد.» </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dirty="0" smtClean="0"/>
              <a:t>با توجّه به اينکه امام مهدى‏عليه السلام از انظار مردم مخفى است، پس وجودشان چه سودى دارد؟</a:t>
            </a:r>
            <a:endParaRPr lang="en-US" sz="2000" dirty="0"/>
          </a:p>
        </p:txBody>
      </p:sp>
      <p:sp>
        <p:nvSpPr>
          <p:cNvPr id="3" name="Content Placeholder 2"/>
          <p:cNvSpPr>
            <a:spLocks noGrp="1"/>
          </p:cNvSpPr>
          <p:nvPr>
            <p:ph idx="1"/>
          </p:nvPr>
        </p:nvSpPr>
        <p:spPr>
          <a:xfrm>
            <a:off x="457200" y="1295400"/>
            <a:ext cx="8229600" cy="5013960"/>
          </a:xfrm>
        </p:spPr>
        <p:txBody>
          <a:bodyPr>
            <a:normAutofit/>
          </a:bodyPr>
          <a:lstStyle/>
          <a:p>
            <a:pPr algn="r"/>
            <a:endParaRPr lang="fa-IR" sz="2000" dirty="0" smtClean="0"/>
          </a:p>
          <a:p>
            <a:pPr algn="r"/>
            <a:r>
              <a:rPr lang="fa-IR" sz="2000" dirty="0" smtClean="0"/>
              <a:t>يک محقق ژرف‏نگر و با فراست، اولين نکته‏اى که بايد در جهت ابهام‏زدايى از اين مسئله مورد توجه قرار دهد، تصريح احاديث معتبر به ناگهانى واقع شدن ظهور امام مهدى‏عليه السلام است که به يک باره و بدون تعيين زمان مشخصى رخ خواهد داد، و اثرِ ناگهانى واقع شدن قيام امام‏عليه السلام اين است که هر نسلى از امت اسلامى، در هر عصرى از اعصار، چشم نگران ظهور دفعى پيشواى موعود خود هستند. و خود اين حالت، منشأ فوايد و خيراتى براى امت اسلامى است که به برخى از آنها اشاره مى‏کنيم:</a:t>
            </a:r>
          </a:p>
          <a:p>
            <a:pPr algn="r"/>
            <a:r>
              <a:rPr lang="fa-IR" sz="2000" dirty="0" smtClean="0"/>
              <a:t> 1. حالت انتظار، هر مؤمنى را به‏سوى پايدارى و مقاومت در امر ديندارى و تقيد به دستورات شرعى و دورى از ظلم به ديگران و غصب حقوق آنان فرامى‏خواند. زيرا در حکومتى که - پس از قيام ناگهانى امام‏عليه السلام - به دست ايشانبرپا مى‏شود، حق مظلوم از ظالم ستانده خواهد شد و قسط و عدل به همه جا گسترش خواهد يافت و بساط ظلم و جور از پهنه‏ى گيتى برچيده خواهد گرديد.</a:t>
            </a:r>
          </a:p>
        </p:txBody>
      </p:sp>
    </p:spTree>
  </p:cSld>
  <p:clrMapOvr>
    <a:masterClrMapping/>
  </p:clrMapOvr>
  <p:transition advTm="15000">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13960"/>
          </a:xfrm>
        </p:spPr>
        <p:txBody>
          <a:bodyPr>
            <a:normAutofit/>
          </a:bodyPr>
          <a:lstStyle/>
          <a:p>
            <a:pPr algn="r"/>
            <a:r>
              <a:rPr lang="fa-IR" sz="2000" dirty="0" smtClean="0"/>
              <a:t> 2. حالت انتظار، افراد امت اسلامى را به‏سوى يک وضعيت آماده باش هميشگى براى پيوستن به سپاه امام مهدى‏عليه السلام و کسب آمادگى کامل جهت جانبازى و فداکارى در راه تثبيت تسلط کامل امام‏عليه السلام بر اوضاع و گسترش قلمرو حکومت وى در اقطار کره‏ى زمين، فرا مى‏خواند و اين حالت روحيه‏ى تعاون و انسجام و به هم فشردگى مؤمنان را بيشتر </a:t>
            </a:r>
          </a:p>
          <a:p>
            <a:pPr algn="r">
              <a:buNone/>
            </a:pPr>
            <a:r>
              <a:rPr lang="fa-IR" sz="2000" dirty="0" smtClean="0"/>
              <a:t>مى‏کند. از آن روى که اينان مى‏خواهند سپاهيان امام موعود مهدى منتظرعليه السلام باشند.</a:t>
            </a:r>
          </a:p>
          <a:p>
            <a:pPr algn="r">
              <a:buNone/>
            </a:pPr>
            <a:endParaRPr lang="fa-IR" sz="2000" dirty="0" smtClean="0"/>
          </a:p>
          <a:p>
            <a:pPr algn="r">
              <a:buNone/>
            </a:pPr>
            <a:r>
              <a:rPr lang="fa-IR" sz="2000" dirty="0" smtClean="0"/>
              <a:t> 3. اين غيبت، فرد معتقد را براى ايفاى نقش خود و انجام رسالت خويش آماده مى‏سازد، به‏ويژه در حوزه‏ى امر به معروف و نهى از منکر. بدين سان، امت هماره مراقب و آماده خواهد بود. زيرا انصار امام نمى‏توانند خود را فقط به انتظار کشيدن دلخوش سازند و در زمينه‏ى امر به معروف و نهى از منکر اقدامى نکنند و با اين حال، هدف سترگ </a:t>
            </a:r>
          </a:p>
          <a:p>
            <a:pPr algn="r">
              <a:buNone/>
            </a:pPr>
            <a:r>
              <a:rPr lang="fa-IR" sz="2000" dirty="0" smtClean="0"/>
              <a:t>برپايى دولت بزرگ اسلامى و فراهم ساختن پايه‏هاى آن تا تحقق يافتن ظهور امام مهدى‏عليه السلام را دنبال کنند.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a:bodyPr>
          <a:lstStyle/>
          <a:p>
            <a:pPr algn="r"/>
            <a:r>
              <a:rPr lang="fa-IR" sz="2000" dirty="0" smtClean="0"/>
              <a:t> 4. امتى که با اعتقاد به مهدى موجود و زنده و ياريگر مؤمنان و خوارکننده‏ى ظالمان و کافران زندگى مى‏کند همواره در خود احساس عزّت و سربلندى مى‏کند. و در مقابل دشمنان دين خدا سر فرود نمى‏آورد و در برابر گردنکشى و قدرت مادّى آنان خود را خوار و زبون نمى‏يابد. زيرا او در هر ساعت، ظهور ظفرآفرين امام را انتظار مى‏کشد و در نتيجه هرگز به ذلّت و خوارى تن نمى‏دهد و قدرت متکبران را حقير و ناچيز مى‏شمارد و تمام عِدّه و عُدّه آنان را بى‏اهميت تلقّى مى‏کند. چنين نگرش و روحيه‏اى، انگيزه‏ى بسيار نيرومندى براى مقاومت و پايدارى و فداکارى ايجاد مى‏کند و دشمنان خدا و اسلام را به هراس مى‏افکند؛ بلکه اساساً همين نکته است که علت وحشت و احساس ناامنى هميشگى آنان را تشکيل مى‏دهد. از اين روى در طول تاريخ سعى کرده‏اند که عقيده‏ى مهدويت را تضعيف کنند و قلم‏هاى مردودى را به استخدام درآورند تا درباره‏ى اين ايده‏ى سازنده، ابهام آفرينى و ترديدافکنى کنند، هم چنان‏که به همين منظور، هماره در صدد فرقه سازى در ميان صفوف امت اسلامى بوده‏اند تا با شکل گرفتن جريان‏هاى انحرافى و فاسد، و ترويج افکار و عقايد مسموم، امت را از اعتقاد به ايده‏هاى ناب و حيات‏بخش اسلامى دور سازند، همان گونه که در مورد </a:t>
            </a:r>
          </a:p>
          <a:p>
            <a:pPr algn="r"/>
            <a:r>
              <a:rPr lang="fa-IR" sz="2000" dirty="0" smtClean="0"/>
              <a:t>جريان‏هاى «بابيت»، «بهائيت»، «قاديانيت» و «وهابيت» شاهد آن هستيم.</a:t>
            </a:r>
          </a:p>
          <a:p>
            <a:pPr algn="r"/>
            <a:r>
              <a:rPr lang="fa-IR" sz="2000" dirty="0" smtClean="0"/>
              <a:t>خداوند سبحان در قرآن کريم به نقل از وصيت حضرت ابراهيم‏عليه السلام به فرزندان خود چنين مى‏فرمايد:</a:t>
            </a:r>
          </a:p>
          <a:p>
            <a:pPr algn="r"/>
            <a:r>
              <a:rPr lang="fa-IR" sz="2000" dirty="0" smtClean="0"/>
              <a:t> اى فرزندان من! خداوند براى شما اين دين را برگزيد، پس نبايد جز مسلمان بميريد.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fa-IR" sz="1800" dirty="0" smtClean="0"/>
              <a:t>مهدى باورى، چگونه در زمينه‏ى ارتقاء امنيّت روانى شيعيان مؤثر واقع مى‏شود؟</a:t>
            </a:r>
            <a:endParaRPr lang="en-US" sz="1800" dirty="0"/>
          </a:p>
        </p:txBody>
      </p:sp>
      <p:sp>
        <p:nvSpPr>
          <p:cNvPr id="3" name="Content Placeholder 2"/>
          <p:cNvSpPr>
            <a:spLocks noGrp="1"/>
          </p:cNvSpPr>
          <p:nvPr>
            <p:ph idx="1"/>
          </p:nvPr>
        </p:nvSpPr>
        <p:spPr>
          <a:xfrm>
            <a:off x="457200" y="1066800"/>
            <a:ext cx="8229600" cy="5242560"/>
          </a:xfrm>
        </p:spPr>
        <p:txBody>
          <a:bodyPr>
            <a:normAutofit/>
          </a:bodyPr>
          <a:lstStyle/>
          <a:p>
            <a:pPr algn="r"/>
            <a:r>
              <a:rPr lang="fa-IR" sz="2000" dirty="0" smtClean="0"/>
              <a:t> نعمت امنيت يکى از مهمترين نعمت‏هاى الهى است. در ميان گونه‏اى متنوع امنيت، مانند: امنيت نظامى، امنيت قضايى، امنيت اقتصادى و... بدون شک «امنيت روانى» از بالاترين درجه‏ى اهميت برخوردار است. زيرا در صورت فقدان امنيت روانى، فرد دچار يأس فلج کننده‏اى خواهد شد که او را مستأصل مى‏سازد. بنابراين، منبع تأمين تعادل روحى و امنيت روانى افراد يک جامعه و تداوم حيات با نشاط يک امّت، ارزشمندترين سرمايه‏ى آن جامعه محسوب مى‏شود که پيجويى آرمان‏هاى امّت را امکان‏پذير مى‏سازد.</a:t>
            </a:r>
          </a:p>
          <a:p>
            <a:pPr algn="r"/>
            <a:r>
              <a:rPr lang="fa-IR" sz="2000" dirty="0" smtClean="0"/>
              <a:t> بر اين پايه،   «منجى موعود» در پهنه‏ى جغرافيايى جهان اسلام، بلکه در گستره‏ى جهانى جبهه‏ى مستضعفان ستم ديده‏ى تاريخ، ارجمندترين سرمايه‏ى معنوى مبارزان خداجو و عدالتخواه است.</a:t>
            </a:r>
          </a:p>
          <a:p>
            <a:pPr algn="r"/>
            <a:r>
              <a:rPr lang="fa-IR" sz="2000" dirty="0" smtClean="0"/>
              <a:t>امام مهدى‏عليه السلام منبع جوشان و بى‏پايان توليد انرژى روانى است که سنگربانان جبهه‏ى حق با اتصال بدان، به بازسازى و تقويت انگيره، و اراده خويش مى‏پردازند تا تداوم بخش اين پايدارى نستوهانه باشند. از آن‏جا که اين بُعد وجود مقدس حضرت و توجه خودآگاهانه و تفصيلى امت بدان، پيامدهاى بس مبارک و مهمى به دنبال دارد، به‏گونه‏اى که در خط مشى مبارزاتى جبهه‏ى حق، نقش کليدى و منحصر بفردى به آن مى‏بخشد، شايسته است با ذکر مقدمه‏اى تحليلى به شرح و بسط آن بپردازيم:</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92562"/>
          </a:xfrm>
        </p:spPr>
        <p:txBody>
          <a:bodyPr>
            <a:normAutofit/>
          </a:bodyPr>
          <a:lstStyle/>
          <a:p>
            <a:r>
              <a:rPr lang="fa-IR" sz="6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Zeena" pitchFamily="2" charset="2"/>
                <a:cs typeface="B Homa" pitchFamily="2" charset="-78"/>
              </a:rPr>
              <a:t>بسمه الله الرحمن الرحیم</a:t>
            </a:r>
            <a:endParaRPr lang="en-US" sz="66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Zeena" pitchFamily="2" charset="2"/>
              <a:cs typeface="B Homa" pitchFamily="2" charset="-78"/>
            </a:endParaRPr>
          </a:p>
        </p:txBody>
      </p:sp>
      <p:pic>
        <p:nvPicPr>
          <p:cNvPr id="2050" name="Picture 2" descr="C:\Users\dell\Desktop\blogdoon_14268_11382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4" name="Rectangle 3"/>
          <p:cNvSpPr/>
          <p:nvPr/>
        </p:nvSpPr>
        <p:spPr>
          <a:xfrm>
            <a:off x="381000" y="838200"/>
            <a:ext cx="5791200" cy="769441"/>
          </a:xfrm>
          <a:prstGeom prst="rect">
            <a:avLst/>
          </a:prstGeom>
        </p:spPr>
        <p:txBody>
          <a:bodyPr wrap="square">
            <a:spAutoFit/>
          </a:bodyPr>
          <a:lstStyle/>
          <a:p>
            <a:pPr algn="r"/>
            <a:r>
              <a:rPr lang="fa-IR" sz="4400" b="1"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        بسمه الله الرحمن الرحیم</a:t>
            </a:r>
            <a:endParaRPr lang="en-US" sz="4400" b="1"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advTm="15000">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sz="2000" dirty="0" smtClean="0"/>
              <a:t> * براساس گزاره‏هاى قرآنى، جبهه‏ى حق در طول تاريخ همواره در اقليت بوده است و پويندگان راه باطل بيش از حق پويان و خداجويان بوده‏اند؛ خداوند مى‏فرمايد:</a:t>
            </a:r>
          </a:p>
          <a:p>
            <a:pPr algn="r"/>
            <a:r>
              <a:rPr lang="fa-IR" sz="2000" dirty="0" smtClean="0"/>
              <a:t> «تلک القُرى‏ نقصُّ عليک من أنبائها و لقد جاءتْهُم رُسُلهم بالبينات فَما کانوا ليؤمنوا بما کذَّبوا من قبلُ کذلک يطبعُ اللَّهُ على قلوب الکافرين * و ما وَجدنا لأکثر من عهدٍ و انْ وجدنا أکثرهم لفاسقين»</a:t>
            </a:r>
          </a:p>
          <a:p>
            <a:pPr algn="r"/>
            <a:r>
              <a:rPr lang="fa-IR" sz="2000" dirty="0" smtClean="0"/>
              <a:t> اين شهرهاست که برخى از خبرهاى آن را بر تو حکايت مى‏کنيم. در حقيقت، پيامبرانشان دلايل روشن بر ايشان آوردند، اما آنان به آن‏چه قبلاً تکذيب کرده بودند، [باز] ايمان نمى‏آوردند؛ اين گونه خدا بر دلهاى کافران مهر مى‏زند * و در بيشتر آنان عهدى استوار </a:t>
            </a:r>
          </a:p>
          <a:p>
            <a:pPr algn="r"/>
            <a:r>
              <a:rPr lang="fa-IR" sz="2000" dirty="0" smtClean="0"/>
              <a:t>نيافتيم و بيشترشان را جداً نافرمان يافتيم.</a:t>
            </a:r>
          </a:p>
          <a:p>
            <a:pPr algn="r"/>
            <a:r>
              <a:rPr lang="fa-IR" sz="2000" dirty="0" smtClean="0"/>
              <a:t>همچنين مى‏فرمايد:</a:t>
            </a:r>
          </a:p>
          <a:p>
            <a:pPr algn="r"/>
            <a:r>
              <a:rPr lang="fa-IR" sz="2000" dirty="0" smtClean="0"/>
              <a:t> «و ما يأتيهِمْ مِنْ رَسُولٍ إلّا کانوا بِهِ يستهزؤن»  «و ما أکثرُ النّاسِ و لَوْ حرصْتَ بِمُؤمنين».</a:t>
            </a:r>
          </a:p>
          <a:p>
            <a:pPr algn="r"/>
            <a:r>
              <a:rPr lang="fa-IR" sz="2000" dirty="0" smtClean="0"/>
              <a:t> </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pPr algn="r"/>
            <a:endParaRPr lang="fa-IR" sz="2000" dirty="0" smtClean="0"/>
          </a:p>
          <a:p>
            <a:pPr algn="r"/>
            <a:r>
              <a:rPr lang="fa-IR" sz="2000" dirty="0" smtClean="0"/>
              <a:t>با مقايسه مفاد دو آيه‏ى شريفه‏ى پنجم سوره‏ى مبارکه‏ى قصص و يکصد و پنجم سوره‏ى مبارکه‏ى انبياء و در نظر داشتن ذيل آيه‏ى شريفه پنجاه و ششم سوره‏ى مبارکه‏ى نور، اين مطلب به روشنى فهميده مى‏شود که صلحا و مؤمنان حقيقى همواره در طول تاريخ به‏وسيله‏ى متفرعنان هواپرست و مُترِفان مستکبرى که اهرم‏هاى اقتصادى و ابزارهاى سياسى و نظامى را در دست دارند، به استضعاف کشيده مى‏شوند. در شرايط ناعادلانه‏ى نبرد بى‏پايان جبهه‏ى حقّ و باطل، و در وضعيت شکننده‏ى اقليت عدّى و عُدّى حزب خداجويان، تنها عامل پايدارى بخش و استقامت را، براى اهل حق، «اميد» به نصرت و وعده‏ى الهى است، همو که فرمود:</a:t>
            </a:r>
          </a:p>
          <a:p>
            <a:pPr algn="r"/>
            <a:r>
              <a:rPr lang="fa-IR" sz="2000" dirty="0" smtClean="0"/>
              <a:t> «فإنَّ حزبَ اللَّهِ هُمُ الغالبون»</a:t>
            </a:r>
          </a:p>
          <a:p>
            <a:pPr algn="r"/>
            <a:r>
              <a:rPr lang="fa-IR" sz="2000" dirty="0" smtClean="0"/>
              <a:t> اگر پيکارگران موحّد و ظلم ستيز، عنصر توان بخش و انرژى‏زاى «اميد» را از صحنه‏ى محاسبات خود حذف کنند، انگيزه‏اى براى ادامه‏ى اين جهاد مقدس نخواهند داشت. زيرا پافشارى را در مسيرى که به شکست منتهى مى‏شود، غير عقلانى مى‏يابند.</a:t>
            </a:r>
          </a:p>
          <a:p>
            <a:pPr algn="r"/>
            <a:r>
              <a:rPr lang="fa-IR" sz="2000" dirty="0" smtClean="0"/>
              <a:t> به راستى، چرا خداوند حکيم مى‏فرمايد:</a:t>
            </a:r>
          </a:p>
          <a:p>
            <a:pPr algn="r"/>
            <a:r>
              <a:rPr lang="fa-IR" sz="2000" dirty="0" smtClean="0"/>
              <a:t> «إنَّه لا ييأس من رَوحِ اللَّهِ إِلّا القومُ الکافرونَ»</a:t>
            </a:r>
          </a:p>
          <a:p>
            <a:pPr algn="r"/>
            <a:r>
              <a:rPr lang="fa-IR" sz="2000" dirty="0" smtClean="0"/>
              <a:t> چون يأس و نااميدى بزرگترين مسلخى است که ابليس براى ذبح کردن همه‏ى حيثيت‏ها و فضيلت‏هاى انسانى، فراراه </a:t>
            </a:r>
          </a:p>
          <a:p>
            <a:pPr algn="r">
              <a:buNone/>
            </a:pPr>
            <a:r>
              <a:rPr lang="fa-IR" sz="2000" dirty="0" smtClean="0"/>
              <a:t>آدمى تعبيه کرده است</a:t>
            </a:r>
          </a:p>
          <a:p>
            <a:pPr algn="r">
              <a:buNone/>
            </a:pPr>
            <a:endParaRPr lang="en-US" sz="2000" dirty="0"/>
          </a:p>
        </p:txBody>
      </p:sp>
    </p:spTree>
  </p:cSld>
  <p:clrMapOvr>
    <a:masterClrMapping/>
  </p:clrMapOvr>
  <p:transition advTm="1500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fa-IR" sz="2000" dirty="0" smtClean="0"/>
              <a:t>چگونه مي‌توان طول عمر حضرت مهدي را توجيه کرد؟</a:t>
            </a:r>
            <a:endParaRPr lang="en-US" sz="2000" dirty="0"/>
          </a:p>
        </p:txBody>
      </p:sp>
      <p:sp>
        <p:nvSpPr>
          <p:cNvPr id="3" name="Content Placeholder 2"/>
          <p:cNvSpPr>
            <a:spLocks noGrp="1"/>
          </p:cNvSpPr>
          <p:nvPr>
            <p:ph idx="1"/>
          </p:nvPr>
        </p:nvSpPr>
        <p:spPr>
          <a:xfrm>
            <a:off x="457200" y="914400"/>
            <a:ext cx="8229600" cy="5715000"/>
          </a:xfrm>
        </p:spPr>
        <p:txBody>
          <a:bodyPr>
            <a:normAutofit/>
          </a:bodyPr>
          <a:lstStyle/>
          <a:p>
            <a:pPr algn="r"/>
            <a:endParaRPr lang="fa-IR" sz="2000" dirty="0" smtClean="0"/>
          </a:p>
          <a:p>
            <a:pPr algn="r"/>
            <a:r>
              <a:rPr lang="fa-IR" sz="2000" dirty="0" smtClean="0"/>
              <a:t>اولاً آفريدگاري که انسان را از نيستي آفريده است، مطمئنا" قدرت ادامه و اطاله هستي او رادارد. به همين جهت عمر طولاني در قرآن مورد تائيد قرار گرفته است و خداوند در آيه 14 سوره عنکبوت دوره دعوت حضرت نوح را 950 سال ذکر کرده است.</a:t>
            </a:r>
          </a:p>
          <a:p>
            <a:pPr algn="r"/>
            <a:r>
              <a:rPr lang="fa-IR" sz="2000" dirty="0" smtClean="0"/>
              <a:t>ثانيا"امکان عمر بسيار طولاني براي انسان در شرايط مناسب، از نظر علم وعقل ترديد ناپذير مي‌باشد. علم وعقل مسلم مي‌دانند که اگر به نسوج و بافت‌هاي اوليه بدن غذاي لازم برسد و شرايط زيست فراهم باشد و نيز عوارض خارجي رشته آن راقطع نکند اين بافت‌ها توان آن را دارند که براي هميشه زنده بمانند.</a:t>
            </a:r>
          </a:p>
          <a:p>
            <a:pPr algn="r"/>
            <a:r>
              <a:rPr lang="fa-IR" sz="2000" dirty="0" smtClean="0"/>
              <a:t>خدايي کين جهان پاينده دارد ------------------ تواند حجتي را زنده دارد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400" dirty="0" smtClean="0">
                <a:ln w="50800"/>
                <a:solidFill>
                  <a:schemeClr val="bg1">
                    <a:shade val="50000"/>
                  </a:schemeClr>
                </a:solidFill>
              </a:rPr>
              <a:t>آيا از نظر فلسفى هم مى‏توان مسأله طول عمر امام زمان‏عليه السلام را توجيه کرد و توضيح داد؟</a:t>
            </a:r>
            <a:r>
              <a:rPr lang="en-US" sz="2400" dirty="0" smtClean="0">
                <a:ln w="50800"/>
                <a:solidFill>
                  <a:schemeClr val="bg1">
                    <a:shade val="50000"/>
                  </a:schemeClr>
                </a:solidFill>
              </a:rPr>
              <a:t/>
            </a:r>
            <a:br>
              <a:rPr lang="en-US" sz="2400" dirty="0" smtClean="0">
                <a:ln w="50800"/>
                <a:solidFill>
                  <a:schemeClr val="bg1">
                    <a:shade val="50000"/>
                  </a:schemeClr>
                </a:solidFill>
              </a:rPr>
            </a:br>
            <a:endParaRPr lang="en-US" sz="2400" dirty="0"/>
          </a:p>
        </p:txBody>
      </p:sp>
      <p:sp>
        <p:nvSpPr>
          <p:cNvPr id="3" name="Content Placeholder 2"/>
          <p:cNvSpPr>
            <a:spLocks noGrp="1"/>
          </p:cNvSpPr>
          <p:nvPr>
            <p:ph idx="1"/>
          </p:nvPr>
        </p:nvSpPr>
        <p:spPr/>
        <p:txBody>
          <a:bodyPr>
            <a:normAutofit fontScale="77500" lnSpcReduction="20000"/>
          </a:bodyPr>
          <a:lstStyle/>
          <a:p>
            <a:pPr algn="r"/>
            <a:r>
              <a:rPr lang="fa-IR" dirty="0" smtClean="0"/>
              <a:t>فلسفه مى‏گويد: براى هر چيزى علّتى است. پس هر معلولى تا علّتش نيايد موجود نمى‏شود و هر چيزى که موجود شد براى عدمش نيز علّتى لازم است. بنابراين همان طور که براى ايجاد چيزى دليل و علّتى بايد باشد، متقابلاً براى معدوم شدن هر چيزى هم بايد دليلى باشد و اگر دليلى نبود آن علّت اوّليه تأثير خودش را ادامه مى‏دهد. پس هرچه موجود باشد با علّت است و هرچه هم معدوم شود بايد علّت داشته باشد. طبق اين نظر کسى که مدّعى مرگ يک شخص است بايد دليل بياورد. اگر وجود امام زمان‏عليه السلام اثبات شد، در اين صورت اعلام کننده مرگ او بايد اقامه دليل کند و اگر دليلى بر مرگ نبود، در اين صورت بايد ادامه وجود او را قبول نمود.</a:t>
            </a:r>
          </a:p>
          <a:p>
            <a:pPr algn="r"/>
            <a:r>
              <a:rPr lang="fa-IR" dirty="0" smtClean="0"/>
              <a:t>براى توضيح بيشتر به اين مثال توجه کنيد: مثلاً در يک روز در يک زايشگاه پنجاه کودک متولّد مى‏شوند با ديدن اين بچّه‏ها اين سؤال براى ما مطرح مى‏شود که: اين بچّه‏ها چقدر عمر خواهند کرد؟ در جواب اين سؤال بايد گفت: اگر آن‏چه براى ادامه حيات لازم دارند به آنها بدهيم و اگر آن‏چه را که مانع ادامه حيات مى‏شود از آنها دور کنيم، در اين صورت دليلى بر معدوم شدنشان نخواهيم داشت چون موجود شده‏اند. بعد از ده روز دو کودک مى‏ميرند و در اين‏جا اين سؤال مطرح مى‏شود که آن دو کودک چرا مردند؟ و بر مبناى همين حقيقتِ عُرفى است که هميشه از مرگ اشخاص سؤال مى‏کنيم نه از ادامه حيات آنها.</a:t>
            </a:r>
          </a:p>
          <a:p>
            <a:pPr algn="r"/>
            <a:endParaRPr lang="fa-IR" dirty="0" smtClean="0"/>
          </a:p>
          <a:p>
            <a:endParaRPr lang="en-US" dirty="0"/>
          </a:p>
        </p:txBody>
      </p:sp>
    </p:spTree>
  </p:cSld>
  <p:clrMapOvr>
    <a:masterClrMapping/>
  </p:clrMapOvr>
  <p:transition advTm="1500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dirty="0" smtClean="0"/>
              <a:t>با مشخّص بودن مهدى موعود عليه السلام چگونه است که منسوبان و مدّعيان مهدويت پديدار گشته‌اند؟</a:t>
            </a:r>
            <a:endParaRPr lang="en-US" sz="2000" dirty="0"/>
          </a:p>
        </p:txBody>
      </p:sp>
      <p:sp>
        <p:nvSpPr>
          <p:cNvPr id="3" name="Content Placeholder 2"/>
          <p:cNvSpPr>
            <a:spLocks noGrp="1"/>
          </p:cNvSpPr>
          <p:nvPr>
            <p:ph idx="1"/>
          </p:nvPr>
        </p:nvSpPr>
        <p:spPr>
          <a:xfrm>
            <a:off x="457200" y="1600200"/>
            <a:ext cx="8229600" cy="5029200"/>
          </a:xfrm>
        </p:spPr>
        <p:txBody>
          <a:bodyPr>
            <a:normAutofit/>
          </a:bodyPr>
          <a:lstStyle/>
          <a:p>
            <a:pPr algn="r"/>
            <a:r>
              <a:rPr lang="fa-IR" sz="2000" dirty="0" smtClean="0"/>
              <a:t>مشخّص بودن صفات فردى مانع از آن نيست که به علل و انگيزه‏هاى نفسانى باطل در جايگاه حق قرار گيرد و مدّعيان دروغين ادّعاى حقّانيت نمايند.</a:t>
            </a:r>
          </a:p>
          <a:p>
            <a:pPr algn="r"/>
            <a:r>
              <a:rPr lang="fa-IR" sz="2000" dirty="0" smtClean="0"/>
              <a:t>چه بسيار در تاريخ پرماجراى بشر که افراد ادّعاى امامت يا نبوّت و حتى خدائى کرده‏اند. امّا نکته مهم در اين‏جا آن است که خداوند حکيم، محبّت خود را بر انسان‏ها تمام فرموده است تا همگان از روى بينه و دليل روشن، هدايت يا گمراه شوند:</a:t>
            </a:r>
          </a:p>
          <a:p>
            <a:pPr algn="r"/>
            <a:r>
              <a:rPr lang="fa-IR" sz="2000" dirty="0" smtClean="0"/>
              <a:t>«انّا هديناه السّبيل، امّا شاکراً و إمّا کفوراً»</a:t>
            </a:r>
          </a:p>
          <a:p>
            <a:pPr algn="r"/>
            <a:r>
              <a:rPr lang="fa-IR" sz="2000" dirty="0" smtClean="0"/>
              <a:t>در اين‏جا برخى انگيزه‏هاى ادّعاى مهدويت و انتساب به آن را اشاره مي‌کنيم:</a:t>
            </a:r>
          </a:p>
          <a:p>
            <a:pPr algn="r"/>
            <a:r>
              <a:rPr lang="fa-IR" sz="2000" dirty="0" smtClean="0"/>
              <a:t>1) رياست‏طلبى و جاه‏طلبى: از آن‏جا که مقام امام دوازدهم و مصلح غيبى جهان مقام بى‏بديل الهى است مدّعيان به خيال نيل به آن مقام، ادّعاى مهدويت کرده‏‌اند.</a:t>
            </a:r>
          </a:p>
          <a:p>
            <a:pPr algn="r"/>
            <a:r>
              <a:rPr lang="fa-IR" sz="2000" dirty="0" smtClean="0"/>
              <a:t>2) همکارى با دربار خلفا و پادشاهان: خصوصاً خلفاى عباسى براى دوام حکومت خود مدّعيان مهدويت را تقويت مى‏کردند تا از اين راه جاى پاى خود را مستحکم‏‌تر سازند مانند منصور دوانيقى خليفه عباسى که از محمّدبن عبداللَّه در ادّعاى مهدويت طرفدارى کرد.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sz="2000" dirty="0" smtClean="0"/>
              <a:t>3) دنياطلبى و حرص جمع مال: مرجع اصلى و اختياردار مصرف حقوق شرعى، مقام امامت است بنابراين گروهى به طمع جمع مال و رسيدن به مطامع دنيا مدّعى چنين مقامى شده‏‌اند.</a:t>
            </a:r>
          </a:p>
          <a:p>
            <a:pPr algn="r"/>
            <a:r>
              <a:rPr lang="fa-IR" sz="2000" dirty="0" smtClean="0"/>
              <a:t>4) نشر عقايد فاسد و انحرافى.</a:t>
            </a:r>
          </a:p>
          <a:p>
            <a:pPr algn="r"/>
            <a:r>
              <a:rPr lang="fa-IR" sz="2000" dirty="0" smtClean="0"/>
              <a:t>5) انحراف مردم از انديشه انتظار مصلح حقيقى جهان.</a:t>
            </a:r>
          </a:p>
          <a:p>
            <a:pPr algn="r"/>
            <a:r>
              <a:rPr lang="fa-IR" sz="2000" dirty="0" smtClean="0"/>
              <a:t>6) خستگى و ستوه مردم از ستم و بيداد حاکمان: که سودجويان در تاريخ از اين زمينه استفاده کرده و مدّعى مقام مهدويت شده‏اند. البته گاه افرادى به انگيزه مبارزه با ظلم کسانى را به اين مقام نسبت داده‏اند بدون آن‏که خود آن افراد ادّعايى کرده باشند از جمله مهدى خوانده‏‌شدگانى که خود ادّعا نکردند محمد حنفيه است و ديگرى زيدبن على‏بن حسين‏عليه السلام که در برابر امويان قيام کرد و پيروانش او را مهدی خواندند .</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fa-IR" sz="2000" dirty="0" smtClean="0"/>
              <a:t>ره‏آوردهاى حضرت مهدى‏عليه السلام در عصر ظهور چيست؟</a:t>
            </a:r>
            <a:endParaRPr lang="en-US" sz="2000" dirty="0"/>
          </a:p>
        </p:txBody>
      </p:sp>
      <p:sp>
        <p:nvSpPr>
          <p:cNvPr id="3" name="Content Placeholder 2"/>
          <p:cNvSpPr>
            <a:spLocks noGrp="1"/>
          </p:cNvSpPr>
          <p:nvPr>
            <p:ph idx="1"/>
          </p:nvPr>
        </p:nvSpPr>
        <p:spPr>
          <a:xfrm>
            <a:off x="457200" y="1447800"/>
            <a:ext cx="8229600" cy="5105400"/>
          </a:xfrm>
        </p:spPr>
        <p:txBody>
          <a:bodyPr>
            <a:normAutofit/>
          </a:bodyPr>
          <a:lstStyle/>
          <a:p>
            <a:pPr algn="r">
              <a:buNone/>
            </a:pPr>
            <a:r>
              <a:rPr lang="fa-IR" sz="2000" dirty="0" smtClean="0"/>
              <a:t> آن‏چه از ره‏آوردهاى حضرت در قرآن و احاديث معصومين‏عليهم السلام آمده است به دو بخش زيربنا و روبنا تقسيم مى‏شود و به حکم اينکه همواره زيربناى اعتقادى و عملى در اصلاح جامعه کارساز است، موعود قرآن نيز بر زيربناها تکيه مى‏کند و پايه‏هاى اصلى حکومت خود را بر دوش انسان‏هاى والا و برتر مى‏گذارد. اعتقادات اين انسان‏هاى والا از اهميت خاصّى برخوردار است. آنان ريشه الهى حکومت خود را بر همان ارزش حقيقى و فطرى گذاشته با تربيت کامل اسلامى و قرآنى کار خود را آغاز مى‏کنند.</a:t>
            </a:r>
          </a:p>
          <a:p>
            <a:pPr algn="r">
              <a:buNone/>
            </a:pPr>
            <a:r>
              <a:rPr lang="fa-IR" sz="2000" dirty="0" smtClean="0"/>
              <a:t>چون طبقات گوناگون جوامع در ايجاد عدل و صلاح به هم پيوسته است تمامى جزئيات سيستم و نظام اسلامى قرآنى، به توحيد و عدالت و تقوى مرتبط مى‏شود. اجتماع سالم، انسان‏هاى تربيت يافته، دانش گسترده، زندگى آرام و... را اعتقاد صحيح و توحيد تشکيل مى‏دهد.</a:t>
            </a:r>
          </a:p>
          <a:p>
            <a:pPr algn="r"/>
            <a:r>
              <a:rPr lang="fa-IR" sz="2000" dirty="0" smtClean="0"/>
              <a:t>برخى از احاديث که گوياى اين حقيقت هستند را در اين‏جا ذکر مى‏کنيم:</a:t>
            </a:r>
          </a:p>
          <a:p>
            <a:pPr algn="r"/>
            <a:r>
              <a:rPr lang="fa-IR" sz="2000" dirty="0" smtClean="0"/>
              <a:t>1 - حضرت صادق‏عليه السلام فرمود:</a:t>
            </a:r>
          </a:p>
          <a:p>
            <a:pPr algn="r"/>
            <a:r>
              <a:rPr lang="fa-IR" sz="2000" dirty="0" smtClean="0"/>
              <a:t>«در هنگامه رستاخيز قائم‏عليه السلام، زمينى نمى‏ماند مگر اينکه نداى لا اله الّا اللَّه و محمّد رسول اللَّه در آن شنيده مى‏شود.»</a:t>
            </a:r>
          </a:p>
        </p:txBody>
      </p:sp>
    </p:spTree>
  </p:cSld>
  <p:clrMapOvr>
    <a:masterClrMapping/>
  </p:clrMapOvr>
  <p:transition advTm="15000">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66360"/>
          </a:xfrm>
        </p:spPr>
        <p:txBody>
          <a:bodyPr>
            <a:normAutofit/>
          </a:bodyPr>
          <a:lstStyle/>
          <a:p>
            <a:pPr algn="r"/>
            <a:endParaRPr lang="fa-IR" sz="2000" dirty="0" smtClean="0"/>
          </a:p>
          <a:p>
            <a:pPr algn="r"/>
            <a:r>
              <a:rPr lang="fa-IR" sz="2000" dirty="0" smtClean="0"/>
              <a:t>2 - اميرالمؤمنين‏عليه السلام فرمودند:</a:t>
            </a:r>
          </a:p>
          <a:p>
            <a:pPr algn="r"/>
            <a:r>
              <a:rPr lang="fa-IR" sz="2000" dirty="0" smtClean="0"/>
              <a:t>«... ريا، زنا، مى گسارى، ربا از جامعه رخت مى‏بندد و مردم بر بندگى و شرع و ديانت و نماز در جماعات، روى مى‏آورند و کينه‏توزى نسبت به اهل بيت نمى‏ماند.»</a:t>
            </a:r>
          </a:p>
          <a:p>
            <a:pPr algn="r"/>
            <a:r>
              <a:rPr lang="fa-IR" sz="2000" dirty="0" smtClean="0"/>
              <a:t>3 - رسول خداصلى الله عليه وآله وسلم فرمودند:</a:t>
            </a:r>
          </a:p>
          <a:p>
            <a:pPr algn="r"/>
            <a:r>
              <a:rPr lang="fa-IR" sz="2000" dirty="0" smtClean="0"/>
              <a:t>«او گنج‏ها را استخراج، مال را تقسيم و اسلام را مستقر مى‏کند.»</a:t>
            </a:r>
          </a:p>
          <a:p>
            <a:pPr algn="r"/>
            <a:r>
              <a:rPr lang="fa-IR" sz="2000" dirty="0" smtClean="0"/>
              <a:t>4 - هم چنين پيامبرصلى الله عليه وآله وسلم فرمودند:</a:t>
            </a:r>
          </a:p>
          <a:p>
            <a:pPr algn="r"/>
            <a:r>
              <a:rPr lang="fa-IR" sz="2000" dirty="0" smtClean="0"/>
              <a:t>«خداوند او (مهدى‏عليه السلام) را از باران سيراب مى‏کند. زمين گِياهان خود را بيرون مى‏دهد. او مال را درست مى‏بخشد. مرکب‏ها فزونى مى‏يابند. امّت بزرگى مى‏يابد...»</a:t>
            </a:r>
          </a:p>
          <a:p>
            <a:pPr algn="r">
              <a:buNone/>
            </a:pPr>
            <a:r>
              <a:rPr lang="fa-IR" sz="2000" dirty="0" smtClean="0"/>
              <a:t>و اينها تحقّق دعاى عهد است که:</a:t>
            </a:r>
          </a:p>
          <a:p>
            <a:pPr algn="r">
              <a:buNone/>
            </a:pPr>
            <a:endParaRPr lang="fa-IR" sz="2000" dirty="0" smtClean="0"/>
          </a:p>
          <a:p>
            <a:pPr algn="r"/>
            <a:r>
              <a:rPr lang="fa-IR" sz="2000" dirty="0" smtClean="0"/>
              <a:t>«خداوندا به دست او شهرهاى خود را آباد و بندگانت را حيات بخش»</a:t>
            </a:r>
            <a:endParaRPr lang="en-US" sz="2000" dirty="0" smtClean="0"/>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r>
              <a:rPr lang="fa-IR" sz="1800" dirty="0" smtClean="0"/>
              <a:t/>
            </a:r>
            <a:br>
              <a:rPr lang="fa-IR" sz="1800" dirty="0" smtClean="0"/>
            </a:br>
            <a:r>
              <a:rPr lang="fa-IR" sz="1800" dirty="0" smtClean="0"/>
              <a:t>حضرت مهدى‏عليه السلام چه سنّت‏هايى از پيامبران گذشته و چه شباهت‏هايى به آنان دارند؟</a:t>
            </a:r>
            <a:endParaRPr lang="en-US" sz="1800" dirty="0"/>
          </a:p>
        </p:txBody>
      </p:sp>
      <p:sp>
        <p:nvSpPr>
          <p:cNvPr id="3" name="Content Placeholder 2"/>
          <p:cNvSpPr>
            <a:spLocks noGrp="1"/>
          </p:cNvSpPr>
          <p:nvPr>
            <p:ph idx="1"/>
          </p:nvPr>
        </p:nvSpPr>
        <p:spPr>
          <a:xfrm>
            <a:off x="457200" y="1143000"/>
            <a:ext cx="8229600" cy="5166360"/>
          </a:xfrm>
        </p:spPr>
        <p:txBody>
          <a:bodyPr>
            <a:noAutofit/>
          </a:bodyPr>
          <a:lstStyle/>
          <a:p>
            <a:pPr algn="r"/>
            <a:r>
              <a:rPr lang="fa-IR" sz="2000" dirty="0" smtClean="0"/>
              <a:t>روايتي در اين رايطه ذکر مي کنيم  که توجه به اين روايت به ترسيم  شخصيت و چهره ي حضرت مهدي عليه السلام کمک مي کند :</a:t>
            </a:r>
          </a:p>
          <a:p>
            <a:pPr algn="r"/>
            <a:r>
              <a:rPr lang="fa-IR" sz="2000" dirty="0" smtClean="0"/>
              <a:t>«إنّ فى صاحِبِ هذَا الْأمْرِ سُنَنٌ مِنَ الأنبياء: سنّةٌ مِن موسى‏ و...»(249). اين معروف‏ترين مضمونى است که دلالت مى‏کند امام زمان‏عليه السلام سنّت (يا به زبان امروز) شباهتى را از آدم‏عليه السلام، نوح‏عليه السلام، ابراهيم‏عليه السلام، موسى‏عليه السلام عيسى‏عليه السلام و از پيامبر اکرم‏صلى الله عليه وآله وسلم دارند.</a:t>
            </a:r>
          </a:p>
          <a:p>
            <a:pPr algn="r"/>
            <a:r>
              <a:rPr lang="fa-IR" sz="2000" dirty="0" smtClean="0"/>
              <a:t>سنّتى که از آدم و نوح‏عليهما السلام دارند، طول عمر است. در قرآن کريم آمده است که نوح‏عليه السلام قبل از طوفان 950 سال عمر کرد.(250) بنا به نقل تواريخ و برخى روايات، بعد از طوفان نيز عمر طولانى داشته است.</a:t>
            </a:r>
          </a:p>
          <a:p>
            <a:pPr algn="r"/>
            <a:endParaRPr lang="fa-IR" sz="2000" dirty="0" smtClean="0"/>
          </a:p>
          <a:p>
            <a:pPr algn="r"/>
            <a:r>
              <a:rPr lang="fa-IR" sz="2000" dirty="0" smtClean="0"/>
              <a:t>سنّت از ابراهيم‏عليه السلام مخفى بودن ولادت و کناره‏گيرى از مردم است. سنّتى که از موسى‏عليه السلام دارند، خوف و چشم به راهى است. در توضيح اين خوف، دو نکته بيان شده است؛ يکى اينکه موقعى که موسى قومش را ترک کرد و از آن شهر بيرون رفت، مدّتى غيبت کرد و بعد با «ترس»(251) وارد شهر شد. او از اينکه مردم را بشناسند در ترس بود. به اين دليل، غيبت امام زمان‏عليه السلام را به آن دوره‏ى غيبت حضرت موسى‏عليه السلام تشبيه کرده‏اند.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94960"/>
          </a:xfrm>
        </p:spPr>
        <p:txBody>
          <a:bodyPr>
            <a:normAutofit/>
          </a:bodyPr>
          <a:lstStyle/>
          <a:p>
            <a:pPr algn="r"/>
            <a:endParaRPr lang="fa-IR" sz="2000" dirty="0" smtClean="0"/>
          </a:p>
          <a:p>
            <a:pPr algn="r"/>
            <a:r>
              <a:rPr lang="fa-IR" sz="2000" dirty="0" smtClean="0"/>
              <a:t>تشبيه ديگر خوف از تولّد موسى‏عليه السلام و پنهانى بودن آن است. موسى‏عليه السلام به اراده‏ى خداوند، به سلامت متولّد شد و در کاخ سلطنتى فرعون رشد و نمو کرد. خلفاى عباسى نيز همچون فرعون که در پى به دست آوردن موسى‏عليه السلام بود، در جستجوى امام زمان‏عليه السلام بودند؛ ليکن نتوانستند ايشان را بيابند. آنان شنيده بودند از اولاد رسول خداصلى الله عليه وآله وسلم کسى مى‏آيد و بساط حکومت ستم کاران را بر هم مى‏زند. با اين حال، در منطقه‏ى نظاميان حکومتى، امام عصرعليه السلام متولّد شد و به صيانت الاهى دوران حيات خويش ار آغاز کرد.</a:t>
            </a:r>
          </a:p>
          <a:p>
            <a:pPr algn="r"/>
            <a:endParaRPr lang="fa-IR" sz="2000" dirty="0" smtClean="0"/>
          </a:p>
          <a:p>
            <a:pPr algn="r"/>
            <a:r>
              <a:rPr lang="fa-IR" sz="2000" dirty="0" smtClean="0"/>
              <a:t>سنّتى که از حضرت عيسى‏عليه السلام دارند اين است که عدّه‏اى مى‏گويند: عيسى‏عليه السلام متولّد شده و کشته شده است. دسته‏اى مى‏گويند: متولّد نشده است و... همين سخن‏ها درباره‏ى حضرت مهدى‏عليه السلام نيز جارى است. عدّه‏اى مى‏گويند: متولّد نشده و گروهى مى‏گويند: متولّد شده و مرده است.</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026" name="Picture 2" descr="C:\Users\dell\Desktop\1-401.jpg"/>
          <p:cNvPicPr>
            <a:picLocks noChangeAspect="1" noChangeArrowheads="1"/>
          </p:cNvPicPr>
          <p:nvPr/>
        </p:nvPicPr>
        <p:blipFill>
          <a:blip r:embed="rId3"/>
          <a:srcRect/>
          <a:stretch>
            <a:fillRect/>
          </a:stretch>
        </p:blipFill>
        <p:spPr bwMode="auto">
          <a:xfrm>
            <a:off x="457200" y="381000"/>
            <a:ext cx="8229600" cy="6019800"/>
          </a:xfrm>
          <a:prstGeom prst="rect">
            <a:avLst/>
          </a:prstGeom>
          <a:noFill/>
        </p:spPr>
      </p:pic>
    </p:spTree>
  </p:cSld>
  <p:clrMapOvr>
    <a:masterClrMapping/>
  </p:clrMapOvr>
  <p:transition advTm="15000">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lgn="r"/>
            <a:endParaRPr lang="fa-IR" sz="2000" dirty="0" smtClean="0"/>
          </a:p>
          <a:p>
            <a:pPr algn="r"/>
            <a:r>
              <a:rPr lang="fa-IR" sz="2000" dirty="0" smtClean="0"/>
              <a:t>سنّتى که امام عصر روحى فداه از پيامبرصلى الله عليه وآله وسلم دارند، دو چيز است: يکى «قيام با شمشير» و ديگر اين که حضرتش اسلام را از پايه و بنيان دوباره تأسيس مى‏کنند. اين به‏گونه‏اى است که وقتى ايشان مى‏آيند و اسلام را عرضه مى‏کنند، مردم مى‏گويند: اين اسلام آيين جديد است؛(252) چرا که در طول روزگاران آن اندازه در احکام اسلام تغييرات پديد مى‏آيد و احکام قرآن و معانى و مفاهيم و کاربردهاى آن تغيير مى‏يابد که وقتى ايشان اسلام و قرآن را به مردم عرضه مى‏کنند، مردم مى‏گويند: اين عقايد جديد است؛ سخت جديد و دين جديد است. در واقع چنين نيست؛ بلکه ارائه اسلام راستين است که در نظر آنان جديد مى‏نمايد. رسول اکرم‏صلى الله عليه وآله وسلم فرمود:</a:t>
            </a:r>
          </a:p>
          <a:p>
            <a:pPr algn="r"/>
            <a:r>
              <a:rPr lang="fa-IR" sz="2000" dirty="0" smtClean="0"/>
              <a:t>«مهدى روش مرا دنبال مى‏کند و هرگز از سنّت من بيرون نمى‏رود.»(253)</a:t>
            </a:r>
          </a:p>
          <a:p>
            <a:pPr algn="r"/>
            <a:r>
              <a:rPr lang="fa-IR" sz="2000" dirty="0" smtClean="0"/>
              <a:t>و نيز فرمود:</a:t>
            </a:r>
          </a:p>
          <a:p>
            <a:pPr algn="r"/>
            <a:r>
              <a:rPr lang="fa-IR" sz="2000" dirty="0" smtClean="0"/>
              <a:t>«إنَّهُ مُتَّبِعٌ لا مُبْتَدِعٌ...»</a:t>
            </a:r>
          </a:p>
          <a:p>
            <a:pPr algn="r"/>
            <a:r>
              <a:rPr lang="fa-IR" sz="2000" dirty="0" smtClean="0"/>
              <a:t>«او (مهدى) تابع (سنّت من) است؛ نه بدعت‏گذار...»(254)</a:t>
            </a:r>
          </a:p>
          <a:p>
            <a:pPr algn="r"/>
            <a:r>
              <a:rPr lang="fa-IR" sz="2000" dirty="0" smtClean="0"/>
              <a:t>حضرت مهدى‏عليه السلام از انبياى ديگر نيز سنّت‏ها و شباهت‏هايى دارد: از يوسف‏عليه السلام، پنهان شدن از ديد عامّ و خاص و حتّى برادرانش و ديدار مردم و برادرانش و او را نشناختند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fa-IR" sz="2000" dirty="0" smtClean="0"/>
              <a:t>توجه و محبت حضرت صاحب‏الزمان‏عليه السلام نسبت به شيعيان چگونه است</a:t>
            </a:r>
            <a:endParaRPr lang="en-US" sz="2000" dirty="0"/>
          </a:p>
        </p:txBody>
      </p:sp>
      <p:sp>
        <p:nvSpPr>
          <p:cNvPr id="3" name="Content Placeholder 2"/>
          <p:cNvSpPr>
            <a:spLocks noGrp="1"/>
          </p:cNvSpPr>
          <p:nvPr>
            <p:ph idx="1"/>
          </p:nvPr>
        </p:nvSpPr>
        <p:spPr>
          <a:xfrm>
            <a:off x="457200" y="990600"/>
            <a:ext cx="8229600" cy="5318760"/>
          </a:xfrm>
        </p:spPr>
        <p:txBody>
          <a:bodyPr>
            <a:normAutofit/>
          </a:bodyPr>
          <a:lstStyle/>
          <a:p>
            <a:pPr algn="r">
              <a:buNone/>
            </a:pPr>
            <a:r>
              <a:rPr lang="fa-IR" sz="2000" dirty="0" smtClean="0"/>
              <a:t>در زمان غيبت صغرى وقتى گروهى از شيعيان در بعضى مسائل اساسى اعتقادى به اختلاف با يکديگر افتادند، نامه‏اى‏خدمت امام عصرعليه السلام نوشتند و آن را توسط نايب اول آن حضرت، جناب عثمان‏بن سعيد عمروى  به خدمت ايشان ارسال کردند. ايشان در پاسخ، نامه‏اى براى آن‏ها مرقوم فرمودندکه درابتدايش چنين آمده است:</a:t>
            </a:r>
          </a:p>
          <a:p>
            <a:pPr algn="r">
              <a:buNone/>
            </a:pPr>
            <a:r>
              <a:rPr lang="fa-IR" sz="2000" dirty="0" smtClean="0"/>
              <a:t>"از ترديد گروهى از شما در امردين و شک و سرگردانى آن‏ها در امر امامت آگاه شدم. اين خبر ما را غمناک کرد، به‏خاطر شما، نه به‏خاطر خودمان، و ما را در مورد خودتان ناراحت کرد و نه نسبت به‏خودمان؛ چون خداوند با ماست و نيازى به غير او نداريم.» (احتجاج طبرسى، ج‏2، ص 278).و درادامه‏ى همين نامه فرموده‏اند:</a:t>
            </a:r>
          </a:p>
          <a:p>
            <a:pPr algn="r"/>
            <a:r>
              <a:rPr lang="fa-IR" sz="2000" dirty="0" smtClean="0"/>
              <a:t>«و اگر ما دلسوزى و نگرانى نسبت به‏شما نداشتيم، از اينکه با شما سخن بگوييم، منصرف بوديم.» (همان ص 279)</a:t>
            </a:r>
          </a:p>
          <a:p>
            <a:pPr algn="r"/>
            <a:r>
              <a:rPr lang="fa-IR" sz="2000" dirty="0" smtClean="0"/>
              <a:t>اگر نياز مردم به ائمه‏عليهم السلام و شفقت ايشان نسبت به مردم نبود، باب سخن گفتن با مردم را نمى‏گشودند. انگيزه‏ى‏امامان براى معاشرت با خلق چيزى جز نگرانى از وضعيت آن‏ها نيست. شک در اعتقادات و سستى در ايمان مردم، يکى از مهمترين اسباب نگرانى و ناراحتى امام زمان‏عليه السلام در اين روزگار است.</a:t>
            </a:r>
          </a:p>
          <a:p>
            <a:pPr algn="r"/>
            <a:r>
              <a:rPr lang="fa-IR" sz="2000" dirty="0" smtClean="0"/>
              <a:t>اينک به نمونه ديگرى از ارتباط عميق ميان امام‏عليه السلام و امتش توجه کنيد:</a:t>
            </a:r>
          </a:p>
        </p:txBody>
      </p:sp>
    </p:spTree>
  </p:cSld>
  <p:clrMapOvr>
    <a:masterClrMapping/>
  </p:clrMapOvr>
  <p:transition advTm="15000">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18760"/>
          </a:xfrm>
        </p:spPr>
        <p:txBody>
          <a:bodyPr>
            <a:normAutofit/>
          </a:bodyPr>
          <a:lstStyle/>
          <a:p>
            <a:pPr algn="r"/>
            <a:r>
              <a:rPr lang="fa-IR" sz="2000" dirty="0" smtClean="0"/>
              <a:t>امام هشتم‏عليه السلام مى‏فرمايند:</a:t>
            </a:r>
          </a:p>
          <a:p>
            <a:pPr algn="r"/>
            <a:r>
              <a:rPr lang="fa-IR" sz="2000" dirty="0" smtClean="0"/>
              <a:t>«هيچ يک از شيعيان ما بيمار نمى‏شود مگر آن‏که ما هم به‏سبب بيمارى او بيمار مى‏شويم و غمگين نمى‏شود مگر آنکه به‏خاطر غم او ما هم غمگين مى‏شويم. و شاد نمى‏گردد مگر آن که به‏شادى او ما هم شادمان مى‏گرديم. و هيچ يک از شيعيان ما - هر جا که باشد در شرق و غرب زمين - از ما پنهان نيست».(100)</a:t>
            </a:r>
          </a:p>
          <a:p>
            <a:pPr algn="r"/>
            <a:endParaRPr lang="fa-IR" sz="2000" dirty="0" smtClean="0"/>
          </a:p>
          <a:p>
            <a:pPr algn="r"/>
            <a:r>
              <a:rPr lang="fa-IR" sz="2000" dirty="0" smtClean="0"/>
              <a:t>از اين حديث شريف به‏صراحت استفاده مى‏شود که حال و روز شيعه در هر کجا که باشد، از چشمان امامش پنهان نيست. بنابراين هر چند شخص امام‏عليه السلام در هنگام غيبت از ديدگان شيعه پنهان است؛ ولى اين پنهانى مانع آگاهى و اطلاع امام‏عليه السلام از وضعيت شيعيان نمى‏شود.البته چون امام‏عليه السلام مظهر قدرت الهى هستند، مى‏توانند، يک يک دوستان خود را از گرفتارى‏هايشان خارج کنند و با عنايت خاص خود، آن ها را از رنج‏ها، رهائى بخشند</a:t>
            </a:r>
            <a:endParaRPr lang="en-US" sz="2000" dirty="0" smtClean="0"/>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fa-IR" sz="2000" dirty="0" smtClean="0"/>
              <a:t>ظهور امام زمان‏عليه السلام از کعبه به چه صورت تحقّق مى‏پذيرد؟</a:t>
            </a:r>
            <a:endParaRPr lang="en-US" sz="2000" dirty="0"/>
          </a:p>
        </p:txBody>
      </p:sp>
      <p:sp>
        <p:nvSpPr>
          <p:cNvPr id="3" name="Content Placeholder 2"/>
          <p:cNvSpPr>
            <a:spLocks noGrp="1"/>
          </p:cNvSpPr>
          <p:nvPr>
            <p:ph idx="1"/>
          </p:nvPr>
        </p:nvSpPr>
        <p:spPr>
          <a:xfrm>
            <a:off x="457200" y="762000"/>
            <a:ext cx="8229600" cy="5943600"/>
          </a:xfrm>
        </p:spPr>
        <p:txBody>
          <a:bodyPr>
            <a:normAutofit/>
          </a:bodyPr>
          <a:lstStyle/>
          <a:p>
            <a:pPr algn="r"/>
            <a:endParaRPr lang="fa-IR" sz="2000" dirty="0" smtClean="0"/>
          </a:p>
          <a:p>
            <a:pPr algn="r"/>
            <a:r>
              <a:rPr lang="fa-IR" sz="2000" dirty="0" smtClean="0"/>
              <a:t>يکى ديگر از جلوه‏هاى پيوند کعبه و حجّ با ولايت، ظهور آن حضرت‏عليه السلام در کنار خانه‏ى خدا است. در برخى از روايات، «يوم الحج الاکبر» در آيه‏ى شريف «و أذان من اللَّه و رسوله الى الناس يوم الحج الاکبر» تأويل به روز ظهور شده است.</a:t>
            </a:r>
          </a:p>
          <a:p>
            <a:pPr algn="r"/>
            <a:r>
              <a:rPr lang="fa-IR" sz="2000" dirty="0" smtClean="0"/>
              <a:t>امام صادق‏عليه السلام مى‏فرمايد:</a:t>
            </a:r>
          </a:p>
          <a:p>
            <a:pPr algn="r">
              <a:buNone/>
            </a:pPr>
            <a:r>
              <a:rPr lang="fa-IR" sz="2000" dirty="0" smtClean="0"/>
              <a:t>انّ القائم اذا خرج، دخل المسجد الحرام فيستقبل الکعبة و يجعل ظهره الى المقام ثُمّ يصلّى رکعتين ثمّ يقوم، فيقول: «يا ايها الناس! أنا أولى الناس بآدم... يا أيها الناس! أنا أولى الناس بمحمّد.</a:t>
            </a:r>
          </a:p>
          <a:p>
            <a:pPr algn="r"/>
            <a:r>
              <a:rPr lang="fa-IR" sz="2000" dirty="0" smtClean="0"/>
              <a:t>چون مهدى ظهور کند، به مسجد الحرام رود. رو به کعبه و پشت به مقام ابراهيم بايستد و دو رکعت نماز گزارد. آن‏گاه صلا دهد: «اى مردمان! منم يادگار آدم، يادگار ابراهيم، يادگار اسماعيل، يادگار محمّد.».</a:t>
            </a:r>
          </a:p>
          <a:p>
            <a:pPr algn="r"/>
            <a:r>
              <a:rPr lang="fa-IR" sz="2000" dirty="0" smtClean="0"/>
              <a:t>در روايت ديگرى، امام محمّد باقرعليه السلام مى‏فرمايد:</a:t>
            </a:r>
          </a:p>
          <a:p>
            <a:pPr algn="r"/>
            <a:r>
              <a:rPr lang="fa-IR" sz="2000" dirty="0" smtClean="0"/>
              <a:t>«و القائم يومئذ بمکة عند الکعبة مستجيراً بها يقول: «فمن حاجّنى فى آدم فأنا أولى الناس بابراهيم، و من حاجّنى فى نوح، فأنا أولى الناس بنوح، و من حاجّنى فى ابراهيم فأنا أولى الناس بابراهيم، و من حاجّنى فى محمّد فأنا أولى الناس بمحمّد...</a:t>
            </a:r>
          </a:p>
          <a:p>
            <a:pPr algn="r">
              <a:buNone/>
            </a:pPr>
            <a:endParaRPr lang="en-US" sz="2000" dirty="0"/>
          </a:p>
        </p:txBody>
      </p:sp>
    </p:spTree>
  </p:cSld>
  <p:clrMapOvr>
    <a:masterClrMapping/>
  </p:clrMapOvr>
  <p:transition advTm="15000">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lnSpcReduction="10000"/>
          </a:bodyPr>
          <a:lstStyle/>
          <a:p>
            <a:pPr algn="r"/>
            <a:r>
              <a:rPr lang="fa-IR" sz="2000" dirty="0" smtClean="0"/>
              <a:t>قائم، در آن روز، در مکه است و در خانه‏ى کعبه به مردم مى‏گويد: «آن‏کس که از آدم سخن گويد، من وارث آدم هستم، و آن‏کس که از نوح سخن گويد، من وارث نوح هستم، و آن‏کس که از ابراهيم سخن گويد من وارث ابراهيم هستم، و آن‏کس که از محمّد سخن گويد، من وارث محمّدم.</a:t>
            </a:r>
          </a:p>
          <a:p>
            <a:pPr algn="r"/>
            <a:r>
              <a:rPr lang="fa-IR" sz="2000" dirty="0" smtClean="0"/>
              <a:t>سپس يارانش را فرامى‏خواند و آنان مانند پروانه گرد شمع وجودش جمع مى‏شوند. امام صادق‏عليه السلام در اين خصوص مى‏فرمايد:</a:t>
            </a:r>
          </a:p>
          <a:p>
            <a:pPr algn="r"/>
            <a:r>
              <a:rPr lang="fa-IR" sz="2000" dirty="0" smtClean="0"/>
              <a:t>يقف بين الرکن و المقام فيصرخ صرخة فيقول: «يا معاشر نقبائى و أهل خاصّتى و من ادّخرهم </a:t>
            </a:r>
          </a:p>
          <a:p>
            <a:pPr algn="r"/>
            <a:r>
              <a:rPr lang="fa-IR" sz="2000" dirty="0" smtClean="0"/>
              <a:t>اللَّهُ لنصرتى قبل ظهورى على وجه الأرض! ائتونى طائعين...»</a:t>
            </a:r>
          </a:p>
          <a:p>
            <a:pPr algn="r"/>
            <a:endParaRPr lang="fa-IR" sz="2000" dirty="0" smtClean="0"/>
          </a:p>
          <a:p>
            <a:pPr algn="r"/>
            <a:r>
              <a:rPr lang="fa-IR" sz="2000" dirty="0" smtClean="0"/>
              <a:t>در ميان رکن و مقام مى‏ايستد. آن‏گاه بانگ برمى‏آورد: «اى فرماندهان من! اى نزديکان من! اى کسانى که خداوند پيش از ظهور من، آنان را براى يارى من روى زمين ذخيره کرده است! به‏سوى من بشتابيد و به فرمان من گردن نهيد...»</a:t>
            </a:r>
          </a:p>
          <a:p>
            <a:pPr algn="r"/>
            <a:r>
              <a:rPr lang="fa-IR" sz="2000" dirty="0" smtClean="0"/>
              <a:t>در اين لحظه، آنان بانگ امام را مى‏شنوند و به‏سوى او مى‏شتابند.</a:t>
            </a:r>
          </a:p>
          <a:p>
            <a:pPr algn="r"/>
            <a:r>
              <a:rPr lang="fa-IR" sz="2000" dirty="0" smtClean="0"/>
              <a:t>آن‏گاه نوبت بيعت فرامى‏رسد و حجرالاسود شاهد اين ماجرا است و شهادت مى‏دهد. امام صادق‏عليه السلام در اين رابطه مى‏فرمايد:</a:t>
            </a:r>
          </a:p>
          <a:p>
            <a:pPr algn="r"/>
            <a:r>
              <a:rPr lang="fa-IR" sz="2000" dirty="0" smtClean="0"/>
              <a:t>«... و الى ذالک المقام يسند القائم ظهره و الحجة و الدليل على القائم، و هو الشاهد لمن وافا فى ذالک المکان و الشاهد </a:t>
            </a:r>
          </a:p>
          <a:p>
            <a:pPr algn="r">
              <a:buNone/>
            </a:pPr>
            <a:r>
              <a:rPr lang="fa-IR" sz="2000" dirty="0" smtClean="0"/>
              <a:t>على من ادّى اليه الميثاق و العهد الذى أخذ اللَّه عزوجل على العبد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algn="r">
              <a:buNone/>
            </a:pPr>
            <a:r>
              <a:rPr lang="fa-IR" sz="2000" dirty="0" smtClean="0"/>
              <a:t>«حجرالاسود، تکيه گاه و دليل و حجّت براى حضرت مهدى‏عليه السلام است. به هنگام بيعت مردم با حضرت، شاهد بر وفاى به عهد و ميثاقى است که خداوند از بندگان در عالم ذر گرفته است.»</a:t>
            </a:r>
          </a:p>
          <a:p>
            <a:pPr algn="r">
              <a:buNone/>
            </a:pPr>
            <a:r>
              <a:rPr lang="fa-IR" sz="2000" dirty="0" smtClean="0"/>
              <a:t>از «مکان ظهور»، «سخنان حضرت به هنگام ظهور»، «جمع شدن ياران»، «شهادت حجرالاسود»،... پيوند عميق حج و ولايت رخ مى‏گشايد، امّا سؤال مهم اين است که «به راستى چرا کعبه؟»</a:t>
            </a:r>
          </a:p>
          <a:p>
            <a:pPr algn="r">
              <a:buNone/>
            </a:pPr>
            <a:r>
              <a:rPr lang="fa-IR" sz="2000" dirty="0" smtClean="0"/>
              <a:t>از اين که پيامبر در اين سرزمين مبعوث شد و وارثش امام حسين‏عليه السلام براى زنده ماندن دين جدّش، از مکه شروع کرد و فرزندش، سالار ساجدان، پيام رسان کربلا، در معرّفى خود «انا ابن‏مکة و منى، أنا ابن‏زمزم و صفا» فرمود، نقش و جايگاه استراتژى آن روشن مى‏شود. امروز، جهان غير اسلام، کعبه را به عنوان مرکز اسلامى مى‏شناسد و حتّى براى مسلمانان نيز نقش محورى دارد. اين نقطه، تنها جايگاهى است که همه‏ى فرقه‏ها و نحله‏هاى اسلامى، گرد آن جمع مى‏شوند. به حقيقت بايد گفت، تنها عامل قوام و قيام مردم و زنده ماندن دين و مسلمانان و مقاومت آنان در برابر کفر، «کعبه» است.</a:t>
            </a:r>
          </a:p>
          <a:p>
            <a:pPr algn="r">
              <a:buNone/>
            </a:pPr>
            <a:r>
              <a:rPr lang="fa-IR" sz="2000" dirty="0" smtClean="0"/>
              <a:t>خداوند تبارک و تعالى مى‏فرمايند:</a:t>
            </a:r>
          </a:p>
          <a:p>
            <a:pPr algn="r">
              <a:buNone/>
            </a:pPr>
            <a:r>
              <a:rPr lang="fa-IR" sz="2000" dirty="0" smtClean="0"/>
              <a:t>«جعل اللَّه الکعبة البيت الحرام قياماً للناس»</a:t>
            </a:r>
          </a:p>
          <a:p>
            <a:pPr algn="r">
              <a:buNone/>
            </a:pPr>
            <a:r>
              <a:rPr lang="fa-IR" sz="2000" dirty="0" smtClean="0"/>
              <a:t>خداوند کعبه - بيت الحرام - را وسيله‏اى براى استوارى و سامان بخشيدن به کار مردم قرار داده است.</a:t>
            </a:r>
          </a:p>
          <a:p>
            <a:pPr algn="r">
              <a:buNone/>
            </a:pPr>
            <a:r>
              <a:rPr lang="fa-IR" sz="2000" dirty="0" smtClean="0"/>
              <a:t>امام صادق‏عليه السلام در اين باره مى‏فرمايند:</a:t>
            </a:r>
          </a:p>
          <a:p>
            <a:pPr algn="r">
              <a:buNone/>
            </a:pPr>
            <a:r>
              <a:rPr lang="fa-IR" sz="2000" dirty="0" smtClean="0"/>
              <a:t>«و لا يزال الدين قائماً ما قامت الکعبة»</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lgn="r"/>
            <a:r>
              <a:rPr lang="fa-IR" sz="2000" dirty="0" smtClean="0"/>
              <a:t>تا زمانى که کعبه پابرجا است، دين اسلام نيز پابرجا است.(49)</a:t>
            </a:r>
          </a:p>
          <a:p>
            <a:pPr algn="r"/>
            <a:endParaRPr lang="fa-IR" sz="2000" dirty="0" smtClean="0"/>
          </a:p>
          <a:p>
            <a:pPr algn="r"/>
            <a:r>
              <a:rPr lang="fa-IR" sz="2000" dirty="0" smtClean="0"/>
              <a:t>در برخى احاديث مربوط به امام زمان‏عليه السلام درباره رجعت و بازگشت برخى انسان‏ها به دنيا صحبت شده است، در مورد اين بازگشت چه مى‏دانيد؟</a:t>
            </a:r>
          </a:p>
          <a:p>
            <a:pPr algn="r"/>
            <a:r>
              <a:rPr lang="fa-IR" sz="2000" dirty="0" smtClean="0"/>
              <a:t> </a:t>
            </a:r>
          </a:p>
          <a:p>
            <a:pPr algn="r"/>
            <a:endParaRPr lang="fa-IR" sz="2000" dirty="0" smtClean="0"/>
          </a:p>
          <a:p>
            <a:pPr algn="r"/>
            <a:r>
              <a:rPr lang="fa-IR" sz="2000" dirty="0" smtClean="0"/>
              <a:t>دقّت و مرور بر احاديث فراوان رجعت ما را به نکاتى رهنمون مى‏شود که در اين‏جا به برخى از آنها اشاره مى‏کنيم:</a:t>
            </a:r>
          </a:p>
          <a:p>
            <a:pPr algn="r"/>
            <a:r>
              <a:rPr lang="fa-IR" sz="2000" dirty="0" smtClean="0"/>
              <a:t>1) رجعت، تحقّق بخش قسمتى از آرمان انبيا و امامان است که در حيات اوليه خود به آن نرسيدند و آن، حضور در جامعه‏اى است که در آن نشر توحيد در گستره زمين و صلاح و عدل جهانى است.(18</a:t>
            </a:r>
          </a:p>
          <a:p>
            <a:pPr algn="r"/>
            <a:r>
              <a:rPr lang="fa-IR" sz="2000" dirty="0" smtClean="0"/>
              <a:t>2) افراد بشر و امّت‏هاى گذشته به‏ويژه مؤمنان به آرزوى ديرينه و فطرى خود که جامعه عدل و صلاح و تقوى و دانش بود، نرسيده‏اند و براى رسيدن به اين آرزوها خداوند آنها را به دنيا برمى‏گرداند.(19)</a:t>
            </a:r>
          </a:p>
          <a:p>
            <a:pPr algn="r"/>
            <a:r>
              <a:rPr lang="fa-IR" sz="2000" dirty="0" smtClean="0"/>
              <a:t>3) چشم به راهان ظهور و حکومت مولايشان حضرت مهدى‏عليه السلام هم چنان در انتظار زندگى کردند و با حالتِ انتظار از اين جهان ديده فرو بستند و در دعاى عهد هر صبح زمزمه کردند که:</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71160"/>
          </a:xfrm>
        </p:spPr>
        <p:txBody>
          <a:bodyPr>
            <a:normAutofit/>
          </a:bodyPr>
          <a:lstStyle/>
          <a:p>
            <a:pPr algn="r"/>
            <a:endParaRPr lang="fa-IR" sz="2000" dirty="0" smtClean="0"/>
          </a:p>
          <a:p>
            <a:pPr algn="r"/>
            <a:r>
              <a:rPr lang="fa-IR" sz="2000" dirty="0" smtClean="0"/>
              <a:t>«اللهمّ ان حال بينى و بينه الموت الذى جعلته على عبادک حتماً مقضياً فاخرجنى من قبرى...»</a:t>
            </a:r>
          </a:p>
          <a:p>
            <a:pPr algn="r"/>
            <a:endParaRPr lang="fa-IR" sz="2000" dirty="0" smtClean="0"/>
          </a:p>
          <a:p>
            <a:pPr algn="r"/>
            <a:r>
              <a:rPr lang="fa-IR" sz="2000" dirty="0" smtClean="0"/>
              <a:t>(خدايا، اگر ميان من و او، مرگ، آن سرنوشت حتمى بندگانت، فاصله شد، مرا از قبر بيرون آر.)</a:t>
            </a:r>
          </a:p>
          <a:p>
            <a:pPr algn="r"/>
            <a:endParaRPr lang="fa-IR" sz="2000" dirty="0" smtClean="0"/>
          </a:p>
          <a:p>
            <a:pPr algn="r"/>
            <a:r>
              <a:rPr lang="fa-IR" sz="2000" dirty="0" smtClean="0"/>
              <a:t>اينها نيز با همه اخلاص در دعا به خواست خود نرسيدند و خداى براى استجابت دعايشان آن‏ها را بازمى‏گرداند.</a:t>
            </a:r>
          </a:p>
          <a:p>
            <a:pPr algn="r"/>
            <a:endParaRPr lang="fa-IR" sz="2000" dirty="0" smtClean="0"/>
          </a:p>
          <a:p>
            <a:pPr algn="r"/>
            <a:r>
              <a:rPr lang="fa-IR" sz="2000" dirty="0" smtClean="0"/>
              <a:t>4) خداوند براى اتمام حجّت و محاکمه کافران و منافقان و ستمگران به انبيا و ستمگران به اهل بيت‏عليهم السلام آن کافران و منافقان را هم بازمى‏گرداند.</a:t>
            </a:r>
          </a:p>
          <a:p>
            <a:pPr algn="r"/>
            <a:endParaRPr lang="fa-IR" sz="2000" dirty="0" smtClean="0"/>
          </a:p>
          <a:p>
            <a:pPr algn="r"/>
            <a:r>
              <a:rPr lang="fa-IR" sz="2000" dirty="0" smtClean="0"/>
              <a:t>5) در زنده کردن مردگان براى مردم اثبات و ارائه قدرت الهى.20</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fa-IR" sz="1600" dirty="0" smtClean="0"/>
              <a:t>در نوشته‏هاى مربوط به امام زمان‏عليه السلام سخن از «رجعت» آمده است. معناى آن دقيقاً چيست؟ آيا سند محکمى از قرآن و احاديث براى آن وجود دارد؟</a:t>
            </a:r>
            <a:endParaRPr lang="en-US" sz="1600" dirty="0"/>
          </a:p>
        </p:txBody>
      </p:sp>
      <p:sp>
        <p:nvSpPr>
          <p:cNvPr id="3" name="Content Placeholder 2"/>
          <p:cNvSpPr>
            <a:spLocks noGrp="1"/>
          </p:cNvSpPr>
          <p:nvPr>
            <p:ph idx="1"/>
          </p:nvPr>
        </p:nvSpPr>
        <p:spPr>
          <a:xfrm>
            <a:off x="457200" y="1143000"/>
            <a:ext cx="8229600" cy="5715000"/>
          </a:xfrm>
        </p:spPr>
        <p:txBody>
          <a:bodyPr>
            <a:normAutofit/>
          </a:bodyPr>
          <a:lstStyle/>
          <a:p>
            <a:pPr algn="r"/>
            <a:endParaRPr lang="fa-IR" sz="1600" dirty="0" smtClean="0"/>
          </a:p>
          <a:p>
            <a:pPr algn="r"/>
            <a:r>
              <a:rPr lang="fa-IR" sz="1600" dirty="0" smtClean="0"/>
              <a:t>- معناى لغوى رجعت «برگشت» و «عود» است و در اصطلاح دينى برگشت به دنيا و زندگى مجدّد آن پس از مرگ؛ چنان که شخص رجعت کرده زنده مى‏شود و مدّتى ديگر به زندگى مادّى و دنيوى خود ادامه مى‏دهد و سپس با اجل خود مى‏ميرد.</a:t>
            </a:r>
          </a:p>
          <a:p>
            <a:pPr algn="r">
              <a:buNone/>
            </a:pPr>
            <a:endParaRPr lang="fa-IR" sz="1600" dirty="0" smtClean="0"/>
          </a:p>
          <a:p>
            <a:pPr algn="r"/>
            <a:r>
              <a:rPr lang="fa-IR" sz="1600" dirty="0" smtClean="0"/>
              <a:t>2 - سند اصلى رجعت، قرآن کريم است؛ چرا که خداوند متعال در اين کتاب آسمانى از رجعت عُزير يا ارمياى پيامبر، اصحاب کهف، گروهى از بنى‏اسرائيل سخن گفته است. درباره عُزير، در سوره بقره: 260 و درباره اصحاب کهف، در سوره کهف: 26 و درباره گروه بنى‏اسرائيل، سوره بقره: 57 و درباره زنده شدن مردگان به دست عيسى مسيح‏عليه السلام، در سوره‏ى مائده: 111 و درباره گروهى از اهل شام، در سوره‏ى بقره: 244 سخن گفته است.</a:t>
            </a:r>
          </a:p>
          <a:p>
            <a:pPr algn="r"/>
            <a:endParaRPr lang="fa-IR" sz="1600" dirty="0" smtClean="0"/>
          </a:p>
          <a:p>
            <a:pPr algn="r"/>
            <a:r>
              <a:rPr lang="fa-IR" sz="1600" dirty="0" smtClean="0"/>
              <a:t>در اين‏جا تنها داستان گروهى از اهل شام را مى‏آوريم. خداوند مى‏فرمايد:</a:t>
            </a:r>
          </a:p>
          <a:p>
            <a:pPr algn="r"/>
            <a:r>
              <a:rPr lang="fa-IR" sz="1600" dirty="0" smtClean="0"/>
              <a:t>«آيا نمى‏نگرى آنان را که از ترس مرگ، از شهرهاى خود خارج شدند؛ در حالى که هزاران نفر بودند؛ آن‏گاه خدا فرمود: بميريد! [پس مردند] سپس آنان را زنده کرد؟»</a:t>
            </a:r>
          </a:p>
          <a:p>
            <a:pPr algn="r"/>
            <a:endParaRPr lang="en-US" sz="1600" dirty="0"/>
          </a:p>
        </p:txBody>
      </p:sp>
    </p:spTree>
  </p:cSld>
  <p:clrMapOvr>
    <a:masterClrMapping/>
  </p:clrMapOvr>
  <p:transition advTm="15000">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normAutofit/>
          </a:bodyPr>
          <a:lstStyle/>
          <a:p>
            <a:pPr algn="r"/>
            <a:endParaRPr lang="fa-IR" sz="2000" dirty="0" smtClean="0"/>
          </a:p>
          <a:p>
            <a:pPr algn="r"/>
            <a:r>
              <a:rPr lang="fa-IR" sz="2000" dirty="0" smtClean="0"/>
              <a:t>آنان اهالى يکى از شهرهاى شام بودند... از ترس مرض طاعون، به شهرى خالى - که ساکنان آن نيز از طاعون مرده بودند... - فرار کردند. در آن‏جا فرود آمدند و در همان ساعت همگى مردند. چندى گذشت تا بدن آنان به استخوان عارى از گوشت مبدّل گرديد. پس از مدّتى يکى از پيامبران بنى‏اسرائيل به نام «حزقيل» بر آنان عبور کرد. با ديدن آن شهر گريه کرد و اشک ريخت و دعا کرد و از خدا خواست که: الاها، همان گونه که آنان را ميراندى، در اين لحظه زنده‏شان کن تا شهرهاى تو را آباد کنند و بندگانى به وجود آورند که عبادت تو را به جاى آورند. در اين‏جا خداوند به او دستور داد تا اسم اعظم را بخواند. او اسم اعظم خدا را خواند. آنان همگى زنده شدند؛ در حالى که به هم نظر کرده تسبيح و تکبير و تهليل خدا مى‏گفتند. در اين‏جا</a:t>
            </a:r>
          </a:p>
          <a:p>
            <a:pPr algn="r">
              <a:buNone/>
            </a:pPr>
            <a:endParaRPr lang="fa-IR" sz="2000" dirty="0" smtClean="0"/>
          </a:p>
          <a:p>
            <a:pPr algn="r"/>
            <a:r>
              <a:rPr lang="fa-IR" sz="2000" dirty="0" smtClean="0"/>
              <a:t>حزقيل گفت: «أشْهَدُ أنَّ اللَّه عَلى‏ کلِّ شَىْ‏ءٍ قَديرٌ...»(140)</a:t>
            </a:r>
          </a:p>
          <a:p>
            <a:pPr algn="r"/>
            <a:r>
              <a:rPr lang="fa-IR" sz="2000" dirty="0" smtClean="0"/>
              <a:t>3 - در آيات متعددى در قرآن کريم درباره‏ى وقوع رجعت در حکومت امام زمان‏عليه السلام آمده است. از جمله </a:t>
            </a:r>
          </a:p>
          <a:p>
            <a:pPr algn="r"/>
            <a:r>
              <a:rPr lang="fa-IR" sz="2000" dirty="0" smtClean="0"/>
              <a:t>«وَ يوْمَ نَحْشُرُ مِنْ کلِّ اُمَّةٍ فَوْجاً مِمَّن يکذِّبُ بآياتِنا فَهُمْ يوزَعُونَ»(141)</a:t>
            </a:r>
          </a:p>
          <a:p>
            <a:pPr algn="r"/>
            <a:r>
              <a:rPr lang="fa-IR" sz="2000" dirty="0" smtClean="0"/>
              <a:t>«و (اى پيامبر! ياد آور) روزى را که از هر امّتى گروهى را محشور کنيم؛ از آنان که آيات ما را تکذيب مى‏کردند. پس آنان بازداشته خواهند شد.»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4400" dirty="0" smtClean="0"/>
              <a:t>حضرت مهدی (عج)</a:t>
            </a:r>
            <a:endParaRPr lang="en-US" dirty="0"/>
          </a:p>
        </p:txBody>
      </p:sp>
      <p:sp>
        <p:nvSpPr>
          <p:cNvPr id="3" name="Content Placeholder 2"/>
          <p:cNvSpPr>
            <a:spLocks noGrp="1"/>
          </p:cNvSpPr>
          <p:nvPr>
            <p:ph idx="1"/>
          </p:nvPr>
        </p:nvSpPr>
        <p:spPr>
          <a:xfrm>
            <a:off x="457200" y="1371600"/>
            <a:ext cx="8229600" cy="4937760"/>
          </a:xfrm>
        </p:spPr>
        <p:txBody>
          <a:bodyPr>
            <a:normAutofit/>
          </a:bodyPr>
          <a:lstStyle/>
          <a:p>
            <a:pPr algn="r"/>
            <a:r>
              <a:rPr lang="fa-IR" sz="2400" b="1" dirty="0" smtClean="0"/>
              <a:t>ولادت</a:t>
            </a:r>
            <a:r>
              <a:rPr lang="fa-IR" sz="2400" dirty="0" smtClean="0"/>
              <a:t> </a:t>
            </a:r>
            <a:r>
              <a:rPr lang="fa-IR" sz="2000" dirty="0" smtClean="0"/>
              <a:t/>
            </a:r>
            <a:br>
              <a:rPr lang="fa-IR" sz="2000" dirty="0" smtClean="0"/>
            </a:br>
            <a:r>
              <a:rPr lang="fa-IR" sz="2000" dirty="0" smtClean="0"/>
              <a:t>ولادت </a:t>
            </a:r>
            <a:r>
              <a:rPr lang="fa-IR" sz="2000" b="1" dirty="0" smtClean="0"/>
              <a:t>حضرت مهدي صاحب الزمان ( ع )</a:t>
            </a:r>
            <a:r>
              <a:rPr lang="fa-IR" sz="2000" dirty="0" smtClean="0"/>
              <a:t> در شب جمعه ، نيمه شعبان سال 255يا 256هجري بود پس از اينكه دو قرن و اندي از هجرت پيامبر ( ص ) گذشت ، و امامت به امام دهم حضرت هادي ( ع ) و امام يازدهم حضرت عسكري ( ع ) رسيد ، كم كم در بين فرمانروايان و دستگاه حكومت جبار ، نگراني هايي پديد آمد . علت آن اخبار و احاديثي بود كه در آنها نقل شده بود : از امام حسن عسكري ( ع ) فرزندي  تولد خواهد يافت كه تخت و كاخ جباران و ستمگران را واژگون خواهد كرد و عدل و داد را جانشين ظلم و ستم ستمگران خواهد نمود . در احاديثي كه بخصوص از پيغمبر ( ص ) رسيده بود ، اين مطلب زياد گفته شده و به گوش زمامداران رسيده بود   در اين زمان يعني هنگام تولد حضرت مهدي ( ع ) ، معتصم عباسي  ، هشتمين خليفه عباسي   ، كه حكومتش از سال 218هجري آغاز شد ، سامرا ، شهر نوساخته را مركز حكومت عباسي   قرار داد اين انديشه - كه ظهور مصلحي پايه هاي حكومت ستمكاران را متزلزل مي نمايد و بايد از تولد نوزادان جلوگيري كرد ، و حتي مادران بيگناه را كشت ، و يا قابله هايي را پنهاني به خانه ها فرستاد تا از زنان باردار خبر دهند - در تاريخ نظايري دارد . در زمان حضرت ابراهيم ( ع ) نمرود چنين كرد . </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Autofit/>
          </a:bodyPr>
          <a:lstStyle/>
          <a:p>
            <a:pPr algn="r">
              <a:buNone/>
            </a:pPr>
            <a:endParaRPr lang="fa-IR" sz="2000" dirty="0" smtClean="0"/>
          </a:p>
          <a:p>
            <a:pPr algn="r"/>
            <a:r>
              <a:rPr lang="fa-IR" sz="2000" dirty="0" smtClean="0"/>
              <a:t>در تفسير آيه حديثى را از نفسير کنزالدقايق نقل مى‏کنيم:(142)</a:t>
            </a:r>
          </a:p>
          <a:p>
            <a:pPr algn="r"/>
            <a:r>
              <a:rPr lang="fa-IR" sz="2000" dirty="0" smtClean="0"/>
              <a:t>حمّاد گويد: امام صادق‏عليه السلام فرمود: «مردم در اين آيه که: «از هر امّتى گروهى را برخواهيم انگيخت» چه مى‏گويند؟ گفتم: مى‏گويند درباره‏ى قيامت است. فرمود:</a:t>
            </a:r>
          </a:p>
          <a:p>
            <a:pPr algn="r"/>
            <a:r>
              <a:rPr lang="fa-IR" sz="2000" dirty="0" smtClean="0"/>
              <a:t>«چنين نيست؛ بلکه آيه درباره‏ى رجعت است. مگر خداوند در قيامت تنها گروهى از هر امّت را برمى‏انگيزد و بقيه‏ى مردم را رها مى‏کند؟</a:t>
            </a:r>
          </a:p>
          <a:p>
            <a:pPr algn="r"/>
            <a:r>
              <a:rPr lang="fa-IR" sz="2000" dirty="0" smtClean="0"/>
              <a:t>(نه چنين نيست)</a:t>
            </a:r>
          </a:p>
          <a:p>
            <a:pPr algn="r"/>
            <a:r>
              <a:rPr lang="fa-IR" sz="2000" dirty="0" smtClean="0"/>
              <a:t> آيه‏اى که به قيامت اشاره دارد چنين است: «و آنان را برمى‏انگيزيم و کسى از آنان را فرونگذاريم.»(143)</a:t>
            </a:r>
          </a:p>
          <a:p>
            <a:pPr algn="r"/>
            <a:endParaRPr lang="fa-IR" sz="2000" dirty="0" smtClean="0"/>
          </a:p>
          <a:p>
            <a:pPr algn="r"/>
            <a:r>
              <a:rPr lang="fa-IR" sz="2000" dirty="0" smtClean="0"/>
              <a:t>4 - احاديث فراوان(144) درباره‏ى رجعت وارد شده است؛ از جمله: امام صادق‏عليه السلام فرمود:</a:t>
            </a:r>
          </a:p>
          <a:p>
            <a:pPr algn="r"/>
            <a:r>
              <a:rPr lang="fa-IR" sz="2000" dirty="0" smtClean="0"/>
              <a:t>«اوّل کسى که به دنبال شکافته شدن زمين به دنيا رجعت مى‏کند حضرت حسين‏بن على‏عليهما السلام است. رجعت مربوط به تمام مردم نيست؛ بلکه مؤمنان خالص و مشرکان محض به دنيا رجعت خواهند داشت.</a:t>
            </a:r>
          </a:p>
          <a:p>
            <a:pPr algn="r"/>
            <a:endParaRPr lang="fa-IR" sz="2000" dirty="0" smtClean="0"/>
          </a:p>
          <a:p>
            <a:pPr algn="r"/>
            <a:r>
              <a:rPr lang="fa-IR" sz="2000" dirty="0" smtClean="0"/>
              <a:t>نتيجه اينکه بشارت و وعده به رجعت آينده و در حکومت امام زمان‏عليه السلام در اقوام و امّت‏هاى پيشين نيز نمونه و نظير دارد.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fa-IR" sz="2800" dirty="0" smtClean="0"/>
              <a:t>مدّعيان مهدويت چه کسانى مى‏باشند؟</a:t>
            </a:r>
            <a:endParaRPr lang="en-US" sz="2800" dirty="0"/>
          </a:p>
        </p:txBody>
      </p:sp>
      <p:sp>
        <p:nvSpPr>
          <p:cNvPr id="3" name="Content Placeholder 2"/>
          <p:cNvSpPr>
            <a:spLocks noGrp="1"/>
          </p:cNvSpPr>
          <p:nvPr>
            <p:ph idx="1"/>
          </p:nvPr>
        </p:nvSpPr>
        <p:spPr>
          <a:xfrm>
            <a:off x="457200" y="990600"/>
            <a:ext cx="8229600" cy="5867400"/>
          </a:xfrm>
        </p:spPr>
        <p:txBody>
          <a:bodyPr>
            <a:normAutofit/>
          </a:bodyPr>
          <a:lstStyle/>
          <a:p>
            <a:pPr algn="r"/>
            <a:r>
              <a:rPr lang="fa-IR" sz="1600" dirty="0" smtClean="0"/>
              <a:t>برخى از ناآگاهان با اطّلاع از نارضايى عمومى جامعه و اعتقاد عموم شيعيان به ظهور امام زمان‏عليه السلام، ادّعاى مهدويت کردند تا با بسيج عمومى و غليان احساسات پيروان خود، بساط ظلم و ستم را برچينند. برخى نيز اعتقادات و احساسات پاک مردم را ابزارى براى کسب قدرت خود کردند.</a:t>
            </a:r>
          </a:p>
          <a:p>
            <a:pPr algn="r"/>
            <a:endParaRPr lang="fa-IR" sz="1600" dirty="0" smtClean="0"/>
          </a:p>
          <a:p>
            <a:pPr algn="r"/>
            <a:r>
              <a:rPr lang="fa-IR" sz="1600" dirty="0" smtClean="0"/>
              <a:t>در سال 665 قمرى، قيام بزرگ مردم فارس، تحت رهبرى شيخ شرف الدين - که خود را مهدى خوانده بود - به وقوع پيوست که به شدّت سرکوب شد.</a:t>
            </a:r>
          </a:p>
          <a:p>
            <a:pPr algn="r"/>
            <a:endParaRPr lang="fa-IR" sz="1600" dirty="0" smtClean="0"/>
          </a:p>
          <a:p>
            <a:pPr algn="r"/>
            <a:r>
              <a:rPr lang="fa-IR" sz="1600" dirty="0" smtClean="0"/>
              <a:t>در سال 845 قمرى، نيز قيام مشابهى در خوزستان ايجاد شد که در رأس آن سيدمحمّد مشعشع، از شيعيان افراطى (غالى) قرار داشت، وى خود را «مقدمه»ى ظهور امام غايب مى‏خواند و پيشگويى مى‏کرد که وى به زودى ظهور خواهد کرد و عدل و داد بر روى زمين برقرار خواهد شد. به گفته‏ى يکى از مورّخان، حدود ده هزار نفر در زير لواى او گرد آمدند و در محلّى ميان هويزه و شوشتر، علم عصيان را برافراشتند و اميران و فئودال‏هاى محلّى را از ميان بردند. قيام آنان موجب نگرانى امراى فارس گرديد. از اين رو لشکر فارس به قصد سرکوب وى آمد، اما از آن رو که پيروان مشعشع «فدايى» او بودند و مرگ را بر زندگى ترجيح مى‏دادند، مردانه پايدارى کردند و لشکر فارس شکست خورد.</a:t>
            </a:r>
          </a:p>
          <a:p>
            <a:pPr algn="r"/>
            <a:endParaRPr lang="fa-IR" sz="1600" dirty="0" smtClean="0"/>
          </a:p>
          <a:p>
            <a:pPr algn="r"/>
            <a:r>
              <a:rPr lang="fa-IR" sz="1600" dirty="0" smtClean="0"/>
              <a:t>.</a:t>
            </a:r>
          </a:p>
        </p:txBody>
      </p:sp>
    </p:spTree>
  </p:cSld>
  <p:clrMapOvr>
    <a:masterClrMapping/>
  </p:clrMapOvr>
  <p:transition advTm="15000">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42560"/>
          </a:xfrm>
        </p:spPr>
        <p:txBody>
          <a:bodyPr>
            <a:normAutofit/>
          </a:bodyPr>
          <a:lstStyle/>
          <a:p>
            <a:pPr algn="r"/>
            <a:r>
              <a:rPr lang="fa-IR" sz="2000" dirty="0" smtClean="0"/>
              <a:t>گذشته از شيعيان اماميه و سرزمين ايران، نهضت‏هاى سياسى - اجتماعى متعدّدى به دست شيعيان غيراماميه و نيز اهل سنّت، ضدّ دولت‏هاى وقت به وقوع پيوست که رهبران آنها، داعيه‏ى مهدويت داشتند. اين قيام‏ها، غالباً، از پايگاه اجتماعى نيرومند و حمايت‏هاى وسيع مردمى برخوردار شدند. در اين‏جا به اختصار به آنها اشاره مى‏شود:</a:t>
            </a:r>
          </a:p>
          <a:p>
            <a:pPr algn="r">
              <a:buNone/>
            </a:pPr>
            <a:endParaRPr lang="fa-IR" sz="2000" dirty="0" smtClean="0"/>
          </a:p>
          <a:p>
            <a:pPr algn="r"/>
            <a:r>
              <a:rPr lang="fa-IR" sz="2000" dirty="0" smtClean="0"/>
              <a:t>برخى از ناآگاهان با اطّلاع از نارضايى عمومى جامعه و اعتقاد عموم شيعيان به ظهور امام زمان‏عليه السلام، ادّعاى مهدويت کردند تا با بسيج عمومى و غليان احساسات پيروان خود، بساط ظلم و ستم را برچينند. برخى نيز اعتقادات و احساسات پاک مردم را ابزارى براى کسب قدرت خود کردند.</a:t>
            </a:r>
          </a:p>
          <a:p>
            <a:pPr algn="r"/>
            <a:endParaRPr lang="fa-IR" sz="2000" dirty="0" smtClean="0"/>
          </a:p>
          <a:p>
            <a:pPr algn="r"/>
            <a:r>
              <a:rPr lang="fa-IR" sz="2000" dirty="0" smtClean="0"/>
              <a:t>در سال 665 قمرى، قيام بزرگ مردم فارس، تحت رهبرى شيخ شرف الدين - که خود را   مهدى خوانده بود - به وقوع پیوست که به شدت سرکرب شد </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buNone/>
            </a:pPr>
            <a:r>
              <a:rPr lang="fa-IR" sz="2000" dirty="0" smtClean="0"/>
              <a:t>در سال 845 قمرى، نيز قيام مشابهى در خوزستان ايجاد شد که در رأس آن سيدمحمّد مشعشع، از شيعيان افراطى (غالى) قرار داشت، وى خود را «مقدمه»ى ظهور امام غايب مى‏خواند و پيشگويى مى‏کرد که وى به زودى ظهور خواهد کرد و عدل و داد بر روى زمين برقرار خواهد شد. به گفته‏ى يکى از مورّخان، حدود ده هزار نفر در زير لواى او گرد آمدند و در محلّى ميان هويزه و شوشتر، علم عصيان را برافراشتند و اميران و فئودال‏هاى محلّى را از ميان بردند. قيام آنان موجب نگرانى امراى فارس گرديد. از اين رو لشکر فارس به قصد سرکوب وى آمد، اما از آن رو که پيروان مشعشع «فدايى» او بودند و مرگ را بر زندگى ترجيح مى‏دادند، مردانه پايدارى کردند و لشکر فارس شکست خورد.</a:t>
            </a:r>
          </a:p>
          <a:p>
            <a:pPr algn="r"/>
            <a:r>
              <a:rPr lang="fa-IR" sz="2000" dirty="0" smtClean="0"/>
              <a:t>گذشته از شيعيان اماميه و سرزمين ايران، نهضت‏هاى سياسى - اجتماعى متعدّدى به دست شيعيان غيراماميه و نيز اهل سنّت، ضدّ دولت‏هاى وقت به وقوع پيوست که رهبران آنها، داعيه‏ى مهدويت داشتند. اين قيام‏ها، غالباً، از پايگاه اجتماعى نيرومند و حمايت‏هاى وسيع مردمى برخوردار شدند. در اين‏جا به اختصار به آنها اشاره مى‏شود:</a:t>
            </a:r>
          </a:p>
          <a:p>
            <a:pPr algn="r"/>
            <a:r>
              <a:rPr lang="fa-IR" sz="2000" dirty="0" smtClean="0"/>
              <a:t>    1 - عبداللَّه‏بن ميمون (م 251) از اعراب خوزستان بود. وى، به مقام «داعى» اسماعيلى نايل شد و از طرف امام مستور (امام زمان) در خوزستان دعوت و تبليغ مى‏کرد، او، ناگزير پنهان شد و نخست در بصره پناهگاهى جست و سپس به سلاميه (سوريه) گريخت و در آن‏جا به تبليغ پرداخت و مبلّغانى به اطراف گسيل کرد. آنان، به مردم مى‏گفتند، به زودى، امام مستور (صاحب الزمان) - که مهدى موعود است - ظهور خواهد کرد.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Autofit/>
          </a:bodyPr>
          <a:lstStyle/>
          <a:p>
            <a:pPr algn="r">
              <a:buNone/>
            </a:pPr>
            <a:r>
              <a:rPr lang="fa-IR" sz="2000" dirty="0" smtClean="0"/>
              <a:t> 2 - در فاصله‏ى قرن‏هاى سوم و چهارم هجرى، در سوريه (شامات) داعيان اسماعيلى شايعاتى منتشر کردند که مهدى‏عليه السلام ظهور کرده و او همان عبيداللَّه، امام اسماعيلى است که نامش تا آن اواخر مستور بوده است. مسلّم است که عبيداللَّه، خواست از قرمطيان در عراق و سوريه استفاده کرده، قدرت را در دست گيرد. وى، در سال 287 قمرى در رأس قيام سوريه قرار گرفت و پس از سرکوب قيامش، همرزمان و همفکران خود را به دست سرنوشت سپرد و در ميان لعنت و نفرين، در سال 289 قمرى به مصر گريخت و از آن‏جا راهى مغرب (مراکش) شد.</a:t>
            </a:r>
          </a:p>
          <a:p>
            <a:pPr algn="r"/>
            <a:r>
              <a:rPr lang="fa-IR" sz="2000" dirty="0" smtClean="0"/>
              <a:t> مدّت‏ها بود که در مغرب، وقايع سياسى بسيار مهمى جريان داشت. در سال 282 قمرى، از مرکز اسماعيليه سلاميه (سوريه) مبلّغى جدّى و بليغ به نام ابوعبداللَّه شيعى - که اصلاً از سرزمين يمن بود - بدان جا گسيل شده بود. وى، نخست، محتسب (حسابدار) بصره بود و پس از آن، به اسماعيليه پيوسته بود. او، در تونس، از نارضايى بربرها از سياست داخلى دودمان محلى اغالبه (184 - 297 قمرى) استفاده کرد. بربران در 297 قمرى قيام کردند و سلطنت اغالبه را سرنگون ساختند. عبداللَّه در اوايل زمستان 298 قمرى، در شهر رقاده، به سمت امامت و خلافت، اعلام شد و اميرالمؤمنين و «مهدى» ناميده شد.</a:t>
            </a:r>
          </a:p>
          <a:p>
            <a:pPr algn="r"/>
            <a:endParaRPr lang="fa-IR" sz="2000" dirty="0" smtClean="0"/>
          </a:p>
          <a:p>
            <a:pPr algn="r"/>
            <a:r>
              <a:rPr lang="fa-IR" sz="2000" dirty="0" smtClean="0"/>
              <a:t>3 - در فاصله‏ى قرن‏هاى سوم و چهارم هجرى، رهبران قيام‏هاى قرمطى، يعنى حمدان قرمط و عبدان گويا، از طرف رييس پنهانى فرقه که «صاحب الظهور» ناميده مى‏شده و محل اقامتش مجهول بوده، عمل مى‏کردند. پس از تأسيس دولت قرمطيان در بحرين (286 ق) - که مرکز آن شهر لحسا بوده - ابوسعيد حسن الخبابى که گويا از طرف «صاحب الظهور» يا رييس مخفى فرقه، به آن‏جا گسيل شده بود، در رأس آن قرار گرفت. وى، عملاً در حکومت خويش کمال استقلال را داشت.</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pPr algn="r"/>
            <a:r>
              <a:rPr lang="fa-IR" sz="2000" dirty="0" smtClean="0"/>
              <a:t> 4 - محمّدبن عبداللَّه تومرت، معروف به مهدى اهرعى، مکنّى به ابوعبداللَّه - که اصل او از جبل السوس در انتهاى مغرب (مراکش) بود - به سرزمين‏هاى شرقى سفر کرد و به عراق رفت و از ابوحامد محمّد غزالى و دانشمندان ديگر دانش آموخت و به زهد و پرهيزگارى و تقوا شهرت يافت. سپس به مصر و شمال آفريقا رفت و سرانجام در مغرب سکونت گزيد و دولت بزرگى در اوايل قرن ششم تأسيس کرد که به دولت عبدالمؤمن شهرت يافت.</a:t>
            </a:r>
          </a:p>
          <a:p>
            <a:pPr algn="r"/>
            <a:endParaRPr lang="fa-IR" sz="2000" dirty="0" smtClean="0"/>
          </a:p>
          <a:p>
            <a:pPr algn="r"/>
            <a:r>
              <a:rPr lang="fa-IR" sz="2000" dirty="0" smtClean="0"/>
              <a:t>    5 - عباس فاطمى، در اواخر سده‏ى هفتم هجرى در مغرب ظهور کرد و خود را «مهدى» ناميد و هواداران زيادى دور خود جمع کرد و کارش بالا گرفت و شهر مانس را تصرف کرد و بازار شهر را سوزاند و عاملان خود را اطراف و اکناف فرستاد، لکن پيش از آن‏که دولتى تشکيل دهد، کشته شد و دعوى او پايان يافت.</a:t>
            </a:r>
          </a:p>
          <a:p>
            <a:pPr algn="r"/>
            <a:endParaRPr lang="fa-IR" sz="2000" dirty="0" smtClean="0"/>
          </a:p>
          <a:p>
            <a:pPr algn="r"/>
            <a:r>
              <a:rPr lang="fa-IR" sz="2000" dirty="0" smtClean="0"/>
              <a:t>    6 - محمد مهدى سنوسى، در نيمه‏ى قرن نوزدهم ميلادى (سيزدهم هجرى) در مغرب، ادعاى مهدويت کرد. اصل او از جبل سوس بود. پدرش شيخ محمد در ناحيه‏ى جغبوب (جربوب)، نزديک واخه سيوا اقامت داشت. علاوه بر آن‏جا - که مقرّ اصلى او بود - نزديک به سيصد زاويه در بلاد مغرب داير کرده بود که به نشر تعاليم او پرداختند. </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94960"/>
          </a:xfrm>
        </p:spPr>
        <p:txBody>
          <a:bodyPr>
            <a:normAutofit/>
          </a:bodyPr>
          <a:lstStyle/>
          <a:p>
            <a:pPr algn="r"/>
            <a:r>
              <a:rPr lang="fa-IR" sz="2000" dirty="0" smtClean="0"/>
              <a:t>وى، پيش از وفات خود، اشاره کرده بود که مهدى منتظر، به زودى ظهور خواهد کرد و شايد پسرش باشد و ظهور او در آخر قرن سيزدهم خواهد بود. مهدى، مردى خردمند و مقتدر وسخت کوش بود و از کرامات مشهور او خيمه‏اى جادويى بود که در جنگ‏ها همراه مى‏برد و پيروانش معتقد بودند که آن خيمه، هيچ گاه از ذخاير و آذوقه تهى نمى‏شود.</a:t>
            </a:r>
          </a:p>
          <a:p>
            <a:pPr algn="r"/>
            <a:endParaRPr lang="fa-IR" sz="2000" dirty="0" smtClean="0"/>
          </a:p>
          <a:p>
            <a:pPr algn="r"/>
            <a:r>
              <a:rPr lang="fa-IR" sz="2000" dirty="0" smtClean="0"/>
              <a:t>    7 - محمّد احمد سودانى، معروف به مهدى سودانى (1848 - 1885 ميلادى / 1264 - 1292 قمرى) از مهم‏ترين و معروف‏ترين مدّعيان مهدويت بود. وى، از قبيله‏ى دناقله بود و در سودان به دنيا آمد. پدرش عبداللَّه نام داشت و به قايق سازى مشغول بود. محمّد احمد، به تعلّم علوم دينى پرداخت و مراتب طريقت را نيز گذراند و با نرم خويى و تيزهوشى و سخنورى خود و از همه مهم‏تر، زهد و تقواى خويش - که زبانزد همگان بود - مردم را به خود جذب کرد. او، به امر به معروف و نهى از منکر پرداخت و مردم را به رعايت موازين شرعى دعوت کرد. در سال 1881 ميلادى / 1297 قمرى که زمينه‏ى دعوت خود را مهيا ديد، ادّعاى مهدويت کرد و خود را همان مهدى منتظرعليه السلام ناميد. آن چه موجب دعوى محمّد احمد گرديد، به‏طور عمده به اين شرح است:</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pPr algn="r"/>
            <a:r>
              <a:rPr lang="fa-IR" sz="2000" dirty="0" smtClean="0"/>
              <a:t>       الف) انتظار اکثر مسلمانان و از آن جمله مردم سودان براى ظهور مهدى‏عليه السلام.</a:t>
            </a:r>
          </a:p>
          <a:p>
            <a:pPr algn="r"/>
            <a:endParaRPr lang="fa-IR" sz="2000" dirty="0" smtClean="0"/>
          </a:p>
          <a:p>
            <a:pPr algn="r"/>
            <a:r>
              <a:rPr lang="fa-IR" sz="2000" dirty="0" smtClean="0"/>
              <a:t>        ب) اعتقاد شيوخ قبايل و فقهاى سودان بر اينکه مهدى‏عليه السلام از ميان آنان ظهور خواهد کرد. آنان، اين عقيده را به رواياتى از اهل سنّت مستند مى‏کردند.</a:t>
            </a:r>
          </a:p>
          <a:p>
            <a:pPr algn="r"/>
            <a:endParaRPr lang="fa-IR" sz="2000" dirty="0" smtClean="0"/>
          </a:p>
          <a:p>
            <a:pPr algn="r"/>
            <a:r>
              <a:rPr lang="fa-IR" sz="2000" dirty="0" smtClean="0"/>
              <a:t>        ج) دريافت ماليات سنگين از مردم سودان که همراه با فشار و آزار و توهين به ماليات دهندگان بود. از زنان و کودکان سودانى نيز، ماليات گرفته مى‏شد. مردم سودان، سالانه، سه بار ماليات مى‏پرداختند: يک بار براى فرماندار و يک بار براى قاضى، و يک بار براى مأموران ماليات. کشاورزان براى کشت گندم، استفاده ازآب نيل و قايقرانى در نيل نيز ماليات مى‏دادند و خانه‏هاى کسانى که در پرداخت اين ماليات‏ها تأخير مى‏کردند، سوزانده مى‏شد.</a:t>
            </a:r>
          </a:p>
          <a:p>
            <a:pPr algn="r"/>
            <a:endParaRPr lang="fa-IR" sz="2000" dirty="0" smtClean="0"/>
          </a:p>
          <a:p>
            <a:pPr algn="r"/>
            <a:r>
              <a:rPr lang="fa-IR" sz="2000" dirty="0" smtClean="0"/>
              <a:t>        د) خريد و فروش مردم سودان به عنوان «برده» تجارت پردرآمدى براى تجّار سودانى بود. صدها هزار نفر از جوانان سودانى، به عنوان کارگر يا خدمتگزار، به قيمت نازلى خريدارى شده و با قيمت گزافى فروخته مى‏شدند و به کارهاى شاق و طاقت‏فرسا در سرزمين‏هاى دوردست مى‏پرداختند. مأموران دولتى از برده‏فروشان، ماليات مطالبه مى‏کردند. وقتى دعوت محمد احمد سودانى گسترش يافت، تجّار ناراضى سودانى، دعوت او را لبّيک گفته و در تقويت او کوشيدند.</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pPr algn="r"/>
            <a:r>
              <a:rPr lang="fa-IR" sz="2000" dirty="0" smtClean="0"/>
              <a:t>مهدى سودانى، چند بار با نيروهاى مصرى - انگليسى جنگيد و آنان را شکست داد و شهر خارطوم را به تصرّف خود درآورد و دولت مستقلّى تشکيل داد. مهدى سودانى، با قدرت تمام، به سازماندهى حکومت خود پرداخت و امور کشور را به سه بخش لشکرى و مالى و قضايى تقسيم کرد و فرماندهى لشکر را به خليفه‏ى خود عبداللَّه تعايشى سپرد. او، از طريق اخذ زکات و فطريه و عشريه، کشور را اداره مى‏کرد و در اجراى شريعت، سختگير بود. او، پيش از مرگ در 21 ژوئن 1885 ميلادى، عبداللَّه تعايشى را به جانشينى خود برگزيد و از همگان خواست تا با او بيعت کنند.</a:t>
            </a:r>
          </a:p>
          <a:p>
            <a:pPr algn="r"/>
            <a:endParaRPr lang="fa-IR" sz="2000" dirty="0" smtClean="0"/>
          </a:p>
          <a:p>
            <a:pPr algn="r"/>
            <a:r>
              <a:rPr lang="fa-IR" sz="2000" dirty="0" smtClean="0"/>
              <a:t> 8 -  در ايران نيز در سال 1265 قمرى، يکى از شاگردان سيد کاظم رشتى به نام سيد على محمّد شيرازى، خود را نماينده و باب امام زمان‏عليه السلام دانست و پس از اين که گروهى به او گرويدند، دعوى مهدويت کرد. علما، با ادّعاى پوچ او، مخالفت کردند. او، با فشار علما، در جلسه‏ى مناظره شرکت کرد، اما از پاسخ‏هاى اوليه درماند و پس از آن‏که چوب مفصّلى خورد، توبه کرد و آزاد شد، اما بار ديگر دعوتش را ادامه داد و سپس دستگير و در قلعه‏ى چهريق زندانى گرديد. پيروانش با حمايت سفراى روسيه و انگلستان در گوشه و کنار کشور، شورش ضد دولتى به راه انداختند، امّا اين شورش‏ها، با هوشيارى و مقاومت و همکارى قشون دولتى، سرکوب گرديد و باب نيز اعدام شد. بدين ترتيب، دعوى باب که مى‏رفت تا  کشور را به هرج و مرج و دو دستگى و نهايتاً تجزيه بکشاند در نطفه خفه گردید.</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ظهور منجی</a:t>
            </a:r>
            <a:endParaRPr lang="en-US" sz="3200" dirty="0"/>
          </a:p>
        </p:txBody>
      </p:sp>
      <p:sp>
        <p:nvSpPr>
          <p:cNvPr id="3" name="Content Placeholder 2"/>
          <p:cNvSpPr>
            <a:spLocks noGrp="1"/>
          </p:cNvSpPr>
          <p:nvPr>
            <p:ph idx="1"/>
          </p:nvPr>
        </p:nvSpPr>
        <p:spPr/>
        <p:txBody>
          <a:bodyPr>
            <a:noAutofit/>
          </a:bodyPr>
          <a:lstStyle/>
          <a:p>
            <a:pPr algn="r">
              <a:buNone/>
            </a:pPr>
            <a:r>
              <a:rPr lang="fa-IR" sz="2000" dirty="0" smtClean="0"/>
              <a:t>اعتقاد به ظهور منجي و امام مهدي عليه السلام در همه اديان به عنوان يک وجه مشترکي مي باشد : اديان الهي در اين باور توحيدي هيچ منافاتي با يکديگر ندارندو اعتقاد به آخرالزمان و ظهور منجي و اصلاح‏گر توانمند و بزرگ جهاني از آرمان‏هاي مشترک تمام اديان و مذاهب زنده دنيا به شمار مي‏رود. اما اين مسأله در مذهب شيعه به گونه‏اي متمايز مطرح است چرا که هويت اساسي شيعه و رمز ماندگاري، پويش و جوشش آن در طول تاريخ در پيوند با انديشه سرخ حسيني و اميد سبز مهدوي معنا مي‏شود</a:t>
            </a:r>
          </a:p>
          <a:p>
            <a:pPr algn="r">
              <a:buNone/>
            </a:pPr>
            <a:r>
              <a:rPr lang="fa-IR" sz="2000" dirty="0" smtClean="0"/>
              <a:t>پيامبران الهي براي تحقق وعده هاي الهي، از طرح خاصي براي پايان تاريخ سخن گفته اند.</a:t>
            </a:r>
          </a:p>
          <a:p>
            <a:pPr algn="r">
              <a:buNone/>
            </a:pPr>
            <a:r>
              <a:rPr lang="fa-IR" sz="2000" dirty="0" smtClean="0"/>
              <a:t>آنان مي گويند که در پايان تاريخ، در حالي که شرايط کاملا آماده شده است،يک ولي الهي ظهور مي کند و حکومت جهاني و عادلانه اي تشکيل مي دهد که فقط بر اساس دين خدا اداره مي شود.</a:t>
            </a:r>
          </a:p>
          <a:p>
            <a:pPr algn="r">
              <a:buNone/>
            </a:pPr>
            <a:r>
              <a:rPr lang="fa-IR" sz="2000" dirty="0" smtClean="0"/>
              <a:t>اين عقيده ي اصلي پيامبران الهي است اما تعليمات هر پيامبري پس از وي دستخوش دگرگوني شد.از جمله اين دگرگوني ها،اعتقاد خاصي بود که پيروان هر پيامبري درباره ظهور موعود پيدا کردند.با وجود اين اعتقادات مختلف،همه در اصل الهي بودن پايان تاريخ و ظهور ولي خدا براي برقراري حکومت جهاني اتفاق نظر دارند.</a:t>
            </a:r>
          </a:p>
          <a:p>
            <a:pPr algn="r">
              <a:buNone/>
            </a:pPr>
            <a:endParaRPr lang="en-US" sz="2000" dirty="0"/>
          </a:p>
        </p:txBody>
      </p:sp>
    </p:spTree>
  </p:cSld>
  <p:clrMapOvr>
    <a:masterClrMapping/>
  </p:clrMapOvr>
  <p:transition advTm="15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endParaRPr lang="en-US" sz="2000" dirty="0" smtClean="0"/>
          </a:p>
          <a:p>
            <a:pPr algn="r"/>
            <a:endParaRPr lang="en-US" sz="2000" dirty="0" smtClean="0"/>
          </a:p>
          <a:p>
            <a:pPr algn="r"/>
            <a:endParaRPr lang="en-US" sz="2000" dirty="0" smtClean="0"/>
          </a:p>
          <a:p>
            <a:pPr algn="r"/>
            <a:r>
              <a:rPr lang="fa-IR" sz="2000" dirty="0" smtClean="0"/>
              <a:t>در زمان حضرت موسي ( ع ) فرعون نيز به همين روش عمل نمود . ولي خدا نخواست . همواره ستمگران مي خواهند مشعل حق را خاموش كنند ، غافل از آنكه ، خداوند نور خود را تمام و كامل مي كند ، اگر چه كافران و ستمگران نخواهند در مورد نوزاد مبارك قدم حضرت امام حسن عسكري ( ع ) نيز داستان تاريخ به گونه اي   شگفت انگيز و معجزه آسا تكرار شد   امام دهم بيست سال - در شهر سامرا - تحت نظر و مراقبت بود ، و سپس امام يازدهم ( ع ) نيز در آنجا زير نظر و نگهباني حكومت به سر مي برد به هنگامي كه ولادت ، اين اختر تابناك ، حضرت مهدي ( ع ) ، نزديك گشت ، و خطر او در نظر جباران قوت گرفت ، در صدد بر آمدند تا از پديد آمدن اين نوزاد جلوگيري كنند ، و اگر پديد آمد و بدين جهان پاي  نهاد ، او را از ميان بردارند   بدين علت بود كه چگونگي احوال مهدي   ، دوران حمل و سپس تولد او ، همه و همه ، از مردم نهان داشته مي شد ، جز چند تن معدود از نزديكان ، يا شاگردان و اصحاب خاص امام حسن عسكري ( ع ) كسي او را نمي ديد . آنان نيز مهدي  را گاه بگاه مي ديدند ، نه هميشه و به صورت عادي.</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fa-IR" sz="2800" dirty="0" smtClean="0"/>
              <a:t>آيا در اديان گذشته سخنى از مهدى موعود به ميان آمده است؟ </a:t>
            </a:r>
            <a:endParaRPr lang="en-US" sz="2800" dirty="0"/>
          </a:p>
        </p:txBody>
      </p:sp>
      <p:sp>
        <p:nvSpPr>
          <p:cNvPr id="3" name="Content Placeholder 2"/>
          <p:cNvSpPr>
            <a:spLocks noGrp="1"/>
          </p:cNvSpPr>
          <p:nvPr>
            <p:ph idx="1"/>
          </p:nvPr>
        </p:nvSpPr>
        <p:spPr>
          <a:xfrm>
            <a:off x="381000" y="1524000"/>
            <a:ext cx="8229600" cy="5334000"/>
          </a:xfrm>
        </p:spPr>
        <p:txBody>
          <a:bodyPr>
            <a:normAutofit/>
          </a:bodyPr>
          <a:lstStyle/>
          <a:p>
            <a:pPr algn="r"/>
            <a:r>
              <a:rPr lang="fa-IR" sz="2000" dirty="0" smtClean="0"/>
              <a:t> کتاب‏هاى عهدين قديمى‏ترين کتب آسمانىِ موجود است که به پيامبران گذشته‏عليهم السلام منسوب است. متأسّفانه محتواى اين کتابها از دست بردِ تحريف در امان نمانده و در دوره‏هاى مختلف، دست‏هاى آلوده با اغراضِ دنيوى، حقايق اين کتب را مخدوش کرده‏اند، به‏ويژه در اوان آشکار شدن پيامبر آخرالزمان، برخى عالمان دنياپرست به منظور نگه داشتن رياست ظاهرى خود، بسيارى از بشارات روشنى را که بر حضرت محمدصلى الله عليه وآله وسلم و جانشينان گرامى او دلالت داشت، حذف کردند يا از صراحت انداختند؛ با اين همه، هنوز هم بشاراتى در همين کتابها نسبت به بعثت حضرت خاتم‏صلى الله عليه وآله وسلم و جانشينان گرامى او باقى مانده است و شواهد اسلامى نيز بر اين دلالت دارند که تمام پيامبران الاهى امت خويش را به آمدن مهدى موعود بشارت داده‏اند، ما در اين‏جا بررسى خود را از کتب عهد عتيق آغاز مى‏کنيم:</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274638"/>
            <a:ext cx="3505200" cy="792162"/>
          </a:xfrm>
        </p:spPr>
        <p:txBody>
          <a:bodyPr>
            <a:normAutofit/>
          </a:bodyPr>
          <a:lstStyle/>
          <a:p>
            <a:r>
              <a:rPr lang="fa-IR" sz="3200" dirty="0" smtClean="0"/>
              <a:t>دیدگاه زرتشت:</a:t>
            </a:r>
            <a:endParaRPr lang="en-US" sz="3200" dirty="0"/>
          </a:p>
        </p:txBody>
      </p:sp>
      <p:sp>
        <p:nvSpPr>
          <p:cNvPr id="3" name="Content Placeholder 2"/>
          <p:cNvSpPr>
            <a:spLocks noGrp="1"/>
          </p:cNvSpPr>
          <p:nvPr>
            <p:ph idx="1"/>
          </p:nvPr>
        </p:nvSpPr>
        <p:spPr>
          <a:xfrm>
            <a:off x="457200" y="1066800"/>
            <a:ext cx="8229600" cy="5638800"/>
          </a:xfrm>
        </p:spPr>
        <p:txBody>
          <a:bodyPr>
            <a:normAutofit/>
          </a:bodyPr>
          <a:lstStyle/>
          <a:p>
            <a:pPr algn="r">
              <a:buNone/>
            </a:pPr>
            <a:endParaRPr lang="fa-IR" sz="2000" dirty="0" smtClean="0"/>
          </a:p>
          <a:p>
            <a:pPr algn="r"/>
            <a:r>
              <a:rPr lang="fa-IR" sz="2000" dirty="0" smtClean="0"/>
              <a:t>جاماسب شاگرد زرتشت، در كتاب معروف خود «جاماسب‌نامه» مي‌گويد: «سوشيانس، دين را به جهان رواج دهد، فقر و تنگدستي را ريشه‌كن سازد، ايزدن را از دست اهريمن نجات داده، مردم را هم‌فكر، هم‌گفتار و هم‌كردار گرداند.» «اعتقاد به ظهور «سوشيانس» ـ نجات‌دهندة بزرگ ـ در ميان ملت ايران باستان به اندازه‌اي رايج بوده است كه وقتي در زمان شكست‌هاي جنگي و فراز و نشيب‌هاي زندگي با يادآوري ظهور چنين نجات‌دهندة مقتدري خود را از ياس و نااميدي نجات مي‌دادند.»</a:t>
            </a:r>
          </a:p>
          <a:p>
            <a:pPr algn="r"/>
            <a:r>
              <a:rPr lang="fa-IR" sz="2000" dirty="0" smtClean="0"/>
              <a:t> </a:t>
            </a:r>
          </a:p>
          <a:p>
            <a:pPr algn="r"/>
            <a:r>
              <a:rPr lang="fa-IR" sz="2000" dirty="0" smtClean="0"/>
              <a:t>ظاهراً زرتشت، دهقان‌زاده‌اي از تبار آريايي است که بيش از هزار سال قبل از ميلاد مسيح، ادعاي پيامبري کرد و مردم را از خرافه‌هاي آيين مغان و اعتقاد‌هاي شرک‌آميز باز داشت و آنان را به سوي خداي هستي (اهورا مزدا) دعوت کرد. گروهي از دانش‌مندان، تولد اين پيامبر را در غرب ايران، تخت سليمان فعلي، ذکر کرده‌اند. </a:t>
            </a:r>
          </a:p>
          <a:p>
            <a:pPr algn="r"/>
            <a:endParaRPr lang="fa-IR" sz="2000" dirty="0" smtClean="0"/>
          </a:p>
          <a:p>
            <a:pPr algn="r"/>
            <a:r>
              <a:rPr lang="fa-IR" sz="2000" dirty="0" smtClean="0"/>
              <a:t>وي مدت هفت ‌سال در دوران جواني به مراقبه پرداخت و سرانجام در سي ‌سالگي، خود را پيامبري از جانب اهورا مزدا معرفي کرد. سپس به تبليغ فرمان‌هاي الهي پرداخت. عده‌اي از بستگانش از نخستين کساني بودند که به او ايمان آوردند.</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buNone/>
            </a:pPr>
            <a:r>
              <a:rPr lang="fa-IR" sz="2000" dirty="0" smtClean="0"/>
              <a:t>زرتشت پس از اين جريان، از حمايت يشتاسب (پدر داريوش کبير) برخوردار شد. او سرانجام در هفتاد و دو سالگي بر اثر هجوم اقوام شرقي ـ تورانيان ـ هنگامي که در برابر محراب آتش مشغول عبادت بود، به قتل رسيد.</a:t>
            </a:r>
          </a:p>
          <a:p>
            <a:pPr algn="r"/>
            <a:endParaRPr lang="fa-IR" sz="2000" dirty="0" smtClean="0"/>
          </a:p>
          <a:p>
            <a:pPr algn="r"/>
            <a:r>
              <a:rPr lang="fa-IR" sz="2000" dirty="0" smtClean="0"/>
              <a:t>زرتشت، آيين يکتاپرستي است. يگانه آفريدگار جهان، اهورا مزدا، خداوند جان و خرد به شمار مي‌آيد. چکيده آيين زرتشت، قانون اشا، قانون علت و معلول و قانون راستي است که زندگاني براساس آن، انسان را به خوش‌بختي میرساند.</a:t>
            </a:r>
          </a:p>
          <a:p>
            <a:pPr algn="r"/>
            <a:r>
              <a:rPr lang="fa-IR" sz="2000" dirty="0" smtClean="0"/>
              <a:t>آزادي و اختيار، حقوق بشر، زندگي پويا و سازنده، حفظ محيط زيست و تکامل و نوخواهي، مفاهيم کلي اين قانون را تشکيل مي‌دهد.</a:t>
            </a:r>
          </a:p>
          <a:p>
            <a:pPr algn="r"/>
            <a:endParaRPr lang="fa-IR" sz="2000" dirty="0" smtClean="0"/>
          </a:p>
          <a:p>
            <a:pPr algn="r"/>
            <a:r>
              <a:rPr lang="fa-IR" sz="2000" dirty="0" smtClean="0"/>
              <a:t>جهان آفرينش به صورت پويا رو به کمال است. شعار زرتشت براي راه‌نمايي انسان در مسير کمال، «پندار نيک، گفتار نيک و کردار نيک» است که در عين سادگي، مفهومي عميق دارد. جهان مادي، اصيل نيست، بلکه گذرگاهي است که انسان بايد آن را بپيمايد و به اصل خود </a:t>
            </a:r>
          </a:p>
          <a:p>
            <a:pPr algn="r"/>
            <a:r>
              <a:rPr lang="fa-IR" sz="2000" dirty="0" smtClean="0"/>
              <a:t>بازگردد.</a:t>
            </a:r>
          </a:p>
          <a:p>
            <a:pPr algn="r"/>
            <a:r>
              <a:rPr lang="fa-IR" sz="2000" dirty="0" smtClean="0"/>
              <a:t>  </a:t>
            </a:r>
            <a:endParaRPr lang="en-US" sz="2000" dirty="0"/>
          </a:p>
        </p:txBody>
      </p:sp>
    </p:spTree>
  </p:cSld>
  <p:clrMapOvr>
    <a:masterClrMapping/>
  </p:clrMapOvr>
  <p:transition advTm="15000">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28600"/>
            <a:ext cx="8229600" cy="6080760"/>
          </a:xfrm>
        </p:spPr>
        <p:txBody>
          <a:bodyPr>
            <a:normAutofit/>
          </a:bodyPr>
          <a:lstStyle/>
          <a:p>
            <a:pPr algn="r">
              <a:buNone/>
            </a:pPr>
            <a:r>
              <a:rPr lang="fa-IR" sz="2000" dirty="0" smtClean="0"/>
              <a:t> </a:t>
            </a:r>
          </a:p>
          <a:p>
            <a:pPr algn="r"/>
            <a:r>
              <a:rPr lang="fa-IR" sz="2000" dirty="0" smtClean="0"/>
              <a:t>پس نيکوکاران به خوش‌بختي، آرامش رواني و شادي مي‌رسند و بدکاران به اندوه و افسوس دچار مي‌شوند. بر اساس اين آيين، بهشت و دوزخ، مادي نيست، بلکه نوعي حالت روحي است. هم‌چنين بهشت و دوزخ، سرنوشت نهايي انسان نيست. هنگام رستاخيز، روز پيروزي نهايي خوبي بر بدي، بدکاران بخشيده مي‌شوند و اهورا مزدا، جهاني سرشار از خوبي و به دور از شر و پليدي، پديد مي‌آورد. </a:t>
            </a:r>
          </a:p>
          <a:p>
            <a:pPr algn="r">
              <a:buNone/>
            </a:pPr>
            <a:endParaRPr lang="fa-IR" b="1" dirty="0" smtClean="0">
              <a:effectLst>
                <a:outerShdw blurRad="38100" dist="38100" dir="2700000" algn="tl">
                  <a:srgbClr val="000000">
                    <a:alpha val="43137"/>
                  </a:srgbClr>
                </a:outerShdw>
              </a:effectLst>
            </a:endParaRPr>
          </a:p>
          <a:p>
            <a:pPr algn="r">
              <a:buNone/>
            </a:pPr>
            <a:r>
              <a:rPr lang="fa-IR" b="1" dirty="0" smtClean="0">
                <a:effectLst>
                  <a:outerShdw blurRad="38100" dist="38100" dir="2700000" algn="tl">
                    <a:srgbClr val="000000">
                      <a:alpha val="43137"/>
                    </a:srgbClr>
                  </a:outerShdw>
                </a:effectLst>
              </a:rPr>
              <a:t>وعده ظهور منجي در اوستا</a:t>
            </a:r>
          </a:p>
          <a:p>
            <a:pPr algn="r">
              <a:buNone/>
            </a:pPr>
            <a:endParaRPr lang="fa-IR" sz="1700" dirty="0" smtClean="0"/>
          </a:p>
          <a:p>
            <a:pPr algn="r">
              <a:buNone/>
            </a:pPr>
            <a:r>
              <a:rPr lang="fa-IR" sz="1700" dirty="0" smtClean="0"/>
              <a:t>وعده ظهور منجي آخرالزمان در اوستا با نام «سوشيانت يا سوشيانس» به معناي رهاننده آمده و چند بار در گاتها به خود زرتشت اطلاق شده است. واژه سوشيانس از ريشه «سو» به معناي بهره و منفعت، گرفته شده و اين واژه به مفهوم سودرسان است.</a:t>
            </a:r>
          </a:p>
          <a:p>
            <a:pPr algn="r">
              <a:buNone/>
            </a:pPr>
            <a:endParaRPr lang="fa-IR" sz="1700" dirty="0" smtClean="0"/>
          </a:p>
          <a:p>
            <a:pPr algn="r">
              <a:buNone/>
            </a:pPr>
            <a:r>
              <a:rPr lang="fa-IR" sz="1700" dirty="0" smtClean="0"/>
              <a:t>برپايه اساطير زرتشتي، عمر جهان، محدود به دوازده هزار سال است که به چهار دوره تقسيم مي‌شود: در سه ‌هزار سال اول، آفريدگار از اهورا مزدا پديد آمده است. در سه ‌هزار ساله دوم، مينو به گيتي تبديل مي‌شود؛ يعني آفرينش از حالت روحاني به حالت مادي و جسماني بَدَل مي‌گردد که آفريدگان اين دوره در زمين، بدون گناه و در حالت بهشتي به سر مي‌برند.</a:t>
            </a:r>
          </a:p>
          <a:p>
            <a:pPr algn="r">
              <a:buNone/>
            </a:pPr>
            <a:endParaRPr lang="en-US" b="1" dirty="0">
              <a:effectLst>
                <a:outerShdw blurRad="38100" dist="38100" dir="2700000" algn="tl">
                  <a:srgbClr val="000000">
                    <a:alpha val="43137"/>
                  </a:srgbClr>
                </a:outerShdw>
              </a:effectLst>
            </a:endParaRPr>
          </a:p>
        </p:txBody>
      </p:sp>
    </p:spTree>
  </p:cSld>
  <p:clrMapOvr>
    <a:masterClrMapping/>
  </p:clrMapOvr>
  <p:transition advTm="15000">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endParaRPr lang="fa-IR" sz="2000" dirty="0" smtClean="0"/>
          </a:p>
          <a:p>
            <a:pPr algn="r"/>
            <a:endParaRPr lang="fa-IR" sz="2000" dirty="0" smtClean="0"/>
          </a:p>
          <a:p>
            <a:pPr algn="r"/>
            <a:r>
              <a:rPr lang="fa-IR" sz="2000" dirty="0" smtClean="0"/>
              <a:t>اهريمن (شيطان)، جهان روشني و بهشتي را از پايين سوراخ مي‌کند و وارد آن مي‌شود. با ورود او هزاره سوم آغاز مي‌گردد و نخستين مرد؛ يعني کيومرث بر او چيره مي‌شود. در اين ستيز، گاوي به همراه کيومرث است. آن دو هنگام مرگ، نطفه‌هاي خود را بيرون مي‌ريزند. از نطفه‌هاي کيومرث، نخستين جفت انسان؛ يعني مشيک و مشيانه (آدم و حوا) و از نطفه‌هاي گاو، نخستين چهارپايان پديد مي‌آيند.</a:t>
            </a:r>
          </a:p>
          <a:p>
            <a:pPr algn="r"/>
            <a:endParaRPr lang="fa-IR" sz="2000" dirty="0" smtClean="0"/>
          </a:p>
          <a:p>
            <a:pPr algn="r"/>
            <a:r>
              <a:rPr lang="fa-IR" sz="2000" dirty="0" smtClean="0"/>
              <a:t>در پايان هزاره سوم، زرتشت به دنيا مي‌آيد و با تولد او، سه ‌هزار ساله آخر هستي آغاز مي‌شود. زرتشت در مدت سه ماه، با همسر خود نزديکي مي‌کند. «هر بار که از آن برخاستي و برفتي و در آب درياچه «کيانسيه» نشستي و سر و روي شستي و مني در آن آب بگميختي (رها کردي)، اهورا مزدا تعداد 99999 فروهر را بر آن مني موکل کرد تا آن را نگاه دارند».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42560"/>
          </a:xfrm>
        </p:spPr>
        <p:txBody>
          <a:bodyPr>
            <a:normAutofit/>
          </a:bodyPr>
          <a:lstStyle/>
          <a:p>
            <a:pPr algn="r"/>
            <a:endParaRPr lang="fa-IR" sz="2000" dirty="0" smtClean="0"/>
          </a:p>
          <a:p>
            <a:pPr algn="r"/>
            <a:r>
              <a:rPr lang="fa-IR" sz="2000" dirty="0" smtClean="0"/>
              <a:t>در کتاب مينوي خرد، بخش آخر داستان اين‌گونه آمده است:</a:t>
            </a:r>
          </a:p>
          <a:p>
            <a:pPr algn="r"/>
            <a:r>
              <a:rPr lang="fa-IR" sz="2000" dirty="0" smtClean="0"/>
              <a:t>زرتشت سه بار نزديک «هووي»، همسرش شد. هر بار تخم به زمين همي‌شد و ايزد نريو سنگ (نام يکي از ايزدان زرتشتي) که ايزد فرشته روشني مي‌باشد، آن تخم را پذيرفت و براي نگه‌داري به ايزد ناهيد (فرشته آب‌ها) سپرد که تا به هنگام به مادر درآميزد. </a:t>
            </a:r>
          </a:p>
          <a:p>
            <a:pPr algn="r"/>
            <a:endParaRPr lang="fa-IR" sz="2000" dirty="0" smtClean="0"/>
          </a:p>
          <a:p>
            <a:pPr algn="r"/>
            <a:r>
              <a:rPr lang="fa-IR" sz="2000" dirty="0" smtClean="0"/>
              <a:t>سي‌سال مانده به گذشت هزار سال از دوران زرتشت، دوشيزه‌اي که نسبتش به زرتشت مي‌رسد، در درياچه کيانسيه تن خود را مي‌شويد، و از آن آب مي‌نوشد و حامله مي‌شود و پس از نه ماه در اوخشيت ارته به دنيا مي‌آيد.</a:t>
            </a:r>
          </a:p>
          <a:p>
            <a:pPr algn="r"/>
            <a:endParaRPr lang="fa-IR" sz="2000" dirty="0" smtClean="0"/>
          </a:p>
          <a:p>
            <a:pPr algn="r"/>
            <a:r>
              <a:rPr lang="fa-IR" sz="2000" dirty="0" smtClean="0"/>
              <a:t>در حدود سي‌سال به هزار ساله دوم مانده، موعود دوم، اوخشيت نمنگه و سي ‌سال مانده به هزاره آخر، اوشيدر ماه، موعود سوم به دنيا مي‌آيد که داستان تولد او هم مانند دو موعود ديگر است.</a:t>
            </a:r>
          </a:p>
          <a:p>
            <a:pPr algn="r"/>
            <a:endParaRPr lang="en-US" sz="2000" dirty="0"/>
          </a:p>
        </p:txBody>
      </p:sp>
    </p:spTree>
  </p:cSld>
  <p:clrMapOvr>
    <a:masterClrMapping/>
  </p:clrMapOvr>
  <p:transition advTm="15000">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endParaRPr lang="fa-IR" sz="1600" dirty="0" smtClean="0"/>
          </a:p>
          <a:p>
            <a:pPr algn="r"/>
            <a:r>
              <a:rPr lang="fa-IR" sz="2400" dirty="0" smtClean="0"/>
              <a:t>نشانه‌هاي پيش از ظهور از ديدگاه زرتشت:</a:t>
            </a:r>
          </a:p>
          <a:p>
            <a:pPr algn="r"/>
            <a:endParaRPr lang="fa-IR" sz="1600" dirty="0" smtClean="0"/>
          </a:p>
          <a:p>
            <a:pPr algn="r"/>
            <a:endParaRPr lang="fa-IR" sz="1600" dirty="0" smtClean="0"/>
          </a:p>
          <a:p>
            <a:pPr algn="r"/>
            <a:r>
              <a:rPr lang="fa-IR" sz="1600" dirty="0" smtClean="0"/>
              <a:t>در آيين زرتشت نيز علايم عام و خاص وجود دارد. از جمله علايم عام که در جاماسب‌نامه آمده، زمين لرزه بسيار و به دنبال آن، ويراني‌هاي فراوان، پيري زودرس جوانان و شاد بودن هرکسي از کردار خود است.</a:t>
            </a:r>
          </a:p>
          <a:p>
            <a:pPr algn="r"/>
            <a:endParaRPr lang="fa-IR" sz="1600" dirty="0" smtClean="0"/>
          </a:p>
          <a:p>
            <a:pPr algn="r"/>
            <a:r>
              <a:rPr lang="fa-IR" sz="1600" dirty="0" smtClean="0"/>
              <a:t>در مورد علايم خاص هر يک از موعود‌ها نيز نکته‌هايي بيان شده است. در مورد اوشيدر گفته‌اند که نيکان به سختي مي‌افتند؛ مردم با يک‌ديگر کينه مي‌ورزند؛ ستم و دروغ فراوان مي‌شود؛ تابستان از زمستان مشخص نيست؛ جوانان گرفتار بلا مي‌شوند و آتش و آب ناپاک و آلوده مي‌شود.</a:t>
            </a:r>
          </a:p>
          <a:p>
            <a:pPr algn="r"/>
            <a:endParaRPr lang="fa-IR" sz="1600" dirty="0" smtClean="0"/>
          </a:p>
          <a:p>
            <a:pPr algn="r"/>
            <a:r>
              <a:rPr lang="fa-IR" sz="1600" dirty="0" smtClean="0"/>
              <a:t>از علايم پيش از ظهور اوشيدر ماه، نباريدن باران به هنگام مناسب، زيادي آفت‌ها، کاهش آب رودخانه‌ها، رفتن مهر پدر از دل پسر و گناه‌کار ‌شدن روحانيان ديني (هيربدان) را مي‌توان نام برد. در منابع زرتشتي آمده است که در هزاره اوشيدر ماه، نيروي حرص و آز کاسته مي‌شود و جهان به سوي بهشت بنيادين، نزديک‌تر خواهد شد و به تدريج کمال مي‌يابد و مردم براي دريافتن فيض زندگاني مينو، آماده مي‌شوند.</a:t>
            </a:r>
          </a:p>
          <a:p>
            <a:pPr algn="r"/>
            <a:endParaRPr lang="fa-IR" sz="1600" dirty="0" smtClean="0"/>
          </a:p>
          <a:p>
            <a:pPr algn="r"/>
            <a:r>
              <a:rPr lang="fa-IR" sz="1600" dirty="0" smtClean="0"/>
              <a:t>البته اين وضعيت زمان کوتاهي دوام مي‌آورد. مهم‌ترين حادثه دوران اوشيدر ماه، ظهور ديوي به نام ضحاک است. از نشانه‌هاي قطعي ظهور سوشيانس، سقوط شهاب بر زمين و توقف خورشيد در ميان آسمان است. </a:t>
            </a:r>
          </a:p>
          <a:p>
            <a:pPr algn="r"/>
            <a:endParaRPr lang="en-US" sz="1600" dirty="0"/>
          </a:p>
        </p:txBody>
      </p:sp>
    </p:spTree>
  </p:cSld>
  <p:clrMapOvr>
    <a:masterClrMapping/>
  </p:clrMapOvr>
  <p:transition advTm="15000">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274638"/>
            <a:ext cx="3581400" cy="715962"/>
          </a:xfrm>
        </p:spPr>
        <p:txBody>
          <a:bodyPr>
            <a:normAutofit/>
          </a:bodyPr>
          <a:lstStyle/>
          <a:p>
            <a:r>
              <a:rPr lang="fa-IR" sz="2800" dirty="0" smtClean="0"/>
              <a:t>منجي در آيين يهود</a:t>
            </a:r>
            <a:endParaRPr lang="en-US" sz="2800" dirty="0"/>
          </a:p>
        </p:txBody>
      </p:sp>
      <p:sp>
        <p:nvSpPr>
          <p:cNvPr id="3" name="Content Placeholder 2"/>
          <p:cNvSpPr>
            <a:spLocks noGrp="1"/>
          </p:cNvSpPr>
          <p:nvPr>
            <p:ph idx="1"/>
          </p:nvPr>
        </p:nvSpPr>
        <p:spPr>
          <a:xfrm>
            <a:off x="457200" y="1066800"/>
            <a:ext cx="8229600" cy="5486400"/>
          </a:xfrm>
        </p:spPr>
        <p:txBody>
          <a:bodyPr>
            <a:normAutofit/>
          </a:bodyPr>
          <a:lstStyle/>
          <a:p>
            <a:pPr algn="r"/>
            <a:endParaRPr lang="fa-IR" sz="2000" dirty="0" smtClean="0"/>
          </a:p>
          <a:p>
            <a:pPr algn="r"/>
            <a:r>
              <a:rPr lang="fa-IR" sz="2000" dirty="0" smtClean="0"/>
              <a:t>آيين يهود به خداي واحد اعتقاد دارد. کتاب عهد عتيق، سند تاريخي قوم يهود است که مورخان عبري آن را نوشته‌اند. يهوديان مانند اعراب و آشوريان، از نژاد سامي هستند. عبري‌ها به صورت قبيله‌اي در شمال عربستان مي‌زيستند. امور معاش هر قبيله، تحت امر شيخ قبيله بود. عبريان به بيگانگان بدبين بودند، ولي در برابر خويشان و بستگان خود سخاوت داشتند و مهر مي‌ورزيدند.</a:t>
            </a:r>
          </a:p>
          <a:p>
            <a:pPr algn="r"/>
            <a:endParaRPr lang="fa-IR" sz="2000" dirty="0" smtClean="0"/>
          </a:p>
          <a:p>
            <a:pPr algn="r"/>
            <a:r>
              <a:rPr lang="fa-IR" sz="2000" dirty="0" smtClean="0"/>
              <a:t>برخي از دانش‌مندان معتقدند که لقب عبراني را کنعانيان پس از ورود حضرت ابراهيم(ع) به سرزمين کنعان به ايشان داده‌اند؛ زيرا عبراني از ماده «ع ب ر» به معناي گذرکردن از نهر مي‌آيد. چون آن حضرت از رودخانه فرات عبور کرد و وارد کنعان شد، به اين نام ملقب گشت. نام دوم اين قوم، «اسرائيل» است. اين نام از يعقوب بن اسحاق بن ابراهيم گرفته شده است که به اسرائيل ملقب بود.</a:t>
            </a:r>
          </a:p>
          <a:p>
            <a:pPr algn="r"/>
            <a:endParaRPr lang="en-US" sz="2000" dirty="0"/>
          </a:p>
        </p:txBody>
      </p:sp>
    </p:spTree>
  </p:cSld>
  <p:clrMapOvr>
    <a:masterClrMapping/>
  </p:clrMapOvr>
  <p:transition advTm="15000">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endParaRPr lang="fa-IR" sz="2000" dirty="0" smtClean="0"/>
          </a:p>
          <a:p>
            <a:pPr algn="r"/>
            <a:r>
              <a:rPr lang="fa-IR" sz="2000" dirty="0" smtClean="0"/>
              <a:t>انحصارطلبي و خودبزرگ‌بيني، خوي و خصلت جدايي‌ناپذير قوم يهود به شمار مي‌آيد. نخستين ويراني شهر قدس و گرفتار ‌شدن بني‌اسرائيل به دست بابليان، در حدود شش هزار سال قبل از ميلاد نيز به همين دليل بوده است.</a:t>
            </a:r>
          </a:p>
          <a:p>
            <a:pPr algn="r"/>
            <a:endParaRPr lang="fa-IR" sz="2000" dirty="0" smtClean="0"/>
          </a:p>
          <a:p>
            <a:pPr algn="r"/>
            <a:r>
              <a:rPr lang="fa-IR" sz="2000" dirty="0" smtClean="0"/>
              <a:t>هنگامي که کورش هخامنشي به اسارت يهوديان پايان داد، گروهي از آنان به فلسطين بازگشتند و بازسازي شهر قدس را آغاز کردند. سپس با مخالفت اقوام سرزمين‌هاي مجاور در مناطق مختلف فلسطين، حکومت‌هاي ناتواني برپا شد. چند قرن بعد، مسلمانان، شهر قدس را با مذاکره از مسيحيان تحويل گرفتند و در صلح‌نامه خود در برابر مسيحيان، متعهد شدند که هيچ‌گاه به يهوديان اجازه سکونت در آن شهر را ندهند.</a:t>
            </a:r>
          </a:p>
          <a:p>
            <a:pPr algn="r"/>
            <a:endParaRPr lang="fa-IR" sz="2000" dirty="0" smtClean="0"/>
          </a:p>
          <a:p>
            <a:pPr algn="r"/>
            <a:r>
              <a:rPr lang="fa-IR" sz="2000" dirty="0" smtClean="0"/>
              <a:t>در اواخر قرن نوزدهم، يهوديان اروپا و روسيه با ناديده‌گرفتن سنت انتظار موعود، براي کسب استقلال برخاستند و</a:t>
            </a:r>
          </a:p>
          <a:p>
            <a:pPr algn="r"/>
            <a:r>
              <a:rPr lang="fa-IR" sz="2000" dirty="0" smtClean="0"/>
              <a:t>صهيونيسم را بنياد نهادند. به دنبال آن، مهاجرت يهوديان به فلسطين آغاز شد</a:t>
            </a:r>
            <a:endParaRPr lang="en-US" sz="2000" dirty="0" smtClean="0"/>
          </a:p>
          <a:p>
            <a:pPr algn="r"/>
            <a:r>
              <a:rPr lang="fa-IR" sz="2000" dirty="0" smtClean="0"/>
              <a:t> </a:t>
            </a:r>
            <a:endParaRPr lang="en-US" sz="2000" dirty="0"/>
          </a:p>
        </p:txBody>
      </p:sp>
    </p:spTree>
  </p:cSld>
  <p:clrMapOvr>
    <a:masterClrMapping/>
  </p:clrMapOvr>
  <p:transition advTm="15000">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r"/>
            <a:endParaRPr lang="fa-IR" sz="2000" dirty="0" smtClean="0"/>
          </a:p>
          <a:p>
            <a:pPr algn="r"/>
            <a:r>
              <a:rPr lang="fa-IR" sz="2000" dirty="0" smtClean="0"/>
              <a:t>صهيونيست‌ها، مهمان‌نوازي مسلمانان فلسطين را از ياد بردند و با قساوت‌آميزترين شيوه، آن سرزمين را اشغال کردند و آنان در اين سال‌ها از هيچ جنايتي فروگذار نکرده‌ و با شيوه‌هاي گوناگون به گسترش سلطه ظالمانه خود ادامه </a:t>
            </a:r>
          </a:p>
          <a:p>
            <a:pPr algn="r">
              <a:buNone/>
            </a:pPr>
            <a:r>
              <a:rPr lang="fa-IR" sz="2000" dirty="0" smtClean="0"/>
              <a:t>داده‌اند.</a:t>
            </a:r>
          </a:p>
          <a:p>
            <a:pPr algn="r">
              <a:buNone/>
            </a:pPr>
            <a:r>
              <a:rPr lang="fa-IR" sz="2000" dirty="0" smtClean="0"/>
              <a:t>اعتقاد به موعود در يهوديت:</a:t>
            </a:r>
          </a:p>
          <a:p>
            <a:pPr algn="r">
              <a:buNone/>
            </a:pPr>
            <a:r>
              <a:rPr lang="fa-IR" sz="2000" dirty="0" smtClean="0"/>
              <a:t>يهوديان پايه‌هاي اساسي ايمان را به سيزده اصل تقسيم‌بندي کرده‌اند که اصل دوازدهم آن، ايمان به ظهور «ماشيح» و دوره نجات (گئولا) است. نجات‌دهنده پاياني بر مبناي اعتقادات يهوديان، مسيح (ماشيح)؛ يعني تدهين‌شده با روغن است.</a:t>
            </a:r>
          </a:p>
          <a:p>
            <a:pPr algn="r">
              <a:buNone/>
            </a:pPr>
            <a:endParaRPr lang="fa-IR" sz="2000" dirty="0" smtClean="0"/>
          </a:p>
          <a:p>
            <a:pPr algn="r">
              <a:buNone/>
            </a:pPr>
            <a:r>
              <a:rPr lang="fa-IR" sz="2000" dirty="0" smtClean="0"/>
              <a:t>او انساني مانند همه انسان‌هاست: «من با ايمان کامل به آمدن ماشيح اعتقاد دارم و اگرچه او تأخير کند، هر روز در انتظارش هستم تا بيايد.» اشعياي نبي در وصف او چنين مي‌گويد:</a:t>
            </a:r>
          </a:p>
          <a:p>
            <a:pPr algn="r">
              <a:buNone/>
            </a:pPr>
            <a:r>
              <a:rPr lang="fa-IR" sz="2000" dirty="0" smtClean="0"/>
              <a:t>روح خداوند بر او خواهد بود. </a:t>
            </a:r>
          </a:p>
          <a:p>
            <a:pPr algn="r">
              <a:buNone/>
            </a:pPr>
            <a:r>
              <a:rPr lang="fa-IR" sz="2000" dirty="0" smtClean="0"/>
              <a:t>به اعتقاد يهوديان، قبل از ظهور ماشيح، شخصي به نام الياهو خواهد آمد و ظهور ماشيح و فرارسيدن روز حساب‌رسي الهي را بشارت خواهد داد.</a:t>
            </a:r>
          </a:p>
        </p:txBody>
      </p:sp>
    </p:spTree>
  </p:cSld>
  <p:clrMapOvr>
    <a:masterClrMapping/>
  </p:clrMapOvr>
  <p:transition advTm="15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t>شيعيان خاص ، مهدي ( ع ) را مشاهده كردند</a:t>
            </a:r>
            <a:endParaRPr lang="en-US" sz="2800" dirty="0"/>
          </a:p>
        </p:txBody>
      </p:sp>
      <p:sp>
        <p:nvSpPr>
          <p:cNvPr id="3" name="Content Placeholder 2"/>
          <p:cNvSpPr>
            <a:spLocks noGrp="1"/>
          </p:cNvSpPr>
          <p:nvPr>
            <p:ph idx="1"/>
          </p:nvPr>
        </p:nvSpPr>
        <p:spPr>
          <a:xfrm>
            <a:off x="457200" y="1447800"/>
            <a:ext cx="8229600" cy="4861560"/>
          </a:xfrm>
        </p:spPr>
        <p:txBody>
          <a:bodyPr>
            <a:normAutofit/>
          </a:bodyPr>
          <a:lstStyle/>
          <a:p>
            <a:pPr algn="r"/>
            <a:r>
              <a:rPr lang="fa-IR" sz="2000" dirty="0" smtClean="0"/>
              <a:t>در مدت 5 يا 4 سال آغاز عمر حضرت مهدي  كه پدر بزرگوارش حيات داشت ، شيعيان خاص به حضور حضرت مهدي ( ع) مي رسيدند   از جمله چهل تن به محضر امام يازدهم رسيدند و از امام خواستند تا حجت و امام بعد از خود را به آنها بنماياند تا او را بشناسند ، و امام چنان كرد   آنان پسري را ديدند كه بيرون آمد ، همچون پاره ماه ، شبيه به پدر خويش . امام عسكري فرمود : " پس از من ، اين پسر امام شماست ، و خليفه من است در ميان شما ، امراو را اطاعت كنيد ، از گرد رهبري او پراكنده نگرديد ، كه هلاك مي شويد و دينتان تباه مي گردد . اين را هم بدانيد كه شما او را پس از امروز نخواهيد ديد ، تا اينكه زماني دراز </a:t>
            </a:r>
            <a:endParaRPr lang="en-US" sz="2000" dirty="0" smtClean="0"/>
          </a:p>
          <a:p>
            <a:pPr algn="r"/>
            <a:r>
              <a:rPr lang="fa-IR" sz="2000" dirty="0" smtClean="0"/>
              <a:t>بگذرد . بنابراين از نايب او ، عثمان بن سعيد ، اطاعت كنيد “</a:t>
            </a:r>
            <a:endParaRPr lang="en-US" sz="2000" dirty="0" smtClean="0"/>
          </a:p>
          <a:p>
            <a:pPr algn="r"/>
            <a:r>
              <a:rPr lang="fa-IR" sz="2000" dirty="0" smtClean="0"/>
              <a:t>و بدين گونه ، امام يازدهم ، ضمن تصريح به واقع شدن غيبت كبري ، امام مهدي را به جماعت شيعيان معرفي فرمود ، و استمرار سلسله ولايت را اعلام داشت .يكي  از متفكران و فيلسوفان قرن سوم هجري كه به حضور امام رسيده است ، ابو سهل نوبختي مي باشد باري ، حضرت مهدي ( ع ) پنهان مي زيست تا پدر بزرگوارش حضرت امام حسن عسكري   در روز هشتم ماه ربيع الاول سال 260هجري ديده از جهان فرو بست</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94960"/>
          </a:xfrm>
        </p:spPr>
        <p:txBody>
          <a:bodyPr>
            <a:normAutofit/>
          </a:bodyPr>
          <a:lstStyle/>
          <a:p>
            <a:pPr algn="r">
              <a:buNone/>
            </a:pPr>
            <a:r>
              <a:rPr lang="fa-IR" sz="3200" dirty="0" smtClean="0"/>
              <a:t>تاريخ ظهور ماشيح:</a:t>
            </a:r>
            <a:endParaRPr lang="fa-IR" sz="2000" dirty="0" smtClean="0"/>
          </a:p>
          <a:p>
            <a:pPr algn="r">
              <a:buNone/>
            </a:pPr>
            <a:endParaRPr lang="fa-IR" sz="2000" dirty="0" smtClean="0"/>
          </a:p>
          <a:p>
            <a:pPr algn="r">
              <a:buNone/>
            </a:pPr>
            <a:r>
              <a:rPr lang="fa-IR" sz="2000" dirty="0" smtClean="0"/>
              <a:t>تاريخ واقعي آمدن ماشيح، رازي است که از بشر پوشيده مانده است. در کتاب اشعياي نبي چنين آمده است:</a:t>
            </a:r>
          </a:p>
          <a:p>
            <a:pPr algn="r">
              <a:buNone/>
            </a:pPr>
            <a:r>
              <a:rPr lang="fa-IR" sz="2000" dirty="0" smtClean="0"/>
              <a:t>من خدايي هستم که نجات را در زمان خودش تسريع خواهم کرد.</a:t>
            </a:r>
          </a:p>
          <a:p>
            <a:pPr algn="r">
              <a:buNone/>
            </a:pPr>
            <a:r>
              <a:rPr lang="fa-IR" sz="2000" dirty="0" smtClean="0"/>
              <a:t>در اين پاسوق (آيات تورات) دو مفهوم به ظاهر متضاد بيان شده است:</a:t>
            </a:r>
          </a:p>
          <a:p>
            <a:pPr algn="r">
              <a:buNone/>
            </a:pPr>
            <a:r>
              <a:rPr lang="fa-IR" sz="2000" dirty="0" smtClean="0"/>
              <a:t>1. در زمان خودش: اين زمان موعود(وعده داده شده) بدون قيد و شرط است؛ يعني اين وقت از ابتداي آفرينش تعيين گشته است و به شايستگي مردم هر دوره ربطي نخواهد داشت.</a:t>
            </a:r>
          </a:p>
          <a:p>
            <a:pPr algn="r">
              <a:buNone/>
            </a:pPr>
            <a:r>
              <a:rPr lang="fa-IR" sz="2000" dirty="0" smtClean="0"/>
              <a:t>2. آن را تسريع خواهم کرد: يعني زمان موعود را تغيير خواهم داد.</a:t>
            </a:r>
            <a:endParaRPr lang="en-US" sz="2000" dirty="0" smtClean="0"/>
          </a:p>
          <a:p>
            <a:pPr algn="r"/>
            <a:endParaRPr lang="en-US" sz="2000" dirty="0"/>
          </a:p>
        </p:txBody>
      </p:sp>
    </p:spTree>
  </p:cSld>
  <p:clrMapOvr>
    <a:masterClrMapping/>
  </p:clrMapOvr>
  <p:transition advTm="15000">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274638"/>
            <a:ext cx="3886200" cy="792162"/>
          </a:xfrm>
        </p:spPr>
        <p:txBody>
          <a:bodyPr>
            <a:normAutofit fontScale="90000"/>
          </a:bodyPr>
          <a:lstStyle/>
          <a:p>
            <a:r>
              <a:rPr lang="fa-IR" sz="2800" dirty="0" smtClean="0"/>
              <a:t>منجي در آيين مسيحيت</a:t>
            </a:r>
            <a:endParaRPr lang="en-US" sz="2800" dirty="0"/>
          </a:p>
        </p:txBody>
      </p:sp>
      <p:sp>
        <p:nvSpPr>
          <p:cNvPr id="3" name="Content Placeholder 2"/>
          <p:cNvSpPr>
            <a:spLocks noGrp="1"/>
          </p:cNvSpPr>
          <p:nvPr>
            <p:ph idx="1"/>
          </p:nvPr>
        </p:nvSpPr>
        <p:spPr>
          <a:xfrm>
            <a:off x="457200" y="990600"/>
            <a:ext cx="8229600" cy="5318760"/>
          </a:xfrm>
        </p:spPr>
        <p:txBody>
          <a:bodyPr>
            <a:normAutofit/>
          </a:bodyPr>
          <a:lstStyle/>
          <a:p>
            <a:pPr algn="r">
              <a:buNone/>
            </a:pPr>
            <a:r>
              <a:rPr lang="fa-IR" sz="1600" dirty="0" smtClean="0"/>
              <a:t>حضرت عيسي(ع) زماني در فلسطين متولد شد که به تازگي از زير سلطه روميان در آمده بود. اين سرزمين، يکي از آخرين سرزمين‌هايي بود که به دست روميان تسخير شد. در آن عصر، يهوديان به شکل نامطلوبي زير يوغ بيگانگان قرار داشتند. </a:t>
            </a:r>
          </a:p>
          <a:p>
            <a:pPr algn="r"/>
            <a:r>
              <a:rPr lang="fa-IR" sz="1600" dirty="0" smtClean="0"/>
              <a:t>نهضت نافرجامي در گوشه و کنار فلسطين صورت پذيرفت، ولي بي‌رحمانه شکست خورد. نهضت حضرت عيسي(ع) نيز در آغاز شکست خورد، ولي بعدها شاگردان و پيروان او با عزمي استوار به نشر آيين وي پرداختند.</a:t>
            </a:r>
          </a:p>
          <a:p>
            <a:pPr algn="r"/>
            <a:r>
              <a:rPr lang="fa-IR" sz="1600" dirty="0" smtClean="0"/>
              <a:t>هنگامي که آن حضرت به سي ‌سالگي رسيد، بشارت را آغاز کرد. تعاليم اساسي او داراي دو بخش بود:</a:t>
            </a:r>
          </a:p>
          <a:p>
            <a:pPr algn="r"/>
            <a:r>
              <a:rPr lang="fa-IR" sz="1600" dirty="0" smtClean="0"/>
              <a:t>1. توبه کنيد و از گناهان دست برداريد و به سوي خدا برگرديد.</a:t>
            </a:r>
          </a:p>
          <a:p>
            <a:pPr algn="r"/>
            <a:r>
              <a:rPr lang="fa-IR" sz="1600" dirty="0" smtClean="0"/>
              <a:t>2. ولايت و سرپرستي خدا را بر زندگي خود بپذيريد.</a:t>
            </a:r>
          </a:p>
          <a:p>
            <a:pPr algn="r">
              <a:buNone/>
            </a:pPr>
            <a:r>
              <a:rPr lang="fa-IR" sz="2400" b="1" dirty="0" smtClean="0">
                <a:effectLst>
                  <a:outerShdw blurRad="38100" dist="38100" dir="2700000" algn="tl">
                    <a:srgbClr val="000000">
                      <a:alpha val="43137"/>
                    </a:srgbClr>
                  </a:outerShdw>
                </a:effectLst>
              </a:rPr>
              <a:t>تولد عيسي مسيح(ع)</a:t>
            </a:r>
          </a:p>
          <a:p>
            <a:pPr algn="r"/>
            <a:endParaRPr lang="fa-IR" sz="1600" dirty="0" smtClean="0"/>
          </a:p>
          <a:p>
            <a:pPr algn="r"/>
            <a:r>
              <a:rPr lang="fa-IR" sz="1600" dirty="0" smtClean="0"/>
              <a:t>مريم مادر عيسي که در عقد يوسف بود، قبل از ازدواج با او به وسيله روح پاک خدا آبستن شد. يوسف که سخت پاي‌بند اصول اخلاقي بود، تصميم گرفت نامزدي‌اش را با مريم به هم بزند، ولي مي‌خواست بي‌سروصدا اين کار را بکند تا آبروي مريم نرود. </a:t>
            </a:r>
          </a:p>
          <a:p>
            <a:pPr algn="r"/>
            <a:r>
              <a:rPr lang="fa-IR" sz="1600" dirty="0" smtClean="0"/>
              <a:t>ولي همين‌‌گونه که در اين افکار غوطه‌ور بود، به خواب رفت. در خواب، فرشته‌اي را ديد که به او مي‌گفت: يوسف، پسر داوود، از ازدواج با مريم نگران نباش.</a:t>
            </a:r>
          </a:p>
          <a:p>
            <a:pPr algn="r"/>
            <a:r>
              <a:rPr lang="fa-IR" sz="1600" dirty="0" smtClean="0"/>
              <a:t> بچه‌اي که در رحم دارد، از روح پاک خداست. مريم پسري مي‌زايد و تو اسم او را عيسي، يعني نجات‌دهنده مي‌گذاري، چون او قدم خود را از گناهانش آزاد خواهد کرد و اين همان پيغامي است که خداوند قبلاً به وسيله پيامبر خود فرستاده بود که: «ببينيد، دختري که باکره است، آبستن مي‌شود و پسري به دنيا مي‌آورد و اسم او را عمانوئيل مي‌گذارد».</a:t>
            </a:r>
          </a:p>
          <a:p>
            <a:pPr algn="r"/>
            <a:endParaRPr lang="en-US" sz="1600" dirty="0"/>
          </a:p>
        </p:txBody>
      </p:sp>
    </p:spTree>
  </p:cSld>
  <p:clrMapOvr>
    <a:masterClrMapping/>
  </p:clrMapOvr>
  <p:transition advTm="15000">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lgn="r"/>
            <a:r>
              <a:rPr lang="fa-IR" sz="1600" dirty="0" smtClean="0"/>
              <a:t>وقتي يوسف بيدار شد، به دستور فرشته عمل کرد و مريم را به خانه‌اش آورد تا زن او باشد، ولي با مريم هم‌بستر نشد تا وقتي پسرش به دنيا آمد و او را عيسي ناميد. </a:t>
            </a:r>
          </a:p>
          <a:p>
            <a:pPr algn="r">
              <a:buNone/>
            </a:pPr>
            <a:r>
              <a:rPr lang="fa-IR" b="1" dirty="0" smtClean="0">
                <a:effectLst>
                  <a:outerShdw blurRad="38100" dist="38100" dir="2700000" algn="tl">
                    <a:srgbClr val="000000">
                      <a:alpha val="43137"/>
                    </a:srgbClr>
                  </a:outerShdw>
                </a:effectLst>
              </a:rPr>
              <a:t>کتاب مقدس</a:t>
            </a:r>
          </a:p>
          <a:p>
            <a:pPr algn="r">
              <a:buNone/>
            </a:pPr>
            <a:endParaRPr lang="fa-IR" sz="1600" dirty="0" smtClean="0"/>
          </a:p>
          <a:p>
            <a:pPr algn="r">
              <a:buNone/>
            </a:pPr>
            <a:r>
              <a:rPr lang="fa-IR" sz="1600" dirty="0" smtClean="0"/>
              <a:t>کتاب مسيحيان داراي دو بخش است: عهد عتيق و عهد جديد. علت اين نام‌گذاري آن است که مسيحيان معتقدند خدا با انسان دو پيمان بسته است: يکي، پيمان کهن با پيامبران قبل از عيسي مسيح که در اين پيمان، نجات از طريق وعده، وعيد، قانون و شريعت به دست مي‌آيد. ديگري، پيمان نو با عيسي مسيح که در اين پيمان، نجات از راه محبت حاصل مي‌شود.</a:t>
            </a:r>
          </a:p>
          <a:p>
            <a:pPr algn="r">
              <a:buNone/>
            </a:pPr>
            <a:endParaRPr lang="fa-IR" sz="1600" dirty="0" smtClean="0"/>
          </a:p>
          <a:p>
            <a:pPr algn="r">
              <a:buNone/>
            </a:pPr>
            <a:r>
              <a:rPr lang="fa-IR" sz="1600" dirty="0" smtClean="0"/>
              <a:t>گروه زيادي از ياران عيسي به نوشتن سيره آن حضرت دست زدند و نوشته‌هايي را به نام اناجيل فراهم کردند که عبارتند از:</a:t>
            </a:r>
          </a:p>
          <a:p>
            <a:pPr algn="r">
              <a:buNone/>
            </a:pPr>
            <a:endParaRPr lang="fa-IR" sz="1600" dirty="0" smtClean="0"/>
          </a:p>
          <a:p>
            <a:pPr algn="r">
              <a:buNone/>
            </a:pPr>
            <a:r>
              <a:rPr lang="fa-IR" sz="1600" dirty="0" smtClean="0"/>
              <a:t>1. انجيل متا (سيره و مواعظ مسيح با اشاره به پيش‌گويي‌هاي عهد عتيق)؛</a:t>
            </a:r>
          </a:p>
          <a:p>
            <a:pPr algn="r">
              <a:buNone/>
            </a:pPr>
            <a:r>
              <a:rPr lang="fa-IR" sz="1600" dirty="0" smtClean="0"/>
              <a:t>2. انجيل مرقس (قديمي‌ترين و کوتاه‌ترين کتاب سيره و مواعظ مسيح)؛</a:t>
            </a:r>
          </a:p>
          <a:p>
            <a:pPr algn="r">
              <a:buNone/>
            </a:pPr>
            <a:r>
              <a:rPr lang="fa-IR" sz="1600" dirty="0" smtClean="0"/>
              <a:t>3. انجيل لوقا (سيره و مواعظ مسيح با تکيه بر جزئيات)؛</a:t>
            </a:r>
          </a:p>
          <a:p>
            <a:pPr algn="r">
              <a:buNone/>
            </a:pPr>
            <a:r>
              <a:rPr lang="fa-IR" sz="1600" dirty="0" smtClean="0"/>
              <a:t>4. انجيل يوحنا (متأخر‌ترين کتاب سيره و مواعظ مسيح با تأکيد بر مافوق بشر ‌بودن آن).</a:t>
            </a:r>
          </a:p>
          <a:p>
            <a:pPr algn="r">
              <a:buNone/>
            </a:pPr>
            <a:endParaRPr lang="fa-IR" sz="1600" dirty="0" smtClean="0"/>
          </a:p>
          <a:p>
            <a:pPr algn="r">
              <a:buNone/>
            </a:pPr>
            <a:r>
              <a:rPr lang="fa-IR" sz="1600" dirty="0" smtClean="0"/>
              <a:t>مسيحيان هميشه معتقد بودند که اناجيل کنوني، زندگي‌نامه و سخنان حضرت عيسي(ع) است که متا، مرقس، لوقا و يوحنا آنها را نوشته‌اند و هرگز نمي‌گويند که ايشان کتابي به نام انجيل آورد.</a:t>
            </a:r>
          </a:p>
          <a:p>
            <a:pPr algn="r">
              <a:buNone/>
            </a:pPr>
            <a:endParaRPr lang="en-US" sz="1600" dirty="0"/>
          </a:p>
        </p:txBody>
      </p:sp>
    </p:spTree>
  </p:cSld>
  <p:clrMapOvr>
    <a:masterClrMapping/>
  </p:clrMapOvr>
  <p:transition advTm="15000">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81000"/>
            <a:ext cx="3810000" cy="639762"/>
          </a:xfrm>
        </p:spPr>
        <p:txBody>
          <a:bodyPr>
            <a:normAutofit/>
          </a:bodyPr>
          <a:lstStyle/>
          <a:p>
            <a:r>
              <a:rPr lang="fa-IR" sz="2800" dirty="0" smtClean="0"/>
              <a:t>هفت آيين مسيح</a:t>
            </a:r>
            <a:endParaRPr lang="en-US" sz="2800" dirty="0"/>
          </a:p>
        </p:txBody>
      </p:sp>
      <p:sp>
        <p:nvSpPr>
          <p:cNvPr id="3" name="Content Placeholder 2"/>
          <p:cNvSpPr>
            <a:spLocks noGrp="1"/>
          </p:cNvSpPr>
          <p:nvPr>
            <p:ph idx="1"/>
          </p:nvPr>
        </p:nvSpPr>
        <p:spPr>
          <a:xfrm>
            <a:off x="457200" y="1371600"/>
            <a:ext cx="8229600" cy="5257800"/>
          </a:xfrm>
        </p:spPr>
        <p:txBody>
          <a:bodyPr>
            <a:normAutofit/>
          </a:bodyPr>
          <a:lstStyle/>
          <a:p>
            <a:pPr algn="r"/>
            <a:r>
              <a:rPr lang="fa-IR" sz="2000" dirty="0" smtClean="0"/>
              <a:t>دو آيين اصلي مسيحيان عبارتند از: تعميد و عشاي رباني. مسيحيان کاتوليک و ارتدوکس پنج آيين ديگر بر اينها مي‌افزايند که عبارتند از:</a:t>
            </a:r>
          </a:p>
          <a:p>
            <a:pPr algn="r"/>
            <a:endParaRPr lang="fa-IR" sz="2000" dirty="0" smtClean="0"/>
          </a:p>
          <a:p>
            <a:pPr algn="r"/>
            <a:r>
              <a:rPr lang="fa-IR" sz="2000" dirty="0" smtClean="0"/>
              <a:t>1. تعميد: هر مسيحي فقط يک‌بار به هنگام ورود به جامعه مسيحيت تعميد مي‌پذيرد. هنگام تعميد بر سر شخص آب مي‌ريزند و کشيش اين عبارت را مي‌خواند: «تو را به نام پدر، پسر، روح‌القدس، تعميد مي‌دهم». </a:t>
            </a:r>
          </a:p>
          <a:p>
            <a:pPr algn="r"/>
            <a:endParaRPr lang="fa-IR" sz="2000" dirty="0" smtClean="0"/>
          </a:p>
          <a:p>
            <a:pPr algn="r"/>
            <a:r>
              <a:rPr lang="fa-IR" sz="2000" dirty="0" smtClean="0"/>
              <a:t>2. تأييد (تثبيت ايمان): اساس آن، مسح ‌کردن شخص با روغن، همراه با گفتن اين عبارت است: «روح‌القدس را بپذير تا بتواني به مسيح شهادت دهي».</a:t>
            </a:r>
          </a:p>
          <a:p>
            <a:pPr algn="r"/>
            <a:endParaRPr lang="fa-IR" sz="2000" dirty="0" smtClean="0"/>
          </a:p>
          <a:p>
            <a:pPr algn="r"/>
            <a:r>
              <a:rPr lang="fa-IR" sz="2000" dirty="0" smtClean="0"/>
              <a:t>3. ازدواج مسيح: مسيحيان، ازدواج را در طول زندگي، تعهد و التزام مي‌دانند و با طلاق و تجديد فراش در زمان حيات همسر مخالفند.</a:t>
            </a:r>
          </a:p>
          <a:p>
            <a:pPr algn="r"/>
            <a:endParaRPr lang="fa-IR" sz="2000" dirty="0" smtClean="0"/>
          </a:p>
          <a:p>
            <a:pPr algn="r"/>
            <a:endParaRPr lang="en-US" sz="2000" dirty="0"/>
          </a:p>
        </p:txBody>
      </p:sp>
    </p:spTree>
  </p:cSld>
  <p:clrMapOvr>
    <a:masterClrMapping/>
  </p:clrMapOvr>
  <p:transition advTm="15000">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pPr algn="r"/>
            <a:endParaRPr lang="fa-IR" sz="2000" dirty="0" smtClean="0"/>
          </a:p>
          <a:p>
            <a:pPr algn="r"/>
            <a:r>
              <a:rPr lang="fa-IR" sz="2000" dirty="0" smtClean="0"/>
              <a:t>4. دست‌گذاري (درجات روحانيت): شامل اين مراتب است: اسقف که نماينده مسيح است و مراسم عبادي را رهبري مي‌کند؛ کشيش که معاون اسقف به شمار مي‌آيد و شماس که کلام خدا را تبليغ مي‌کند.</a:t>
            </a:r>
          </a:p>
          <a:p>
            <a:pPr algn="r"/>
            <a:endParaRPr lang="fa-IR" sz="2000" dirty="0" smtClean="0"/>
          </a:p>
          <a:p>
            <a:pPr algn="r"/>
            <a:r>
              <a:rPr lang="fa-IR" sz="2000" dirty="0" smtClean="0"/>
              <a:t>5. اعتراف: مسيحيان در آيين توبه يا آشتي، بخشايش الهي را دريافت مي‌کنند.</a:t>
            </a:r>
          </a:p>
          <a:p>
            <a:pPr algn="r"/>
            <a:endParaRPr lang="fa-IR" sz="2000" dirty="0" smtClean="0"/>
          </a:p>
          <a:p>
            <a:pPr algn="r"/>
            <a:r>
              <a:rPr lang="fa-IR" sz="2000" dirty="0" smtClean="0"/>
              <a:t>6. تدهين: مسح‌کردن بيماران با روغن که نشان مي‌دهد آنان تنها نيستند و مسيح با آنهاست.</a:t>
            </a:r>
          </a:p>
          <a:p>
            <a:pPr algn="r"/>
            <a:endParaRPr lang="fa-IR" sz="2000" dirty="0" smtClean="0"/>
          </a:p>
          <a:p>
            <a:pPr algn="r"/>
            <a:r>
              <a:rPr lang="fa-IR" sz="2000" dirty="0" smtClean="0"/>
              <a:t>7. عشاي رباني: اين مراسم به منظور بازسازي شام آخر عيسي با شاگردان در شب قبل از مرگ اوست. معتقدند عيسي در آن شب، نان و شراب را به منزله گوشت و خون خود به آنان داد تا بخورند و بنوشند!</a:t>
            </a:r>
          </a:p>
          <a:p>
            <a:pPr algn="r"/>
            <a:endParaRPr lang="fa-IR" sz="2000" dirty="0" smtClean="0"/>
          </a:p>
          <a:p>
            <a:pPr algn="r"/>
            <a:endParaRPr lang="en-US" sz="2000" dirty="0"/>
          </a:p>
        </p:txBody>
      </p:sp>
    </p:spTree>
  </p:cSld>
  <p:clrMapOvr>
    <a:masterClrMapping/>
  </p:clrMapOvr>
  <p:transition advTm="15000">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274638"/>
            <a:ext cx="2971800" cy="792162"/>
          </a:xfrm>
        </p:spPr>
        <p:txBody>
          <a:bodyPr>
            <a:normAutofit/>
          </a:bodyPr>
          <a:lstStyle/>
          <a:p>
            <a:pPr algn="r"/>
            <a:r>
              <a:rPr lang="fa-IR" sz="2800" dirty="0" smtClean="0"/>
              <a:t>موعود در مسيح</a:t>
            </a:r>
            <a:endParaRPr lang="en-US" sz="2800" dirty="0"/>
          </a:p>
        </p:txBody>
      </p:sp>
      <p:sp>
        <p:nvSpPr>
          <p:cNvPr id="3" name="Content Placeholder 2"/>
          <p:cNvSpPr>
            <a:spLocks noGrp="1"/>
          </p:cNvSpPr>
          <p:nvPr>
            <p:ph idx="1"/>
          </p:nvPr>
        </p:nvSpPr>
        <p:spPr>
          <a:xfrm>
            <a:off x="457200" y="914400"/>
            <a:ext cx="8229600" cy="5943600"/>
          </a:xfrm>
        </p:spPr>
        <p:txBody>
          <a:bodyPr>
            <a:normAutofit/>
          </a:bodyPr>
          <a:lstStyle/>
          <a:p>
            <a:pPr algn="r"/>
            <a:endParaRPr lang="fa-IR" sz="1600" dirty="0" smtClean="0"/>
          </a:p>
          <a:p>
            <a:pPr algn="r"/>
            <a:r>
              <a:rPr lang="fa-IR" sz="1600" dirty="0" smtClean="0"/>
              <a:t>به اعتقاد مسيحيان، در عهد جديد، نجات‌بخش پاياني همان عيسي مسيح(ع) است که بار ديگر زنده خواهد شد و جهان را از نابساماني خواهد رهانيد. «و به شما مي‌گويم که مرا ديگر نخواهيد ديد تا زماني که بگوييد: کسي که به نام خداوند مي‌آيد، قدمش مبارک باد.»</a:t>
            </a:r>
          </a:p>
          <a:p>
            <a:pPr algn="r"/>
            <a:r>
              <a:rPr lang="fa-IR" sz="1600" dirty="0" smtClean="0"/>
              <a:t>درباره قيامت مسيح مي‌گويد:</a:t>
            </a:r>
          </a:p>
          <a:p>
            <a:pPr algn="r"/>
            <a:r>
              <a:rPr lang="fa-IR" sz="1600" dirty="0" smtClean="0"/>
              <a:t>نفس او در عالم اموات گذاشته نشود و جسد او فاسد نگردد. پس همان عيسي را خدا برخيزاند و همه ما شاهد بر آن هستيم.</a:t>
            </a:r>
          </a:p>
          <a:p>
            <a:pPr algn="r"/>
            <a:r>
              <a:rPr lang="fa-IR" sz="1600" dirty="0" smtClean="0"/>
              <a:t>ظهور مسيح ناگهاني است و هم‌چون برق در آسمان مي‌درخشد:</a:t>
            </a:r>
          </a:p>
          <a:p>
            <a:pPr algn="r"/>
            <a:r>
              <a:rPr lang="fa-IR" sz="1600" dirty="0" smtClean="0"/>
              <a:t>هميشه مراقب باشيد تا وقتي به طور ناگهاني مي‌آيم، غافل‌گير نشويد.</a:t>
            </a:r>
          </a:p>
          <a:p>
            <a:pPr algn="r"/>
            <a:r>
              <a:rPr lang="fa-IR" sz="1600" dirty="0" smtClean="0"/>
              <a:t>نگذاريد شما را مثل ديگر مردم دنيا، بي‌بندوبار، بدخور، مي‌گسار و سرگرم امور دنيوي ببينم. هر لحظه چشم به راه من باشيد و هميشه دعا کنيد تا اگر بشود، بدون برخورد با اين رويدادهاي وحشتناک به حضور من برسيد.</a:t>
            </a:r>
          </a:p>
          <a:p>
            <a:pPr algn="r">
              <a:buNone/>
            </a:pPr>
            <a:r>
              <a:rPr lang="fa-IR" sz="2400" dirty="0" smtClean="0">
                <a:effectLst>
                  <a:outerShdw blurRad="38100" dist="38100" dir="2700000" algn="tl">
                    <a:srgbClr val="000000">
                      <a:alpha val="43137"/>
                    </a:srgbClr>
                  </a:outerShdw>
                </a:effectLst>
              </a:rPr>
              <a:t>نشانه‌هاي ظهور عيسي مسيح(ع)</a:t>
            </a:r>
          </a:p>
          <a:p>
            <a:pPr algn="r"/>
            <a:r>
              <a:rPr lang="fa-IR" sz="1600" dirty="0" smtClean="0"/>
              <a:t>وقايع پيش از ظهور بدين صورت آمده است:</a:t>
            </a:r>
          </a:p>
          <a:p>
            <a:pPr algn="r"/>
            <a:r>
              <a:rPr lang="fa-IR" sz="1600" dirty="0" smtClean="0"/>
              <a:t>دنيا مثل زمان لوط مي‌شود که مردم غرق در کارهاي روزانه‌شان بودند؛ مي‌خوردند و مي‌نوشيدند، خريد و فروش مي‌کردند، مي‌کاشتند و مي‌ساختند. تا صبح روزي که لوط از شهر سدوم بيرون رفت.</a:t>
            </a:r>
          </a:p>
          <a:p>
            <a:pPr algn="r"/>
            <a:r>
              <a:rPr lang="fa-IR" sz="1600" dirty="0" smtClean="0"/>
              <a:t> </a:t>
            </a:r>
          </a:p>
          <a:p>
            <a:pPr algn="r"/>
            <a:r>
              <a:rPr lang="fa-IR" sz="1600" dirty="0" smtClean="0"/>
              <a:t>آن‌وقت آتش و گوگرد از آسمان باريد و همه را از بين برد. بله، زمان ظهور من دنيا همان‌طور خواهد بود.</a:t>
            </a:r>
          </a:p>
          <a:p>
            <a:pPr algn="r"/>
            <a:r>
              <a:rPr lang="fa-IR" sz="1600" dirty="0" smtClean="0"/>
              <a:t>در آن روز کساني که از خانه بيرون رفته باشند، نبايد به خانه برگردند و بار و بنه ببندند. هرکه بخواهد جان خود را حفظ کند، آن را از دست مي‌دهد، ولي هرکه از جان خود بگذرد، آن را نجات خواهد داد.</a:t>
            </a:r>
          </a:p>
          <a:p>
            <a:pPr algn="r"/>
            <a:r>
              <a:rPr lang="fa-IR" sz="1600" dirty="0" smtClean="0"/>
              <a:t>.</a:t>
            </a:r>
          </a:p>
          <a:p>
            <a:pPr algn="r"/>
            <a:endParaRPr lang="fa-IR" sz="1600" dirty="0" smtClean="0"/>
          </a:p>
          <a:p>
            <a:pPr algn="r"/>
            <a:endParaRPr lang="fa-IR" sz="1600" dirty="0" smtClean="0"/>
          </a:p>
          <a:p>
            <a:pPr algn="r"/>
            <a:endParaRPr lang="en-US" sz="1600" dirty="0"/>
          </a:p>
        </p:txBody>
      </p:sp>
    </p:spTree>
  </p:cSld>
  <p:clrMapOvr>
    <a:masterClrMapping/>
  </p:clrMapOvr>
  <p:transition advTm="15000">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Autofit/>
          </a:bodyPr>
          <a:lstStyle/>
          <a:p>
            <a:pPr algn="r">
              <a:buNone/>
            </a:pPr>
            <a:endParaRPr lang="fa-IR" sz="2000" dirty="0" smtClean="0"/>
          </a:p>
          <a:p>
            <a:pPr algn="r">
              <a:buNone/>
            </a:pPr>
            <a:r>
              <a:rPr lang="fa-IR" sz="2000" dirty="0" smtClean="0"/>
              <a:t>بر مبناي گواهي‌هاي دير، مردم در زمان پيش از ظهور، آزمند، خودپرست، بي‌مهر، بددل، دور از صفات آسماني، متنفر از نيکي، حريص در خيانت و دروغ، خوش‌گذران، رياکار و دورو خواهند بود. فريب شيطان را خواهند خورد و از راه </a:t>
            </a:r>
          </a:p>
          <a:p>
            <a:pPr algn="r">
              <a:buNone/>
            </a:pPr>
            <a:r>
              <a:rPr lang="fa-IR" sz="2000" dirty="0" smtClean="0"/>
              <a:t>حق و دين درست منحرف خواهند گشت. منع ازدواج و خودداري از خوردن خوراک‌هاي مجاز رواج خواهد يافت.</a:t>
            </a:r>
          </a:p>
          <a:p>
            <a:pPr algn="r">
              <a:buNone/>
            </a:pPr>
            <a:endParaRPr lang="fa-IR" sz="2000" dirty="0" smtClean="0"/>
          </a:p>
          <a:p>
            <a:pPr algn="r">
              <a:buNone/>
            </a:pPr>
            <a:r>
              <a:rPr lang="fa-IR" sz="2000" dirty="0" smtClean="0"/>
              <a:t> بازگشت مسيح انديشه بازگشت حضرت عيسي عليه‏السلام يکي از باورهاي جامعه مسيحيت را تشکيل مي‏دهد.</a:t>
            </a:r>
          </a:p>
          <a:p>
            <a:pPr algn="r">
              <a:buNone/>
            </a:pPr>
            <a:r>
              <a:rPr lang="fa-IR" sz="2000" dirty="0" smtClean="0"/>
              <a:t>اين شوق و انتظار در بخش‏هاي قديمي‏تر عهد جديد مانند رساله اول و دوم پولس به تسالونيکيان به خوبي منعکس شده است، اما در رساله‏هاي بعدي مانند رساله‏هاي پولس به تيموتاؤس و تيطس، همچنين رساله پطرس، به بعد اجتماعي مسيحيت توجه گشته است.اين مسأله از آن‏جا ناشي مي‏شد که با گذشت زمان پي بردند که بازگشت مسيح بر خلاف تصور آن‏ها نزديک نيست، هر چند اقليتي از آنان بر اين عقيده باقي ماندند که عيسي به زودي خواهد آمد و حکومت هزار ساله خود را تشکيل خواهد داد؛ حاکميتي که به روز داوري پايان خواهد يافت. از همين رو از دير باز گروه‏هاي کوچکي به نام هزاره گرا در مسيحيت پديد آمدند که تمام سعي و تلاش خود را صرف آمادگي براي ظهور دوباره عيسي در آخر الزمان مي‏کنند.</a:t>
            </a:r>
          </a:p>
          <a:p>
            <a:pPr algn="r">
              <a:buNone/>
            </a:pPr>
            <a:endParaRPr lang="fa-IR" sz="2000" dirty="0" smtClean="0"/>
          </a:p>
          <a:p>
            <a:pPr algn="r">
              <a:buNone/>
            </a:pPr>
            <a:endParaRPr lang="fa-IR" sz="2000" dirty="0" smtClean="0"/>
          </a:p>
          <a:p>
            <a:pPr algn="r">
              <a:buNone/>
            </a:pPr>
            <a:endParaRPr lang="fa-IR" sz="2000" dirty="0" smtClean="0"/>
          </a:p>
          <a:p>
            <a:pPr algn="r">
              <a:buNone/>
            </a:pPr>
            <a:endParaRPr lang="en-US" sz="2000" dirty="0"/>
          </a:p>
        </p:txBody>
      </p:sp>
    </p:spTree>
  </p:cSld>
  <p:clrMapOvr>
    <a:masterClrMapping/>
  </p:clrMapOvr>
  <p:transition advTm="15000">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274638"/>
            <a:ext cx="3429000" cy="792162"/>
          </a:xfrm>
        </p:spPr>
        <p:txBody>
          <a:bodyPr>
            <a:normAutofit/>
          </a:bodyPr>
          <a:lstStyle/>
          <a:p>
            <a:r>
              <a:rPr lang="fa-IR" sz="2400" dirty="0" smtClean="0"/>
              <a:t>موعود در آيين هندو</a:t>
            </a:r>
            <a:endParaRPr lang="en-US" sz="2400" dirty="0"/>
          </a:p>
        </p:txBody>
      </p:sp>
      <p:sp>
        <p:nvSpPr>
          <p:cNvPr id="3" name="Content Placeholder 2"/>
          <p:cNvSpPr>
            <a:spLocks noGrp="1"/>
          </p:cNvSpPr>
          <p:nvPr>
            <p:ph idx="1"/>
          </p:nvPr>
        </p:nvSpPr>
        <p:spPr>
          <a:xfrm>
            <a:off x="457200" y="762000"/>
            <a:ext cx="8229600" cy="5943600"/>
          </a:xfrm>
        </p:spPr>
        <p:txBody>
          <a:bodyPr>
            <a:normAutofit/>
          </a:bodyPr>
          <a:lstStyle/>
          <a:p>
            <a:pPr algn="r"/>
            <a:endParaRPr lang="fa-IR" sz="1600" dirty="0" smtClean="0"/>
          </a:p>
          <a:p>
            <a:pPr algn="r"/>
            <a:r>
              <a:rPr lang="fa-IR" sz="1600" dirty="0" smtClean="0"/>
              <a:t>در آيين هندو، نجات‌بخشي موسوم به كالكي در پايان آخرين دوره زماني از ادوار چهارگانه جهاني، يعني كالي يوگه ظهور خواهد كرد. بنا بر تفكر هندويي، جهان از چهار دوره رو به انحطاط تشكيل شده است. در چهارمين دوره، يعني عصر كالي، فساد و تباهي سراسر جهان را فرامي‌گيرد. زندگاني اجتماعي و معنوي به نازل‌ترين حد خود نزول مي‌كند و موجبات زوال نهايي را فراهم مي‌سازد.</a:t>
            </a:r>
          </a:p>
          <a:p>
            <a:pPr algn="r"/>
            <a:r>
              <a:rPr lang="fa-IR" sz="1600" dirty="0" smtClean="0"/>
              <a:t>در اين عصر (كالي يوگه يا دوره انحطاط) كه بنا بر باورهاي هندويي از نيمه شب بين 17 و18 ماه فوريه سال 3102 قبل از ميلاد مسيح شروع شده، و ما اكنون در آن به سر مي‌بريم، فقط به يك چهارم درمه (دين يا نظم كيهاني) عمل مي‌شود و سه چهارمش به فراموشي سپرده شده است. مردمان اين دوره گناهكار، ستيزه‌جو و چون گدايان، بداقبال و سزاوار اقبالي نيستند.</a:t>
            </a:r>
          </a:p>
          <a:p>
            <a:pPr algn="r"/>
            <a:r>
              <a:rPr lang="fa-IR" sz="1600" dirty="0" smtClean="0"/>
              <a:t>چيزهاي بي‌ارزش را ارج مي‌نهند، آزمندانه مي‌خورند و در شهرهايي زندگي مي‌كنند كه پر از دزدان است.</a:t>
            </a:r>
          </a:p>
          <a:p>
            <a:pPr algn="r"/>
            <a:r>
              <a:rPr lang="fa-IR" sz="1600" dirty="0" smtClean="0"/>
              <a:t>در پايان چنين دوران سياهي، آخرين و دهمين تجلي (اوتاره) “ويشنو” موسوم به كالكي، سوار بر اسبي سفيد و به هيئت انسان ظهور خواهد كرد. وي سراسر جهان را سواره و با شمشيري آخته و رخشان در مي‌نوردد تا بدي و فساد را نابود كند. با نابود كردن جهان، شرايط براي آفرينشي نو مهيا مي‌شود تا در مهايوگاي آتي، ديگر بار عدالت و فضيلت ارزش يابند</a:t>
            </a:r>
          </a:p>
          <a:p>
            <a:pPr algn="r"/>
            <a:endParaRPr lang="fa-IR" sz="1600" dirty="0" smtClean="0"/>
          </a:p>
          <a:p>
            <a:pPr algn="r"/>
            <a:r>
              <a:rPr lang="fa-IR" sz="1600" dirty="0" smtClean="0"/>
              <a:t>احاديث روايت شده از رسول اكرم(ص) دربارة حضرت مهدي(ع) بزرگترين و بيشترين تعداد را از مجموعة احاديث و بشارات راجع به امام عصر(ع) به خود اختصاص داده‌اند و البته اين همه تأكيد بيانگر اهميت فوق‌العاده موضوع مي‌باشد. به مهم‌ترين اين بشارات كه به نقل از معصومان(ع) روايت شده، اشاره میکنیم.</a:t>
            </a:r>
          </a:p>
          <a:p>
            <a:pPr algn="r"/>
            <a:endParaRPr lang="fa-IR" sz="1600" dirty="0" smtClean="0"/>
          </a:p>
        </p:txBody>
      </p:sp>
    </p:spTree>
  </p:cSld>
  <p:clrMapOvr>
    <a:masterClrMapping/>
  </p:clrMapOvr>
  <p:transition advTm="15000">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pPr algn="r"/>
            <a:endParaRPr lang="fa-IR" sz="1800" dirty="0" smtClean="0"/>
          </a:p>
          <a:p>
            <a:pPr algn="r">
              <a:buNone/>
            </a:pPr>
            <a:endParaRPr lang="fa-IR" sz="1800" dirty="0" smtClean="0"/>
          </a:p>
          <a:p>
            <a:pPr algn="r"/>
            <a:r>
              <a:rPr lang="fa-IR" sz="1800" dirty="0" smtClean="0"/>
              <a:t>هشام‌بن سالم از امام صادق(ع) و آن بزرگوار از پدر گرامي‌شان و به همين ترتيب از جدشان و ايشان از رسول اكرم(ص) نقل مي‌فرمايند كه پيامبر گرامي اسلام(ص) فرمودند:</a:t>
            </a:r>
          </a:p>
          <a:p>
            <a:pPr algn="r"/>
            <a:r>
              <a:rPr lang="fa-IR" sz="1800" dirty="0" smtClean="0"/>
              <a:t>«قائم از فرزندان من است. نام او نام من و كنيه‌اش كنية من و شمايل او مانند شمايل من و سنت او سنت من است. او مردم را به ملت و شريعت من واخواهد داشت و آنان را به سوي كتاب خداي عزوجل دعوت خواهد نمود.</a:t>
            </a:r>
          </a:p>
          <a:p>
            <a:pPr algn="r">
              <a:buNone/>
            </a:pPr>
            <a:endParaRPr lang="fa-IR" sz="1800" dirty="0" smtClean="0"/>
          </a:p>
          <a:p>
            <a:pPr algn="r"/>
            <a:r>
              <a:rPr lang="fa-IR" sz="1800" dirty="0" smtClean="0"/>
              <a:t>هركه اطاعت او را نمايد، مرا اطاعت كرده و هركه نافرماني او را كند، مرا نافرماني كرده است. آن كس كه در زمان غيبت او وي را انكار نمايد، مرا انكار نموده و هركه تكذيب‌اش نمايد، مرا تكذيب نموده و هركه تصديق‌اش كند، مرا تصديق كرده است و...» (32)</a:t>
            </a:r>
          </a:p>
          <a:p>
            <a:pPr algn="r"/>
            <a:r>
              <a:rPr lang="fa-IR" sz="1800" dirty="0" smtClean="0"/>
              <a:t>پيامبر اكرم(ص) در خطبه‌اي در روز عيد غدير خم با حضور 120هزار مسلمان فرمودند:</a:t>
            </a:r>
          </a:p>
          <a:p>
            <a:pPr algn="r"/>
            <a:r>
              <a:rPr lang="fa-IR" sz="1800" dirty="0" smtClean="0"/>
              <a:t>«... اي مردم! نوري از جانب خداي متعال در من قرار داده شده است. پس از من در علي است و پس از علي در نسل او تا مهدي قائم... يعني آن كس كه حقوق خداي و تمام حقوقي را كه از آن ماست مي‌گيرد...». </a:t>
            </a:r>
          </a:p>
        </p:txBody>
      </p:sp>
    </p:spTree>
  </p:cSld>
  <p:clrMapOvr>
    <a:masterClrMapping/>
  </p:clrMapOvr>
  <p:transition advTm="15000">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274638"/>
            <a:ext cx="3352800" cy="792162"/>
          </a:xfrm>
        </p:spPr>
        <p:txBody>
          <a:bodyPr>
            <a:normAutofit fontScale="90000"/>
          </a:bodyPr>
          <a:lstStyle/>
          <a:p>
            <a:r>
              <a:rPr lang="fa-IR" sz="2800" dirty="0" smtClean="0"/>
              <a:t>موعود در آيين بودا</a:t>
            </a:r>
            <a:br>
              <a:rPr lang="fa-IR" sz="2800" dirty="0" smtClean="0"/>
            </a:br>
            <a:endParaRPr lang="en-US" sz="2800" dirty="0"/>
          </a:p>
        </p:txBody>
      </p:sp>
      <p:sp>
        <p:nvSpPr>
          <p:cNvPr id="3" name="Content Placeholder 2"/>
          <p:cNvSpPr>
            <a:spLocks noGrp="1"/>
          </p:cNvSpPr>
          <p:nvPr>
            <p:ph idx="1"/>
          </p:nvPr>
        </p:nvSpPr>
        <p:spPr>
          <a:xfrm>
            <a:off x="457200" y="990600"/>
            <a:ext cx="8229600" cy="5318760"/>
          </a:xfrm>
        </p:spPr>
        <p:txBody>
          <a:bodyPr>
            <a:normAutofit/>
          </a:bodyPr>
          <a:lstStyle/>
          <a:p>
            <a:pPr algn="r"/>
            <a:endParaRPr lang="fa-IR" sz="1600" dirty="0" smtClean="0"/>
          </a:p>
          <a:p>
            <a:pPr algn="r"/>
            <a:r>
              <a:rPr lang="fa-IR" sz="1600" dirty="0" smtClean="0"/>
              <a:t>در آيين بودا، انديشه منجي موعود با مفهوم “ميتريه” ـ واژه‌اي سنسكريت به معناي مهربان ـ تبيين مي‌شود. در الهيات بودايي، او را بوداي پنجم و آخرين بودا از بودايان زميني مي‌دانند كه هنوز نيامده است، اما خواهد آمد تا همه انسان‌ها </a:t>
            </a:r>
          </a:p>
          <a:p>
            <a:pPr algn="r">
              <a:buNone/>
            </a:pPr>
            <a:r>
              <a:rPr lang="fa-IR" sz="1600" dirty="0" smtClean="0"/>
              <a:t>را نجات دهد.</a:t>
            </a:r>
          </a:p>
          <a:p>
            <a:pPr algn="r">
              <a:buNone/>
            </a:pPr>
            <a:endParaRPr lang="fa-IR" sz="1600" dirty="0" smtClean="0"/>
          </a:p>
          <a:p>
            <a:pPr algn="r">
              <a:buNone/>
            </a:pPr>
            <a:r>
              <a:rPr lang="fa-IR" sz="1600" dirty="0" smtClean="0"/>
              <a:t> در نمادنگاري بودايي، او را به هيئت مردي نشسته كه آماده برخاستن است، نمايش مي‌دهند تا نمادي باشد از آمادگي وي براي قيام!</a:t>
            </a:r>
          </a:p>
          <a:p>
            <a:pPr algn="r">
              <a:buNone/>
            </a:pPr>
            <a:r>
              <a:rPr lang="fa-IR" sz="1600" dirty="0" smtClean="0"/>
              <a:t>روايات بودايي درباره شخصيت و چگونگي ظهور آخرين بودا يا منجي موعود، يعني كسي كه خواهد آمد تا همگان را مژده رهايي دهد و آنها را از چرخه آهنين رجعت‌هاي مداوم به عالم نجات دهد، همداستان نيستند. در سنت مهايانه كه يكي از دو سنت يا مذهب اصلي بودايي است، توجه بيشتري به شخصيت ميتريه شده است. در روايات مهايانه‌اي، شاكيه موني ـ كه همان “گتمه” بوداي مشهور است ـ چهارمين بودا و ميتريه كه پس از او خواهد آمد، به عنوان بوداي پنجم معرفي شده است. در حالي كه در برخي روايات بودايي، گتمه بوداي هفتم است و بوداسف در آينده و به عنوان آخرين بودا ظهور خواهد كرد.</a:t>
            </a:r>
          </a:p>
          <a:p>
            <a:pPr algn="r">
              <a:buNone/>
            </a:pPr>
            <a:r>
              <a:rPr lang="fa-IR" sz="1600" dirty="0" smtClean="0"/>
              <a:t>درباره زندگي و سرنوشت مقدر ميتريه نيز به عنوان آخرين بودا اختلاف وجود دارد. در “كانون پالي” (منبع اصلي اطلاعات ما از آيين بوداي اوليه) اهميت چنداني به وي نداده‌اند و تنها در يك سوره (سوره چكه وتي سيهه ناده) از اين مجموعه نام او را برده‌اند.</a:t>
            </a:r>
          </a:p>
          <a:p>
            <a:pPr algn="r">
              <a:buNone/>
            </a:pPr>
            <a:r>
              <a:rPr lang="fa-IR" sz="1600" dirty="0" smtClean="0"/>
              <a:t>اما از آثار غير كانوني (غير مقدس) دو اثر به اين آموزه اختصاص يافته است.</a:t>
            </a:r>
          </a:p>
          <a:p>
            <a:pPr algn="r">
              <a:buNone/>
            </a:pPr>
            <a:endParaRPr lang="en-US" sz="1600" dirty="0"/>
          </a:p>
        </p:txBody>
      </p:sp>
    </p:spTree>
  </p:cSld>
  <p:clrMapOvr>
    <a:masterClrMapping/>
  </p:clrMapOvr>
  <p:transition advTm="15000">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lgn="r"/>
            <a:endParaRPr lang="en-US" sz="2000" dirty="0" smtClean="0"/>
          </a:p>
          <a:p>
            <a:pPr algn="r">
              <a:buNone/>
            </a:pPr>
            <a:r>
              <a:rPr lang="fa-IR" sz="2000" dirty="0" smtClean="0"/>
              <a:t>در اين روز بنا به سنت اسلامي ، مي بايست حضرت مهدي بر پيكر مقدس پدر بزرگوار خود نماز گزارد ، تا خلفاي ستمگر عباسي جريان امامت را نتوانند تمام شده اعلام كنند ، و يا بد خواهان آن را از مسير اصلي منحرف كنند ، و وراثت معنوي  و رسالت اسلامي و ولايت ديني را به دست ديگران سپارند . بدين سان ، مردم ديدند كودكي همچون خورشيد تابان با شكوه هر چه تمامتر از سراي امام بيرون آمد ، و جعفر كذاب عموي خود را كه آماده نماز گزاردن بر پيكر </a:t>
            </a:r>
            <a:endParaRPr lang="en-US" sz="2000" dirty="0" smtClean="0"/>
          </a:p>
          <a:p>
            <a:pPr algn="r">
              <a:buNone/>
            </a:pPr>
            <a:r>
              <a:rPr lang="fa-IR" sz="2000" dirty="0" smtClean="0"/>
              <a:t>امام بود به كناري زد ، و بر بدن مطهر پدر نماز گزارد</a:t>
            </a:r>
            <a:endParaRPr lang="en-US" sz="2000" dirty="0" smtClean="0"/>
          </a:p>
          <a:p>
            <a:pPr algn="r">
              <a:buNone/>
            </a:pPr>
            <a:endParaRPr lang="en-US" sz="2000" dirty="0" smtClean="0"/>
          </a:p>
          <a:p>
            <a:pPr algn="r">
              <a:buNone/>
            </a:pPr>
            <a:r>
              <a:rPr lang="fa-IR" b="1" dirty="0" smtClean="0"/>
              <a:t>ضرورت غيبت آخرين امام</a:t>
            </a:r>
            <a:endParaRPr lang="en-US" b="1" dirty="0" smtClean="0"/>
          </a:p>
          <a:p>
            <a:pPr algn="r">
              <a:buNone/>
            </a:pPr>
            <a:r>
              <a:rPr lang="fa-IR" sz="2000" dirty="0" smtClean="0"/>
              <a:t>بيرون آمدن حضرت مهدي ( ع ) و نماز گزاران آن حضرت همه جا منتشر شد كارگزاران و ماموران معتمد عباسي به خانه امام حسن عسكري (ع ) هجوم بردند، اما هر چه بيشتر جستند كمتر يافتند ، و در چنين شرايطي بود كه براي بقاي   حجت حق تعالي ، امر غيبت امام دوازدهم پيش آمد و جز اين راهي براي حفظ جان آن " خليفه خدا درزمين " نبود ، زيرا ظاهر بودن حجت حق و حضورش در بين مردم همان بود و قتلش همان</a:t>
            </a:r>
            <a:endParaRPr lang="en-US" sz="2000" dirty="0" smtClean="0"/>
          </a:p>
        </p:txBody>
      </p:sp>
    </p:spTree>
  </p:cSld>
  <p:clrMapOvr>
    <a:masterClrMapping/>
  </p:clrMapOvr>
  <p:transition advTm="15000">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274638"/>
            <a:ext cx="4191000" cy="792162"/>
          </a:xfrm>
        </p:spPr>
        <p:txBody>
          <a:bodyPr>
            <a:normAutofit/>
          </a:bodyPr>
          <a:lstStyle/>
          <a:p>
            <a:r>
              <a:rPr lang="fa-IR" sz="2400" dirty="0" smtClean="0"/>
              <a:t>مهدويت از ديدگاه اهل‌سنت</a:t>
            </a:r>
            <a:endParaRPr lang="en-US" sz="2400" dirty="0"/>
          </a:p>
        </p:txBody>
      </p:sp>
      <p:sp>
        <p:nvSpPr>
          <p:cNvPr id="3" name="Content Placeholder 2"/>
          <p:cNvSpPr>
            <a:spLocks noGrp="1"/>
          </p:cNvSpPr>
          <p:nvPr>
            <p:ph idx="1"/>
          </p:nvPr>
        </p:nvSpPr>
        <p:spPr>
          <a:xfrm>
            <a:off x="457200" y="1066800"/>
            <a:ext cx="8229600" cy="5242560"/>
          </a:xfrm>
        </p:spPr>
        <p:txBody>
          <a:bodyPr>
            <a:normAutofit/>
          </a:bodyPr>
          <a:lstStyle/>
          <a:p>
            <a:pPr algn="r"/>
            <a:endParaRPr lang="fa-IR" sz="1600" dirty="0" smtClean="0"/>
          </a:p>
          <a:p>
            <a:pPr algn="r"/>
            <a:r>
              <a:rPr lang="fa-IR" sz="1600" dirty="0" smtClean="0"/>
              <a:t>واژه «اهل‌سنت» به معناي پيرو يا پيروان سنت (قول، فعل، تقدير) پيامبر اکرم(ص) است. اصطلاح اهل‌سنت در معناي خاص خود، در مقابل اصطلاح شيعه به کار مي‌رود و شامل فرقه‌هايي مي‌شود که به وجود نص بر امام و خليفه رسول ‌خدا معتقد نيستند و تعيين خليفه و امام را بر عهده مسلمانان و به انتخاب مردم مي‌دانند.</a:t>
            </a:r>
          </a:p>
          <a:p>
            <a:pPr algn="r"/>
            <a:endParaRPr lang="fa-IR" sz="1600" dirty="0" smtClean="0"/>
          </a:p>
          <a:p>
            <a:pPr algn="r"/>
            <a:r>
              <a:rPr lang="fa-IR" sz="2000" b="1" dirty="0" smtClean="0">
                <a:effectLst>
                  <a:outerShdw blurRad="38100" dist="38100" dir="2700000" algn="tl">
                    <a:srgbClr val="000000">
                      <a:alpha val="43137"/>
                    </a:srgbClr>
                  </a:outerShdw>
                </a:effectLst>
              </a:rPr>
              <a:t>1. اخبار اهل‌سنت درباره امام مهدي(عج)</a:t>
            </a:r>
          </a:p>
          <a:p>
            <a:pPr algn="r"/>
            <a:r>
              <a:rPr lang="fa-IR" sz="1600" dirty="0" smtClean="0"/>
              <a:t>رواياتي در منابع اهل‌سنت يافت مي‌شود که به وجود حضرت مهدي(عج) و علايم ظهور اشاره دارند، از جمله: </a:t>
            </a:r>
          </a:p>
          <a:p>
            <a:pPr algn="r"/>
            <a:endParaRPr lang="fa-IR" sz="1600" dirty="0" smtClean="0"/>
          </a:p>
          <a:p>
            <a:pPr algn="r"/>
            <a:r>
              <a:rPr lang="fa-IR" sz="1600" dirty="0" smtClean="0"/>
              <a:t>1. محب‌الدين طبري از رسول اکرم(ص) چنين روايت مي‌کند: اگر از عمر دنيا يک روز مانده باشد، خداوند آن روز را چنان طولاني کند که مردي از فرزندانم که هم نام من است، برانگيخته شود. سلمان عرض کرد: «اي رسول خدا، از کدام فرزندتان خواهد بود؟» حضرت فرمود: از اين فرزندم؛ و با دست مبارک به پشت امام حسين(ع) زد.</a:t>
            </a:r>
          </a:p>
          <a:p>
            <a:pPr algn="r"/>
            <a:endParaRPr lang="fa-IR" sz="1600" dirty="0" smtClean="0"/>
          </a:p>
          <a:p>
            <a:pPr algn="r"/>
            <a:r>
              <a:rPr lang="fa-IR" sz="1600" dirty="0" smtClean="0"/>
              <a:t>2. ابوسعيد خدري از پيامبر اکرم(ص) روايت کرده است که فرمود: در آخرالزمان، بلاي سختي از جانب سلطان بر امت من نازل مي‌شود؛ بلايي که سخت‌تر از آن شنيده نشده است، به گونه‌اي که زمين فراخ بر آنها تنگ و پر از جور و ستم مي‌شود. آن‌گاه مؤمنان پناهگاه و دادرسي از ستم نمي‌يابند.</a:t>
            </a:r>
          </a:p>
          <a:p>
            <a:pPr algn="r"/>
            <a:endParaRPr lang="fa-IR" sz="1600" dirty="0" smtClean="0"/>
          </a:p>
          <a:p>
            <a:pPr algn="r"/>
            <a:r>
              <a:rPr lang="fa-IR" sz="1600" dirty="0" smtClean="0"/>
              <a:t>پس خدا مردي از خانواده مرا مي‌فرستد تا زمين را پر از عدل و قسط کند، چنان‌که از ستم و جور پر شده است. ساکنان آسمان و زمين از او راضي خواهند بود. </a:t>
            </a:r>
            <a:endParaRPr lang="en-US" sz="1600" dirty="0"/>
          </a:p>
        </p:txBody>
      </p:sp>
    </p:spTree>
  </p:cSld>
  <p:clrMapOvr>
    <a:masterClrMapping/>
  </p:clrMapOvr>
  <p:transition advTm="15000">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r"/>
            <a:endParaRPr lang="fa-IR" sz="2000" dirty="0" smtClean="0"/>
          </a:p>
          <a:p>
            <a:pPr algn="r"/>
            <a:r>
              <a:rPr lang="fa-IR" sz="2000" dirty="0" smtClean="0"/>
              <a:t>تمام گياهان، خود را برايش مي‌رويانند و آسمان بارانش را پي‌درپي فرو مي‌فرستد، به گونه‌اي که مردگان آرزوي زندگي دوباره مي‌کنند. او هفت يا نه سال در بين مردم زندگي مي‌کند.</a:t>
            </a:r>
          </a:p>
          <a:p>
            <a:pPr algn="r"/>
            <a:endParaRPr lang="fa-IR" sz="2000" dirty="0" smtClean="0"/>
          </a:p>
          <a:p>
            <a:pPr algn="r"/>
            <a:r>
              <a:rPr lang="fa-IR" sz="2000" dirty="0" smtClean="0"/>
              <a:t>3. محمد بن ‌طلحه شافعي در تفسير ثعلبي از قول انس‌ بن ‌مالک مي‌نويسد که پيامبر اکرم(ص) فرمود:</a:t>
            </a:r>
          </a:p>
          <a:p>
            <a:pPr algn="r"/>
            <a:r>
              <a:rPr lang="fa-IR" sz="2000" dirty="0" smtClean="0"/>
              <a:t>ما فرزندان عبدالمطلب، سروران اهل بهشت هستيم؛ من، حمزه، جعفر، علي، حسن، حسين و مهدي.</a:t>
            </a:r>
          </a:p>
          <a:p>
            <a:pPr algn="r"/>
            <a:endParaRPr lang="fa-IR" sz="2000" dirty="0" smtClean="0"/>
          </a:p>
          <a:p>
            <a:pPr algn="r"/>
            <a:r>
              <a:rPr lang="fa-IR" sz="2000" dirty="0" smtClean="0"/>
              <a:t>4. ابن صباغ مالکي مي‌نويسد:</a:t>
            </a:r>
          </a:p>
          <a:p>
            <a:pPr algn="r"/>
            <a:r>
              <a:rPr lang="fa-IR" sz="2000" dirty="0" smtClean="0"/>
              <a:t>ابومحمد حسن عسکري(ع)، پسرش، حجت قائم منتظر را براي دولت حقه به جا گذاشت و به علت نامساعد بودن زمان و خوف سلطان، ولادت او را مخفي نگه داشت و امرش را مستور کرد.</a:t>
            </a:r>
          </a:p>
          <a:p>
            <a:pPr algn="r"/>
            <a:endParaRPr lang="fa-IR" sz="2000" dirty="0" smtClean="0"/>
          </a:p>
          <a:p>
            <a:pPr algn="r"/>
            <a:endParaRPr lang="en-US" sz="2000" dirty="0"/>
          </a:p>
        </p:txBody>
      </p:sp>
    </p:spTree>
  </p:cSld>
  <p:clrMapOvr>
    <a:masterClrMapping/>
  </p:clrMapOvr>
  <p:transition advTm="15000">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18760"/>
          </a:xfrm>
        </p:spPr>
        <p:txBody>
          <a:bodyPr>
            <a:normAutofit/>
          </a:bodyPr>
          <a:lstStyle/>
          <a:p>
            <a:pPr algn="r"/>
            <a:r>
              <a:rPr lang="fa-IR" sz="2000" dirty="0" smtClean="0"/>
              <a:t>5. حافظ ابونعيم از پسر عمر روايت مي‌کند که رسول خدا(ص) فرمود:</a:t>
            </a:r>
          </a:p>
          <a:p>
            <a:pPr algn="r"/>
            <a:r>
              <a:rPr lang="fa-IR" sz="2000" dirty="0" smtClean="0"/>
              <a:t>مهدي خروج مي‌کند و بالاي سرش فرشته‌اي صدا مي‌زند: «اين مهدي خليفه خداست. پس از وي پيروي کنيد.»</a:t>
            </a:r>
          </a:p>
          <a:p>
            <a:pPr algn="r"/>
            <a:endParaRPr lang="fa-IR" sz="2000" dirty="0" smtClean="0"/>
          </a:p>
          <a:p>
            <a:pPr algn="r"/>
            <a:r>
              <a:rPr lang="fa-IR" sz="2000" dirty="0" smtClean="0"/>
              <a:t>2. ايراد شکاکان در مورد طول ‌عمر امام مهدي(عج)</a:t>
            </a:r>
          </a:p>
          <a:p>
            <a:pPr algn="r"/>
            <a:r>
              <a:rPr lang="fa-IR" sz="2000" dirty="0" smtClean="0"/>
              <a:t>عده‌اي از اهل‌سنت به طول عمر آن حضرت اشکال گرفته‌اند، درحالي‌که در کتب مقدس، طول عمر، امر عجيبي قلمداد نشده و موارد مختلفي در اين‌باره ذکر شده است.</a:t>
            </a:r>
          </a:p>
          <a:p>
            <a:pPr algn="r"/>
            <a:endParaRPr lang="fa-IR" sz="2000" dirty="0" smtClean="0"/>
          </a:p>
          <a:p>
            <a:pPr algn="r"/>
            <a:r>
              <a:rPr lang="fa-IR" sz="2000" dirty="0" smtClean="0"/>
              <a:t>خداوند متعال در قرآن کريم، مدت پيامبري حضرت نوح(ع) را نهصد و پنجاه سال ذکر کرده است. علوم امروز نيز امکان طول عمر را کاملاً تأييد مي‌کند و کوشش بشر را در اين راه، نتيجه‌بخش و موفقيت‌آميز مي‌داند.</a:t>
            </a:r>
          </a:p>
          <a:p>
            <a:pPr algn="r"/>
            <a:endParaRPr lang="en-US" sz="2000" dirty="0"/>
          </a:p>
        </p:txBody>
      </p:sp>
    </p:spTree>
  </p:cSld>
  <p:clrMapOvr>
    <a:masterClrMapping/>
  </p:clrMapOvr>
  <p:transition advTm="15000">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endParaRPr lang="fa-IR" sz="2000" dirty="0" smtClean="0"/>
          </a:p>
          <a:p>
            <a:pPr algn="r"/>
            <a:r>
              <a:rPr lang="fa-IR" sz="2000" dirty="0" smtClean="0"/>
              <a:t>پزشکان و دانش‌مندان فيزيولوژيست معتقدند که مرگ، نتيجه بيماري و رعايت‌ نکردن قواعد صحت و بهداشت بدن و سلامت مزاج است که اگر بتوان بر اين عوامل مسلط شد، مرگ را نيز مي‌توان مهار کرد.</a:t>
            </a:r>
          </a:p>
          <a:p>
            <a:pPr algn="r"/>
            <a:r>
              <a:rPr lang="fa-IR" sz="2000" dirty="0" smtClean="0"/>
              <a:t> </a:t>
            </a:r>
          </a:p>
          <a:p>
            <a:pPr algn="r"/>
            <a:r>
              <a:rPr lang="fa-IR" sz="2000" dirty="0" smtClean="0"/>
              <a:t>در کتاب‌هاي مختلفي، از جمله آل ‌معمرين تأليف حاتم سجستاني، اسامي افرادي که داراي عمرهاي طولاني بوده‌اند، آمده است.</a:t>
            </a:r>
          </a:p>
          <a:p>
            <a:pPr algn="r"/>
            <a:endParaRPr lang="fa-IR" sz="2000" dirty="0" smtClean="0"/>
          </a:p>
          <a:p>
            <a:pPr algn="r"/>
            <a:r>
              <a:rPr lang="fa-IR" sz="2000" dirty="0" smtClean="0"/>
              <a:t>اين مسئله را در موجودات ديگر هم مي‌توان مشاهده کرد، مانند عمر ملکه زنبوران عسل که چهارصد برابر عمر زنبوران ديگر است. پس مسئله طول‌ عمر را نمي‌توان انکار کرد، بلکه چون افراد با عمرهاي طولاني بسيار نادر هستند، اين امر قدري نامأنوس و جالب ‌توجه است.</a:t>
            </a:r>
          </a:p>
          <a:p>
            <a:pPr algn="r"/>
            <a:r>
              <a:rPr lang="fa-IR" sz="2000" dirty="0" smtClean="0"/>
              <a:t> </a:t>
            </a:r>
          </a:p>
          <a:p>
            <a:pPr algn="r"/>
            <a:r>
              <a:rPr lang="fa-IR" sz="2000" dirty="0" smtClean="0"/>
              <a:t>حال اگر عمر طولاني را امري خارق‌العاده و معجزه بشماريم و به قدرت خداوند ايمان داشته باشيم، نبايد در مورد طول‌ عمر آن حضرت ترديد کنيم. خدايي که قادر مطلق است و حضرت عيسي را بدون پدر مي‌آفريند، مي‌تواند عمري طولاني به آن حضرت اعطا فرمايد.</a:t>
            </a:r>
            <a:endParaRPr lang="en-US" sz="2000" dirty="0"/>
          </a:p>
        </p:txBody>
      </p:sp>
    </p:spTree>
  </p:cSld>
  <p:clrMapOvr>
    <a:masterClrMapping/>
  </p:clrMapOvr>
  <p:transition advTm="15000">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fa-IR" sz="2400" dirty="0" smtClean="0"/>
              <a:t/>
            </a:r>
            <a:br>
              <a:rPr lang="fa-IR" sz="2400" dirty="0" smtClean="0"/>
            </a:br>
            <a:r>
              <a:rPr lang="fa-IR" sz="2400" dirty="0" smtClean="0"/>
              <a:t>مهدويت از ديدگاه شيعه</a:t>
            </a:r>
            <a:br>
              <a:rPr lang="fa-IR" sz="2400" dirty="0" smtClean="0"/>
            </a:br>
            <a:r>
              <a:rPr lang="fa-IR" sz="2400" dirty="0" smtClean="0"/>
              <a:t>. دلايل نقلي بر وجود و ظهور امام مهدي(عج)</a:t>
            </a:r>
            <a:endParaRPr lang="en-US" sz="2400" dirty="0"/>
          </a:p>
        </p:txBody>
      </p:sp>
      <p:sp>
        <p:nvSpPr>
          <p:cNvPr id="3" name="Content Placeholder 2"/>
          <p:cNvSpPr>
            <a:spLocks noGrp="1"/>
          </p:cNvSpPr>
          <p:nvPr>
            <p:ph idx="1"/>
          </p:nvPr>
        </p:nvSpPr>
        <p:spPr>
          <a:xfrm>
            <a:off x="457200" y="1295400"/>
            <a:ext cx="8229600" cy="5410200"/>
          </a:xfrm>
        </p:spPr>
        <p:txBody>
          <a:bodyPr>
            <a:normAutofit/>
          </a:bodyPr>
          <a:lstStyle/>
          <a:p>
            <a:pPr algn="r"/>
            <a:endParaRPr lang="fa-IR" sz="1600" dirty="0" smtClean="0"/>
          </a:p>
          <a:p>
            <a:pPr algn="r"/>
            <a:r>
              <a:rPr lang="fa-IR" sz="1800" dirty="0" smtClean="0"/>
              <a:t>عقيده شيعيان به ظهور مهدي(عج) از کتاب و سنت سرچشمه مي‌گيرد و نمي‌توان آن را از دعوت اسلامي جدا ساخت. آياتي از قرآن مجيد و پاره‌اي از احاديث و اخبار، چنان اين اعتقاد را استوار كرده‌ است که حتي منکر آن را کافر شمرده‌اند.</a:t>
            </a:r>
          </a:p>
          <a:p>
            <a:pPr algn="r"/>
            <a:endParaRPr lang="fa-IR" sz="1800" dirty="0" smtClean="0"/>
          </a:p>
          <a:p>
            <a:pPr algn="r"/>
            <a:r>
              <a:rPr lang="fa-IR" sz="1800" dirty="0" smtClean="0"/>
              <a:t>آيات و رواياتي به ظهور منجي اشاره مي‌کنند از جمله: </a:t>
            </a:r>
          </a:p>
          <a:p>
            <a:pPr algn="r"/>
            <a:endParaRPr lang="fa-IR" sz="1800" dirty="0" smtClean="0"/>
          </a:p>
          <a:p>
            <a:pPr algn="r"/>
            <a:r>
              <a:rPr lang="fa-IR" sz="1800" dirty="0" smtClean="0"/>
              <a:t>1. «خداوند به کساني از شما که ايمان آورده و کارهاي شايسته کرده‌اند، وعده داده است که حتماً آنان را در اين‌ سرزمين جانشين [خود] قرار دهد همان گونه که کساني را که پيش از آنان بودند، جانشين [خود] قرار داد و آن ديني را که برايشان پسنديده است، به سودشان مستقر کند.» امام صادق(ع) اين آيه را درباره قائم(عج) و اصحاب او مي‌داند.</a:t>
            </a:r>
          </a:p>
          <a:p>
            <a:pPr algn="r"/>
            <a:endParaRPr lang="fa-IR" sz="1800" dirty="0" smtClean="0"/>
          </a:p>
          <a:p>
            <a:pPr algn="r"/>
            <a:r>
              <a:rPr lang="fa-IR" sz="1800" dirty="0" smtClean="0"/>
              <a:t>2. «و روزهاي خدا را به آنها يادآوري کن.» شيخ صدوق در کتاب خصال روايت مي‌کند که امام باقر(ع) فرمود: ايام خدا سه روز است: روز ظهور قائم، روز رجعت و روز قيامت.</a:t>
            </a:r>
          </a:p>
          <a:p>
            <a:pPr algn="r"/>
            <a:endParaRPr lang="en-US" sz="1600" dirty="0"/>
          </a:p>
        </p:txBody>
      </p:sp>
    </p:spTree>
  </p:cSld>
  <p:clrMapOvr>
    <a:masterClrMapping/>
  </p:clrMapOvr>
  <p:transition advTm="15000">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61560"/>
          </a:xfrm>
        </p:spPr>
        <p:txBody>
          <a:bodyPr>
            <a:normAutofit/>
          </a:bodyPr>
          <a:lstStyle/>
          <a:p>
            <a:pPr algn="r"/>
            <a:endParaRPr lang="fa-IR" sz="1800" dirty="0" smtClean="0"/>
          </a:p>
          <a:p>
            <a:pPr algn="r"/>
            <a:r>
              <a:rPr lang="fa-IR" sz="1800" dirty="0" smtClean="0"/>
              <a:t>3. «در آن روز است که مؤمنان از ياري خدا شاد مي‌گردند.» ابوبصير از امام صادق(ع) روايت مي‌کند که فرمود: در موقع قيام، مؤمنان از نصرت خدا شادمان خواهند شد.</a:t>
            </a:r>
          </a:p>
          <a:p>
            <a:pPr algn="r"/>
            <a:endParaRPr lang="fa-IR" sz="1800" dirty="0" smtClean="0"/>
          </a:p>
          <a:p>
            <a:pPr algn="r"/>
            <a:r>
              <a:rPr lang="fa-IR" sz="1800" dirty="0" smtClean="0"/>
              <a:t>2. دلايل روايي بر وجود و ظهور امام مهدي(عج)</a:t>
            </a:r>
          </a:p>
          <a:p>
            <a:pPr algn="r"/>
            <a:endParaRPr lang="fa-IR" sz="1800" dirty="0" smtClean="0"/>
          </a:p>
          <a:p>
            <a:pPr algn="r"/>
            <a:r>
              <a:rPr lang="fa-IR" sz="1800" dirty="0" smtClean="0"/>
              <a:t>1. شيخ مفيد در غيبت نعماني از ابوحمزه ثمالي نقل مي‌کند که گفت:</a:t>
            </a:r>
          </a:p>
          <a:p>
            <a:pPr algn="r"/>
            <a:r>
              <a:rPr lang="fa-IR" sz="1800" dirty="0" smtClean="0"/>
              <a:t>روزي در خدمت امام محمد باقر(ع) بودم. چون مجلس خلوت شد، فرمود: «اي ابوحمزه، يکي از اموري که حتماً تحقق مي‌يابد و با قلم قضا نوشته شده است، قيام قائم ماست. هرکس در آن‌چه مي‌گويد شک کند، کافر از دنيا مي‌رود.»</a:t>
            </a:r>
          </a:p>
          <a:p>
            <a:pPr algn="r"/>
            <a:endParaRPr lang="en-US" sz="1800" dirty="0"/>
          </a:p>
        </p:txBody>
      </p:sp>
    </p:spTree>
  </p:cSld>
  <p:clrMapOvr>
    <a:masterClrMapping/>
  </p:clrMapOvr>
  <p:transition advTm="15000">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endParaRPr lang="fa-IR" sz="1800" dirty="0" smtClean="0"/>
          </a:p>
          <a:p>
            <a:pPr algn="r"/>
            <a:r>
              <a:rPr lang="fa-IR" sz="1800" dirty="0" smtClean="0"/>
              <a:t>2. ابوبصير از امام صادق(ع) مي‌پرسد: آيا قائم از شما اهل بيت است؟ امام فرمود: «اي ابراهيم، او پنجمين فرزند پسرم موساي کاظم و فرزند بانوي کنيزان عالم است. غيبتش چنان طولاني گردد که اهل باطل دچار ترديد شوند.»</a:t>
            </a:r>
          </a:p>
          <a:p>
            <a:pPr algn="r"/>
            <a:endParaRPr lang="fa-IR" sz="1800" dirty="0" smtClean="0"/>
          </a:p>
          <a:p>
            <a:pPr algn="r"/>
            <a:r>
              <a:rPr lang="fa-IR" sz="1800" dirty="0" smtClean="0"/>
              <a:t>3. امام رضا(ع) فرمود: اي دعبل، امام بعد از من، پسرم، محمد است و بعد، پسرش، علي و بعد از او، پسرش حسن و بعد از او، قائم است که اهل ايمان در زمان غيبتش، انتظار او را مي‌کشند و بعد از ظهورش از وي فرمان‌برداري مي‌کنند. </a:t>
            </a:r>
          </a:p>
          <a:p>
            <a:pPr algn="r"/>
            <a:endParaRPr lang="fa-IR" sz="1600" dirty="0" smtClean="0"/>
          </a:p>
          <a:p>
            <a:pPr algn="r"/>
            <a:r>
              <a:rPr lang="fa-IR" sz="2400" b="1" dirty="0" smtClean="0">
                <a:effectLst>
                  <a:outerShdw blurRad="38100" dist="38100" dir="2700000" algn="tl">
                    <a:srgbClr val="000000">
                      <a:alpha val="43137"/>
                    </a:srgbClr>
                  </a:outerShdw>
                </a:effectLst>
              </a:rPr>
              <a:t>3. نشانه‌هاي پيش از ظهور</a:t>
            </a:r>
          </a:p>
          <a:p>
            <a:pPr algn="r"/>
            <a:endParaRPr lang="fa-IR" sz="1800" dirty="0" smtClean="0"/>
          </a:p>
          <a:p>
            <a:pPr algn="r">
              <a:buNone/>
            </a:pPr>
            <a:r>
              <a:rPr lang="fa-IR" sz="1800" dirty="0" smtClean="0"/>
              <a:t>نشانه‌هاي پيش از ظهور مهدي(عج) را به دو بخش کلي و خاص مي‌توان تقسيم‌بندي کرد. دسته اول، علايمي فراگير، بدون زمان مشخص و بعضاً غير حتمي‌اند و دسته دوم به نشانه‌هايي اطلاق مي‌شود که وقوع آنها حتمي و داراي زمان مشخص است.</a:t>
            </a:r>
          </a:p>
          <a:p>
            <a:pPr algn="r"/>
            <a:endParaRPr lang="fa-IR" sz="1800" dirty="0" smtClean="0"/>
          </a:p>
          <a:p>
            <a:pPr algn="r"/>
            <a:endParaRPr lang="en-US" sz="1600" dirty="0"/>
          </a:p>
        </p:txBody>
      </p:sp>
    </p:spTree>
  </p:cSld>
  <p:clrMapOvr>
    <a:masterClrMapping/>
  </p:clrMapOvr>
  <p:transition advTm="15000">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pPr algn="r"/>
            <a:endParaRPr lang="fa-IR" sz="1800" dirty="0" smtClean="0"/>
          </a:p>
          <a:p>
            <a:pPr algn="r"/>
            <a:endParaRPr lang="fa-IR" sz="1800" dirty="0" smtClean="0"/>
          </a:p>
          <a:p>
            <a:pPr algn="r"/>
            <a:r>
              <a:rPr lang="fa-IR" sz="1800" dirty="0" smtClean="0"/>
              <a:t>برخي علايم کلي عبارتند از:</a:t>
            </a:r>
          </a:p>
          <a:p>
            <a:pPr algn="r"/>
            <a:r>
              <a:rPr lang="fa-IR" sz="1800" dirty="0" smtClean="0"/>
              <a:t>از اسلام جز اسمي و از قرآن اثري باقي نمي‌ماند؛ زلزله‌اي در شام پديد آيد که بيش از صدهزار نفر در آن جان خواهند باخت؛ مردم گرفتار مهلکه‌ها، زشتي‌ها، آفات و بلايا شوند؛ فرمان‌روايان، کافر؛ بزرگان، خائن و عارفان، فاسق گردند؛ ربا و زنا و خون‌ريزي زياد شود و زنان به زنان و مردان به مردان اکتفا کنند؛ مساجد، آباد، ولي از نظر هدايت، خراب هستند؛ علما و فقهاي ديني اين زمان بدترين علمايي هستند که در سقف آسمان زندگي کرده‌اند؛ مردها شبيه زن‌ها و زن‌ها شبيه مردان مي‌شوند؛ مردم، ساختمان‌ها را محکم بسازند؛ دين را به دنيا بفروشند؛ قاريان، فاسق باشند و قرآن‌ها زينت شوند و مناره‌ها بلند گردد.</a:t>
            </a:r>
          </a:p>
          <a:p>
            <a:pPr algn="r"/>
            <a:endParaRPr lang="fa-IR" sz="1800" dirty="0" smtClean="0"/>
          </a:p>
          <a:p>
            <a:pPr algn="r"/>
            <a:r>
              <a:rPr lang="fa-IR" sz="1800" dirty="0" smtClean="0"/>
              <a:t>علايم خاص عبارتند از:</a:t>
            </a:r>
          </a:p>
          <a:p>
            <a:pPr algn="r"/>
            <a:r>
              <a:rPr lang="fa-IR" sz="1800" dirty="0" smtClean="0"/>
              <a:t>1. خروج دجال: در زمان او خون‌ريزي و فتنه در عالم واقع خواهد شد. در اخبار گوناگون روايت شده که يک چشم او ماليده است و چشم چپ او در ميان پيشاني‌اش قرار دارد. فرزندان زنا دور او و به نغمه‌ها و آلات لهو و لعب مشغول مي‌شوند.</a:t>
            </a:r>
          </a:p>
          <a:p>
            <a:pPr algn="r"/>
            <a:endParaRPr lang="fa-IR" sz="1800" dirty="0" smtClean="0"/>
          </a:p>
          <a:p>
            <a:pPr algn="r"/>
            <a:r>
              <a:rPr lang="fa-IR" sz="1800" dirty="0" smtClean="0"/>
              <a:t>2. صيحه و نداي آسماني: مقارن ظهور، منادي از آسمان به اسم قائم(عج) ندا مي‌کند. پس هرکس که در مشرق و مغرب است، آن را مي‌شنود. خوابيده‌اي نمي‌ماند مگر آن‌که بيدار مي‌شود.</a:t>
            </a:r>
          </a:p>
          <a:p>
            <a:pPr algn="r"/>
            <a:endParaRPr lang="fa-IR" sz="1800" dirty="0" smtClean="0"/>
          </a:p>
          <a:p>
            <a:pPr algn="r"/>
            <a:r>
              <a:rPr lang="fa-IR" sz="1800" dirty="0" smtClean="0"/>
              <a:t>3. خروج سفياني از وادي يابس: سفياني، مردي بدصورت و آبله‌رو، چهارشانه و زاغ‌چشم است. نام او عثمان‌بن‌عنبسه است و يابس، بيابان بي‌آب و علفي است که در بين مکه و شام قرار دارد.</a:t>
            </a:r>
          </a:p>
          <a:p>
            <a:pPr algn="r"/>
            <a:endParaRPr lang="en-US" sz="1800" dirty="0"/>
          </a:p>
        </p:txBody>
      </p:sp>
    </p:spTree>
  </p:cSld>
  <p:clrMapOvr>
    <a:masterClrMapping/>
  </p:clrMapOvr>
  <p:transition advTm="15000">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r">
              <a:buNone/>
            </a:pPr>
            <a:endParaRPr lang="fa-IR" sz="1800" dirty="0" smtClean="0"/>
          </a:p>
          <a:p>
            <a:pPr algn="r"/>
            <a:r>
              <a:rPr lang="fa-IR" sz="1800" dirty="0" smtClean="0"/>
              <a:t>4. فرورفتن لشکر سفياني در بيدا: وقتي لشکر سفياني به جانب مکه مي‌روند، چون به سرزمين بيدا ‌رسند، حق‌تعالي ملکي را به آن سرزمين مي‌فرستد که فرياد مي‌کند: که اي زمين، اين ملعونان را فرو بر! پس لشکر وي ـ غير از دو نفر ـ به زمين فرو مي‌روند.</a:t>
            </a:r>
          </a:p>
          <a:p>
            <a:pPr algn="r"/>
            <a:endParaRPr lang="fa-IR" sz="1800" dirty="0" smtClean="0"/>
          </a:p>
          <a:p>
            <a:pPr algn="r"/>
            <a:r>
              <a:rPr lang="fa-IR" sz="1800" dirty="0" smtClean="0"/>
              <a:t>5. قتل نفس زکيه: فرزندي از آل محمد(ع) است که در مکه به قتل مي‌رسد.</a:t>
            </a:r>
          </a:p>
          <a:p>
            <a:pPr algn="r">
              <a:buNone/>
            </a:pPr>
            <a:endParaRPr lang="fa-IR" sz="1800" dirty="0" smtClean="0"/>
          </a:p>
          <a:p>
            <a:pPr algn="r"/>
            <a:r>
              <a:rPr lang="fa-IR" sz="1800" dirty="0" smtClean="0"/>
              <a:t>6. خروج سيد حسني: جوان خوش‌صورتي از قزوين است که با آواز بلند مي‌گويد: به فرياد آل‌محمد(ع) برسيد که از شما ياري مي‌طلبند.</a:t>
            </a:r>
          </a:p>
          <a:p>
            <a:pPr algn="r"/>
            <a:endParaRPr lang="fa-IR" sz="1800" dirty="0" smtClean="0"/>
          </a:p>
          <a:p>
            <a:pPr algn="r"/>
            <a:r>
              <a:rPr lang="fa-IR" sz="1800" dirty="0" smtClean="0"/>
              <a:t>7. ظاهر‌شدن کف دست در آسمان: در روايت ديگري آمده است که صورت و سينه و کف دستي نزد </a:t>
            </a:r>
          </a:p>
          <a:p>
            <a:pPr algn="r">
              <a:buNone/>
            </a:pPr>
            <a:r>
              <a:rPr lang="fa-IR" sz="1800" dirty="0" smtClean="0"/>
              <a:t>چشمه خورشيد ظاهر مي‌شود.</a:t>
            </a:r>
          </a:p>
          <a:p>
            <a:pPr algn="r">
              <a:buNone/>
            </a:pPr>
            <a:endParaRPr lang="fa-IR" sz="1800" dirty="0" smtClean="0"/>
          </a:p>
          <a:p>
            <a:pPr algn="r"/>
            <a:r>
              <a:rPr lang="fa-IR" sz="1800" dirty="0" smtClean="0"/>
              <a:t>8. کسوف در نيمه ماه رمضان و خسوف در آخر آن.</a:t>
            </a:r>
          </a:p>
          <a:p>
            <a:pPr algn="r"/>
            <a:endParaRPr lang="fa-IR" sz="1800" dirty="0" smtClean="0"/>
          </a:p>
          <a:p>
            <a:pPr algn="r"/>
            <a:endParaRPr lang="fa-IR" sz="1800" dirty="0" smtClean="0"/>
          </a:p>
          <a:p>
            <a:pPr algn="r"/>
            <a:endParaRPr lang="fa-IR" sz="1800" dirty="0" smtClean="0"/>
          </a:p>
          <a:p>
            <a:pPr algn="r"/>
            <a:endParaRPr lang="en-US" sz="1800" dirty="0"/>
          </a:p>
        </p:txBody>
      </p:sp>
    </p:spTree>
  </p:cSld>
  <p:clrMapOvr>
    <a:masterClrMapping/>
  </p:clrMapOvr>
  <p:transition advTm="15000">
    <p:wipe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274638"/>
            <a:ext cx="3124200" cy="868362"/>
          </a:xfrm>
        </p:spPr>
        <p:txBody>
          <a:bodyPr>
            <a:normAutofit/>
          </a:bodyPr>
          <a:lstStyle/>
          <a:p>
            <a:r>
              <a:rPr lang="fa-IR" sz="3200" dirty="0" smtClean="0"/>
              <a:t>منابع:</a:t>
            </a:r>
            <a:endParaRPr lang="en-US" sz="3200" dirty="0"/>
          </a:p>
        </p:txBody>
      </p:sp>
      <p:sp>
        <p:nvSpPr>
          <p:cNvPr id="3" name="Content Placeholder 2"/>
          <p:cNvSpPr>
            <a:spLocks noGrp="1"/>
          </p:cNvSpPr>
          <p:nvPr>
            <p:ph idx="1"/>
          </p:nvPr>
        </p:nvSpPr>
        <p:spPr>
          <a:xfrm>
            <a:off x="457200" y="1143000"/>
            <a:ext cx="8229600" cy="5166360"/>
          </a:xfrm>
        </p:spPr>
        <p:txBody>
          <a:bodyPr>
            <a:normAutofit/>
          </a:bodyPr>
          <a:lstStyle/>
          <a:p>
            <a:pPr algn="r"/>
            <a:endParaRPr lang="fa-IR" sz="1600" dirty="0" smtClean="0"/>
          </a:p>
          <a:p>
            <a:pPr algn="r"/>
            <a:r>
              <a:rPr lang="fa-IR" sz="1600" dirty="0" smtClean="0"/>
              <a:t>-قرآن کریم</a:t>
            </a:r>
          </a:p>
          <a:p>
            <a:pPr algn="r"/>
            <a:r>
              <a:rPr lang="fa-IR" sz="1600" dirty="0" smtClean="0"/>
              <a:t>-«خورشيد مغرب» از محمد رضا حکيمي </a:t>
            </a:r>
          </a:p>
          <a:p>
            <a:pPr algn="r">
              <a:buNone/>
            </a:pPr>
            <a:r>
              <a:rPr lang="fa-IR" sz="1600" dirty="0" smtClean="0"/>
              <a:t>-«سوشيانت» يا «سير انديشه ي ايرانيان درباره ي موعود آخرالزمان» از علي اصغر مصطفوي.</a:t>
            </a:r>
          </a:p>
          <a:p>
            <a:pPr algn="r"/>
            <a:r>
              <a:rPr lang="fa-IR" sz="1600" dirty="0" smtClean="0"/>
              <a:t>ـ آخرالزمان در آيينه روايات، گروه پژوهشي موسسه فرهنگي موعود(ع)، 1386، چاپ اول، تهران: موعود      عصر(ع).</a:t>
            </a:r>
          </a:p>
          <a:p>
            <a:pPr algn="r"/>
            <a:r>
              <a:rPr lang="fa-IR" sz="1600" dirty="0" smtClean="0"/>
              <a:t>ـده انتقاد و پاسخ پيرامون حضرت مهدي(ع). مفيد، محمدبن محمد ترجمه محمدباقر خالصي. تهران: راه امام.</a:t>
            </a:r>
          </a:p>
          <a:p>
            <a:pPr algn="r"/>
            <a:r>
              <a:rPr lang="fa-IR" sz="1600" dirty="0" smtClean="0"/>
              <a:t>ـ نشانه‌هاي ظهور او. خادمي شيرازي، محمد. (1378).  قم: مسجد مقدس جمكران.</a:t>
            </a:r>
          </a:p>
          <a:p>
            <a:pPr algn="r"/>
            <a:r>
              <a:rPr lang="fa-IR" sz="1600" dirty="0" smtClean="0"/>
              <a:t>ـ شبهات مهدوي دوران ما (نقدي بر بهاييت). مهدي‌پور، مهدي. (1385).  چاپ اول. قم: سازمان تبليغات اسلامي، دبيرخانه دائمي اجلاس حضرت مهدي(ع).  </a:t>
            </a:r>
          </a:p>
          <a:p>
            <a:pPr algn="r"/>
            <a:r>
              <a:rPr lang="fa-IR" sz="1600" dirty="0" smtClean="0"/>
              <a:t>ـ مكيال المكارم في قوائد الدعاء للقائم(ع). موسوي اصفهاني، سيد محمد تقي.  ج، ترجمه سيد مهدي حائري قزويني، چاپ دوم، تهران: دفتر تحقيقات و انتشارات بدر.</a:t>
            </a:r>
          </a:p>
          <a:p>
            <a:pPr algn="r"/>
            <a:endParaRPr lang="fa-IR" sz="1600" dirty="0" smtClean="0"/>
          </a:p>
          <a:p>
            <a:pPr algn="r"/>
            <a:r>
              <a:rPr lang="fa-IR" sz="1600" dirty="0" smtClean="0"/>
              <a:t>- كتاب مقدس، انجيل لوقا، ص 116، باب 12</a:t>
            </a:r>
          </a:p>
          <a:p>
            <a:pPr algn="r">
              <a:buNone/>
            </a:pPr>
            <a:r>
              <a:rPr lang="fa-IR" sz="1600" dirty="0" smtClean="0"/>
              <a:t>- كتاب مقدس، انجيل متي، ص 41، باب 24</a:t>
            </a:r>
          </a:p>
          <a:p>
            <a:pPr algn="r"/>
            <a:r>
              <a:rPr lang="fa-IR" sz="1600" dirty="0" smtClean="0"/>
              <a:t>- كتاب مقدس، انجيل مرقس، ص 77، باب 13</a:t>
            </a:r>
          </a:p>
          <a:p>
            <a:pPr algn="r">
              <a:buNone/>
            </a:pPr>
            <a:r>
              <a:rPr lang="fa-IR" sz="1600" dirty="0" smtClean="0"/>
              <a:t>ـ «مهدويت و بازتاب آن در رسانه ملي». منتظر قائم، خليل (1385)،  ماهنامه موعود، شماره 68.</a:t>
            </a:r>
          </a:p>
        </p:txBody>
      </p:sp>
    </p:spTree>
  </p:cSld>
  <p:clrMapOvr>
    <a:masterClrMapping/>
  </p:clrMapOvr>
  <p:transition advTm="15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pPr algn="r"/>
            <a:endParaRPr lang="fa-IR" sz="2000" dirty="0" smtClean="0"/>
          </a:p>
          <a:p>
            <a:pPr algn="r"/>
            <a:endParaRPr lang="fa-IR" sz="2000" dirty="0" smtClean="0"/>
          </a:p>
          <a:p>
            <a:pPr algn="r"/>
            <a:r>
              <a:rPr lang="fa-IR" sz="2000" dirty="0" smtClean="0"/>
              <a:t>پس مشيت و حكمت الهي  بر اين تعلق گرفت كه حضرتش را از نظرها پنهان نگهدارد ، تا دست دشمنان از وي  كوتاه گردد ، و واسطه فيوضات رباني ، بر اهل زمين سالم ماند . بدين صورت حجت خدا ، هر چند آشكار نيست ، اما انوار هدايتش از پس پرده غيبت راهنماي مواليان و دوستانش مي باشد . ضمنا اين كيفر كردار امت اسلامي است كه نه تنها از مسير ولايت و اطاعت امير المؤمنين علي   ( ع ) و فرزندان معصومش روي بر تافت ، بلكه به آزار و قتل آنان نيز اقدام كرد ، و لزوم نهان زيستي آخرين امام را براي حفظ جانش سبب شد در اين باب سخن بسيار است و مجال تنگ ، اما براي   اينكه خوانندگان به اهميت وجود امام غايب در جهان بيني تشيع پي برند ، به نقل قول پروفسور هانري كربن - مستشرق فرانسوي - در ملاقاتي كه با علامه طباطبائي داشته ، مي پردازيم :" به عقيده من مذهب تشيع تنها مذهبي است كه رابطه هدايت الهيه را ميان خدا و خلق ، براي هميشه ، نگهداشته و بطور </a:t>
            </a:r>
            <a:endParaRPr lang="en-US" sz="2000" dirty="0" smtClean="0"/>
          </a:p>
          <a:p>
            <a:pPr algn="r">
              <a:buNone/>
            </a:pPr>
            <a:r>
              <a:rPr lang="en-US" sz="2000" dirty="0" smtClean="0"/>
              <a:t>.</a:t>
            </a:r>
            <a:r>
              <a:rPr lang="fa-IR" sz="2000" dirty="0" smtClean="0"/>
              <a:t>استمرار و پيوستگي  ولايت را زنده و پابر جا مي دارد</a:t>
            </a:r>
          </a:p>
          <a:p>
            <a:pPr algn="r">
              <a:buNone/>
            </a:pPr>
            <a:r>
              <a:rPr lang="fa-IR" sz="2000" dirty="0" smtClean="0"/>
              <a:t>تنها مذهب تشيع است كه نبوت را با حضرت محمد - صلي الله عليه و آله و سلم - ختم شده مي داند ، ولي ولايت راكه همان رابطه هدايت و تكميل مي باشد ، بعد از آن حضرت و براي هميشه زنده مي داند</a:t>
            </a:r>
            <a:endParaRPr lang="en-US" sz="2000" dirty="0"/>
          </a:p>
        </p:txBody>
      </p:sp>
    </p:spTree>
  </p:cSld>
  <p:clrMapOvr>
    <a:masterClrMapping/>
  </p:clrMapOvr>
  <p:transition advTm="15000">
    <p:wipe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algn="r"/>
            <a:endParaRPr lang="fa-IR" sz="1600" dirty="0" smtClean="0"/>
          </a:p>
          <a:p>
            <a:pPr algn="r"/>
            <a:endParaRPr lang="fa-IR" sz="1600" dirty="0" smtClean="0"/>
          </a:p>
          <a:p>
            <a:pPr algn="r"/>
            <a:endParaRPr lang="fa-IR" sz="1600" dirty="0" smtClean="0"/>
          </a:p>
          <a:p>
            <a:pPr algn="r"/>
            <a:r>
              <a:rPr lang="fa-IR" sz="1600" dirty="0" smtClean="0"/>
              <a:t>ـ الاحتجاج، طبرسي، احمد بن علي بن ابيطالب. (1413).  تحقيق ابراهيم البهادري، محمدهادي به كوشش جعفر سبحاني، 2 ج، چاپ اول، قم: اسوه.</a:t>
            </a:r>
          </a:p>
          <a:p>
            <a:pPr algn="r"/>
            <a:r>
              <a:rPr lang="fa-IR" sz="1600" dirty="0" smtClean="0"/>
              <a:t>ـ مصباح المتهجد. طوسي، محمدبن حسن، </a:t>
            </a:r>
          </a:p>
          <a:p>
            <a:pPr algn="r"/>
            <a:r>
              <a:rPr lang="fa-IR" sz="1600" dirty="0" smtClean="0"/>
              <a:t>ـ كتاب الغيبه، طوسي، محمدبن حسن، (1417 ق). عباداله طهراني و علي احمد ناصح، چاپ دوم، قم: موسسه معارف الاسلاميه.</a:t>
            </a:r>
          </a:p>
          <a:p>
            <a:pPr algn="r"/>
            <a:r>
              <a:rPr lang="fa-IR" sz="1600" dirty="0" smtClean="0"/>
              <a:t>ـ ينابيع الموده، قندوزي، حافظ سليمان بن ابراهيم، (1416 ق).  3 ج، چاپ اول، تهران: اسوه.</a:t>
            </a:r>
          </a:p>
          <a:p>
            <a:pPr algn="r"/>
            <a:r>
              <a:rPr lang="fa-IR" sz="1600" dirty="0" smtClean="0"/>
              <a:t>اصول كافي (اعتقادي، اجتماعي، اخلاقي و علمي)، ـ كليني، محمدبن يعقوب،  4 ج، ترجمه سيد جواد مصطفوي، تهران، دفتر نشر فرهنگ اهل بيت(ع).</a:t>
            </a:r>
          </a:p>
          <a:p>
            <a:pPr algn="r"/>
            <a:r>
              <a:rPr lang="fa-IR" sz="1600" dirty="0" smtClean="0"/>
              <a:t>ـ عصر ظهور. كوراني، علي (1382)، ترجمه عباس جلالي. تهران: انتشارات اميركبير، شركت چاپ و نشر بين‌الملل..</a:t>
            </a:r>
          </a:p>
          <a:p>
            <a:pPr algn="r">
              <a:buNone/>
            </a:pPr>
            <a:r>
              <a:rPr lang="fa-IR" sz="1600" dirty="0" smtClean="0"/>
              <a:t>- تورات، كتاب اشعياي نبي، باب 11، پندهاي 10ـ1، ص 1548</a:t>
            </a:r>
          </a:p>
          <a:p>
            <a:pPr algn="r">
              <a:buNone/>
            </a:pPr>
            <a:r>
              <a:rPr lang="fa-IR" sz="1600" dirty="0" smtClean="0"/>
              <a:t>- كتاب مقدس، كتاب دانيال نبي، ص 1309</a:t>
            </a:r>
          </a:p>
          <a:p>
            <a:pPr algn="r"/>
            <a:r>
              <a:rPr lang="fa-IR" sz="1600" dirty="0" smtClean="0"/>
              <a:t>- تورات، كتاب حيقوق نبي، باب 2.</a:t>
            </a:r>
          </a:p>
          <a:p>
            <a:pPr algn="r">
              <a:buNone/>
            </a:pPr>
            <a:r>
              <a:rPr lang="fa-IR" sz="1600" dirty="0" smtClean="0"/>
              <a:t>- بشارت عهدين، ص 245</a:t>
            </a:r>
          </a:p>
          <a:p>
            <a:pPr algn="r">
              <a:buFontTx/>
              <a:buChar char="-"/>
            </a:pPr>
            <a:r>
              <a:rPr lang="fa-IR" sz="1600" dirty="0" smtClean="0"/>
              <a:t>- عهد عتيق، كتاب مزامير، مزمور 37</a:t>
            </a:r>
          </a:p>
          <a:p>
            <a:pPr algn="r">
              <a:buFontTx/>
              <a:buChar char="-"/>
            </a:pPr>
            <a:r>
              <a:rPr lang="fa-IR" sz="1600" dirty="0" smtClean="0"/>
              <a:t>- بشارت‌هاي اديان مقدس (زرتشتي، يهودي و مسيحي) از كتاب «ظهور مهدي موعود، از ديدگاه اسلام، مذاهب و ملل جهان» سيد اسدا... هاشمي شهيدي انتشارات مسجد مقدس جمكران</a:t>
            </a:r>
            <a:endParaRPr lang="en-US" sz="1600" dirty="0"/>
          </a:p>
        </p:txBody>
      </p:sp>
    </p:spTree>
  </p:cSld>
  <p:clrMapOvr>
    <a:masterClrMapping/>
  </p:clrMapOvr>
  <p:transition advTm="15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t>صورت و سيرت مهدي ع</a:t>
            </a:r>
            <a:endParaRPr lang="en-US" sz="2400" dirty="0"/>
          </a:p>
        </p:txBody>
      </p:sp>
      <p:sp>
        <p:nvSpPr>
          <p:cNvPr id="3" name="Content Placeholder 2"/>
          <p:cNvSpPr>
            <a:spLocks noGrp="1"/>
          </p:cNvSpPr>
          <p:nvPr>
            <p:ph idx="1"/>
          </p:nvPr>
        </p:nvSpPr>
        <p:spPr>
          <a:xfrm>
            <a:off x="457200" y="1295400"/>
            <a:ext cx="8229600" cy="5013960"/>
          </a:xfrm>
        </p:spPr>
        <p:txBody>
          <a:bodyPr>
            <a:normAutofit/>
          </a:bodyPr>
          <a:lstStyle/>
          <a:p>
            <a:pPr algn="r"/>
            <a:r>
              <a:rPr lang="fa-IR" sz="2000" dirty="0" smtClean="0"/>
              <a:t>چهره و شمايل حضرت مهدي ( ع ) را راويان حديث شيعي و سني چنين نوشته اند چهره اش گندمگون ، ابرواني هلالي و كشيده ، چشمانش سياه و درشت و جذاب ، شانه اش پهن ، دندانهايش براق و گشاد ، بيني اش كشيده و زيبا، پيشاني اش بلند و تابنده . استخوان بندي اش استوار و صخره سان ، دستان و انگشتهايش درشت .گونه هايش كم گوشت و اندكي متمايل به زردي  - كه از بيداري شب عارض شده -بر گونه راستش خالي مشكين . عضلاتش پيچيده و محكم ، موي سرش بر لاله گوش ريخته ، اندامش متناسب و زيبا ، هياتش خوش منظر و رباينده ، رخساره اش در هاله اي از شرم بزرگوارانه و شكوهمند غرق . قيافه اش از حشمت و شكوه رهبري سرشار .نگاهش دگرگون كننده ، خروشش درياسان ، و فريادش همه گير " .حضرت مهدي صاحب علم و حكمت بسيار است و دارنده ذخاير پيامبران است . وي   نهمين امام است از نسل امام حسين ( ع ) اكنون از نظرها غايب است . ولي مطلق و خاتم اولياء و وصي اوصياء و قائد جهاني و انقلابي  اكبر است . چون ظاهر شود ، به كعبه تكيه كند ، و پرچم پيامبر ( ص ) را در دست گيرد و دين خدا را زنده و احكام خدا را در سراسر گيتي جاري كند . و جهان را پر از عدل و داد و مهرباني كند .حضرت مهدي ( ع ) در برابر خداوند و جلال خداوند فروتن است . خدا و عظمت خدا در وجود او متجلي است و همه هستي او را فراگرفته است . مهدي ( ع ) عادل است و خجسته و پاكيزه . ذره اي از حق را فرو نگذارد . خداوند دين اسلام را به دست او عزيز گرداند</a:t>
            </a:r>
            <a:endParaRPr lang="en-US" sz="2000" dirty="0"/>
          </a:p>
        </p:txBody>
      </p:sp>
    </p:spTree>
  </p:cSld>
  <p:clrMapOvr>
    <a:masterClrMapping/>
  </p:clrMapOvr>
  <p:transition advTm="15000">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728</TotalTime>
  <Words>14869</Words>
  <Application>Microsoft Office PowerPoint</Application>
  <PresentationFormat>نمایش روی پرده (4:3)</PresentationFormat>
  <Paragraphs>626</Paragraphs>
  <Slides>80</Slides>
  <Notes>80</Notes>
  <HiddenSlides>0</HiddenSlides>
  <MMClips>0</MMClips>
  <ScaleCrop>false</ScaleCrop>
  <HeadingPairs>
    <vt:vector size="6" baseType="variant">
      <vt:variant>
        <vt:lpstr>نوع خط بکاربرده شده</vt:lpstr>
      </vt:variant>
      <vt:variant>
        <vt:i4>12</vt:i4>
      </vt:variant>
      <vt:variant>
        <vt:lpstr>طرح زمینه</vt:lpstr>
      </vt:variant>
      <vt:variant>
        <vt:i4>1</vt:i4>
      </vt:variant>
      <vt:variant>
        <vt:lpstr>عنوان های اسلاید</vt:lpstr>
      </vt:variant>
      <vt:variant>
        <vt:i4>80</vt:i4>
      </vt:variant>
    </vt:vector>
  </HeadingPairs>
  <TitlesOfParts>
    <vt:vector size="93" baseType="lpstr">
      <vt:lpstr>Andalus</vt:lpstr>
      <vt:lpstr>Arial</vt:lpstr>
      <vt:lpstr>B Homa</vt:lpstr>
      <vt:lpstr>Book Antiqua</vt:lpstr>
      <vt:lpstr>Calibri</vt:lpstr>
      <vt:lpstr>Lucida Sans</vt:lpstr>
      <vt:lpstr>Tahoma</vt:lpstr>
      <vt:lpstr>Times New Roman</vt:lpstr>
      <vt:lpstr>Wingdings</vt:lpstr>
      <vt:lpstr>Wingdings 2</vt:lpstr>
      <vt:lpstr>Wingdings 3</vt:lpstr>
      <vt:lpstr>Zeena</vt:lpstr>
      <vt:lpstr>Apex</vt:lpstr>
      <vt:lpstr>اعتقاد به مهدویت و ظهور منجی در  ادیان</vt:lpstr>
      <vt:lpstr>بسمه الله الرحمن الرحیم</vt:lpstr>
      <vt:lpstr>ارائه PowerPoint</vt:lpstr>
      <vt:lpstr>حضرت مهدی (عج)</vt:lpstr>
      <vt:lpstr>ارائه PowerPoint</vt:lpstr>
      <vt:lpstr>شيعيان خاص ، مهدي ( ع ) را مشاهده كردند</vt:lpstr>
      <vt:lpstr>ارائه PowerPoint</vt:lpstr>
      <vt:lpstr>ارائه PowerPoint</vt:lpstr>
      <vt:lpstr>صورت و سيرت مهدي ع</vt:lpstr>
      <vt:lpstr>ارائه PowerPoint</vt:lpstr>
      <vt:lpstr>شمشير حضرت مهدي ع</vt:lpstr>
      <vt:lpstr>غيبت كوتاه مدت يا غيبت صغري</vt:lpstr>
      <vt:lpstr>غيبت دراز مدت يا غيبت كبري و نيابت عامه</vt:lpstr>
      <vt:lpstr>مهدویت</vt:lpstr>
      <vt:lpstr>ارائه PowerPoint</vt:lpstr>
      <vt:lpstr>با توجّه به اينکه امام مهدى‏عليه السلام از انظار مردم مخفى است، پس وجودشان چه سودى دارد؟</vt:lpstr>
      <vt:lpstr>ارائه PowerPoint</vt:lpstr>
      <vt:lpstr>ارائه PowerPoint</vt:lpstr>
      <vt:lpstr>مهدى باورى، چگونه در زمينه‏ى ارتقاء امنيّت روانى شيعيان مؤثر واقع مى‏شود؟</vt:lpstr>
      <vt:lpstr>ارائه PowerPoint</vt:lpstr>
      <vt:lpstr>ارائه PowerPoint</vt:lpstr>
      <vt:lpstr>چگونه مي‌توان طول عمر حضرت مهدي را توجيه کرد؟</vt:lpstr>
      <vt:lpstr>آيا از نظر فلسفى هم مى‏توان مسأله طول عمر امام زمان‏عليه السلام را توجيه کرد و توضيح داد؟ </vt:lpstr>
      <vt:lpstr>با مشخّص بودن مهدى موعود عليه السلام چگونه است که منسوبان و مدّعيان مهدويت پديدار گشته‌اند؟</vt:lpstr>
      <vt:lpstr>ارائه PowerPoint</vt:lpstr>
      <vt:lpstr>ره‏آوردهاى حضرت مهدى‏عليه السلام در عصر ظهور چيست؟</vt:lpstr>
      <vt:lpstr>ارائه PowerPoint</vt:lpstr>
      <vt:lpstr> حضرت مهدى‏عليه السلام چه سنّت‏هايى از پيامبران گذشته و چه شباهت‏هايى به آنان دارند؟</vt:lpstr>
      <vt:lpstr>ارائه PowerPoint</vt:lpstr>
      <vt:lpstr>ارائه PowerPoint</vt:lpstr>
      <vt:lpstr>توجه و محبت حضرت صاحب‏الزمان‏عليه السلام نسبت به شيعيان چگونه است</vt:lpstr>
      <vt:lpstr>ارائه PowerPoint</vt:lpstr>
      <vt:lpstr>ظهور امام زمان‏عليه السلام از کعبه به چه صورت تحقّق مى‏پذيرد؟</vt:lpstr>
      <vt:lpstr>ارائه PowerPoint</vt:lpstr>
      <vt:lpstr>ارائه PowerPoint</vt:lpstr>
      <vt:lpstr>ارائه PowerPoint</vt:lpstr>
      <vt:lpstr>ارائه PowerPoint</vt:lpstr>
      <vt:lpstr>در نوشته‏هاى مربوط به امام زمان‏عليه السلام سخن از «رجعت» آمده است. معناى آن دقيقاً چيست؟ آيا سند محکمى از قرآن و احاديث براى آن وجود دارد؟</vt:lpstr>
      <vt:lpstr>ارائه PowerPoint</vt:lpstr>
      <vt:lpstr>ارائه PowerPoint</vt:lpstr>
      <vt:lpstr>مدّعيان مهدويت چه کسانى مى‏باشند؟</vt:lpstr>
      <vt:lpstr>ارائه PowerPoint</vt:lpstr>
      <vt:lpstr>ارائه PowerPoint</vt:lpstr>
      <vt:lpstr>ارائه PowerPoint</vt:lpstr>
      <vt:lpstr>ارائه PowerPoint</vt:lpstr>
      <vt:lpstr>ارائه PowerPoint</vt:lpstr>
      <vt:lpstr>ارائه PowerPoint</vt:lpstr>
      <vt:lpstr>ارائه PowerPoint</vt:lpstr>
      <vt:lpstr>ظهور منجی</vt:lpstr>
      <vt:lpstr>آيا در اديان گذشته سخنى از مهدى موعود به ميان آمده است؟ </vt:lpstr>
      <vt:lpstr>دیدگاه زرتشت:</vt:lpstr>
      <vt:lpstr>ارائه PowerPoint</vt:lpstr>
      <vt:lpstr>ارائه PowerPoint</vt:lpstr>
      <vt:lpstr>ارائه PowerPoint</vt:lpstr>
      <vt:lpstr>ارائه PowerPoint</vt:lpstr>
      <vt:lpstr>ارائه PowerPoint</vt:lpstr>
      <vt:lpstr>منجي در آيين يهود</vt:lpstr>
      <vt:lpstr>ارائه PowerPoint</vt:lpstr>
      <vt:lpstr>ارائه PowerPoint</vt:lpstr>
      <vt:lpstr>ارائه PowerPoint</vt:lpstr>
      <vt:lpstr>منجي در آيين مسيحيت</vt:lpstr>
      <vt:lpstr>ارائه PowerPoint</vt:lpstr>
      <vt:lpstr>هفت آيين مسيح</vt:lpstr>
      <vt:lpstr>ارائه PowerPoint</vt:lpstr>
      <vt:lpstr>موعود در مسيح</vt:lpstr>
      <vt:lpstr>ارائه PowerPoint</vt:lpstr>
      <vt:lpstr>موعود در آيين هندو</vt:lpstr>
      <vt:lpstr>ارائه PowerPoint</vt:lpstr>
      <vt:lpstr>موعود در آيين بودا </vt:lpstr>
      <vt:lpstr>مهدويت از ديدگاه اهل‌سنت</vt:lpstr>
      <vt:lpstr>ارائه PowerPoint</vt:lpstr>
      <vt:lpstr>ارائه PowerPoint</vt:lpstr>
      <vt:lpstr>ارائه PowerPoint</vt:lpstr>
      <vt:lpstr> مهدويت از ديدگاه شيعه . دلايل نقلي بر وجود و ظهور امام مهدي(عج)</vt:lpstr>
      <vt:lpstr>ارائه PowerPoint</vt:lpstr>
      <vt:lpstr>ارائه PowerPoint</vt:lpstr>
      <vt:lpstr>ارائه PowerPoint</vt:lpstr>
      <vt:lpstr>ارائه PowerPoint</vt:lpstr>
      <vt:lpstr>منابع:</vt:lpstr>
      <vt:lpstr>ارائه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اعتقاد به مهدویت و ظهور منجی در ادیان</dc:title>
  <dc:creator>dell</dc:creator>
  <cp:lastModifiedBy>javad rahimi</cp:lastModifiedBy>
  <cp:revision>66</cp:revision>
  <dcterms:created xsi:type="dcterms:W3CDTF">2010-12-25T18:30:57Z</dcterms:created>
  <dcterms:modified xsi:type="dcterms:W3CDTF">2018-12-19T18:13:33Z</dcterms:modified>
</cp:coreProperties>
</file>