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80" r:id="rId3"/>
    <p:sldId id="26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4" r:id="rId12"/>
    <p:sldId id="270" r:id="rId13"/>
    <p:sldId id="279" r:id="rId14"/>
    <p:sldId id="265" r:id="rId15"/>
    <p:sldId id="269" r:id="rId16"/>
    <p:sldId id="267" r:id="rId17"/>
    <p:sldId id="268" r:id="rId18"/>
    <p:sldId id="260" r:id="rId19"/>
    <p:sldId id="263" r:id="rId20"/>
    <p:sldId id="271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-7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3484CC-17AB-4152-9EB7-5697400DFC88}" type="datetimeFigureOut">
              <a:rPr lang="fa-IR" smtClean="0"/>
              <a:pPr/>
              <a:t>11/04/1440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EF0034-0F8C-4D8D-9088-BBCDA389B21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4400" dirty="0">
                <a:solidFill>
                  <a:schemeClr val="bg1"/>
                </a:solidFill>
                <a:cs typeface="B Titr" panose="00000700000000000000" pitchFamily="2" charset="-78"/>
              </a:rPr>
              <a:t>خانواده های موفق </a:t>
            </a:r>
            <a:r>
              <a:rPr lang="fa-IR" sz="4400" dirty="0" smtClean="0">
                <a:solidFill>
                  <a:schemeClr val="bg1"/>
                </a:solidFill>
                <a:cs typeface="B Titr" panose="00000700000000000000" pitchFamily="2" charset="-78"/>
              </a:rPr>
              <a:t>(مهدوی)</a:t>
            </a:r>
            <a:endParaRPr lang="fa-IR" sz="44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P Roya" pitchFamily="2" charset="-78"/>
              </a:rPr>
              <a:t>پایه ها و مشخصات خانواده مهدوی: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sz="3200" dirty="0" smtClean="0">
                <a:cs typeface="P Jadid" pitchFamily="2" charset="-78"/>
              </a:rPr>
              <a:t>3-والا گرایی:</a:t>
            </a:r>
          </a:p>
          <a:p>
            <a:pPr>
              <a:buNone/>
            </a:pPr>
            <a:endParaRPr lang="fa-IR" sz="3200" dirty="0" smtClean="0">
              <a:cs typeface="P Jadid" pitchFamily="2" charset="-78"/>
            </a:endParaRPr>
          </a:p>
          <a:p>
            <a:r>
              <a:rPr lang="fa-IR" sz="2800" dirty="0" smtClean="0">
                <a:cs typeface="P Roya" pitchFamily="2" charset="-78"/>
              </a:rPr>
              <a:t>حاکمیت ارزشهای اخلاقی مثل صبر ، وفا داری ،خویشتن داری، ایثار و.... در خانواده</a:t>
            </a:r>
          </a:p>
          <a:p>
            <a:endParaRPr lang="fa-IR" sz="4000" b="1" dirty="0" smtClean="0">
              <a:solidFill>
                <a:srgbClr val="00B050"/>
              </a:solidFill>
              <a:cs typeface="P Roya" pitchFamily="2" charset="-78"/>
            </a:endParaRPr>
          </a:p>
          <a:p>
            <a:pPr>
              <a:buNone/>
            </a:pPr>
            <a:r>
              <a:rPr lang="fa-IR" sz="4000" b="1" dirty="0" smtClean="0">
                <a:solidFill>
                  <a:srgbClr val="00B050"/>
                </a:solidFill>
                <a:cs typeface="P Roya" pitchFamily="2" charset="-78"/>
              </a:rPr>
              <a:t>درمجموع امام حامی معنوی انسان درزندگی مشترک می باشد.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P Roya" pitchFamily="2" charset="-78"/>
              </a:rPr>
              <a:t>اهمیت ومنافع وجود خانواده مهدوی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P Roya" pitchFamily="2" charset="-78"/>
              </a:rPr>
              <a:t>بستری ایده ال برای رفع تمامی نیازهای جسمی،عاطفی و روحی اعضاء در سایه توجه به ایفای نقش و مسولیت های محوله .</a:t>
            </a:r>
          </a:p>
          <a:p>
            <a:pPr>
              <a:buNone/>
            </a:pPr>
            <a:endParaRPr lang="fa-IR" sz="3200" dirty="0" smtClean="0">
              <a:cs typeface="P Roya" pitchFamily="2" charset="-78"/>
            </a:endParaRPr>
          </a:p>
          <a:p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تامین رضایت امام معصوم محور اصلی جهت انجام حقوق و تکالیف هر فرد می باشد.</a:t>
            </a:r>
            <a:endParaRPr lang="fa-IR" sz="3200" dirty="0">
              <a:cs typeface="P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sz="3600" dirty="0" smtClean="0">
                <a:cs typeface="P Roya" pitchFamily="2" charset="-78"/>
              </a:rPr>
              <a:t>مراحل تشکیل خانواده مهدوی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3200" dirty="0" smtClean="0">
                <a:cs typeface="P Roya" pitchFamily="2" charset="-78"/>
              </a:rPr>
              <a:t>خواستگاری با توجه به اصول مهدوی </a:t>
            </a: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- دوران نامزدی :</a:t>
            </a:r>
          </a:p>
          <a:p>
            <a:r>
              <a:rPr lang="fa-IR" sz="3200" dirty="0" smtClean="0">
                <a:cs typeface="P Roya" pitchFamily="2" charset="-78"/>
              </a:rPr>
              <a:t> شناسایی </a:t>
            </a:r>
            <a:r>
              <a:rPr lang="fa-IR" sz="3200" b="1" dirty="0" smtClean="0">
                <a:solidFill>
                  <a:srgbClr val="002060"/>
                </a:solidFill>
                <a:cs typeface="P Roya" pitchFamily="2" charset="-78"/>
              </a:rPr>
              <a:t>روحیات</a:t>
            </a:r>
            <a:r>
              <a:rPr lang="fa-IR" sz="3200" dirty="0" smtClean="0">
                <a:cs typeface="P Roya" pitchFamily="2" charset="-78"/>
              </a:rPr>
              <a:t> طرفین </a:t>
            </a:r>
          </a:p>
          <a:p>
            <a:r>
              <a:rPr lang="fa-IR" sz="3200" b="1" dirty="0" smtClean="0">
                <a:solidFill>
                  <a:srgbClr val="002060"/>
                </a:solidFill>
                <a:cs typeface="P Roya" pitchFamily="2" charset="-78"/>
              </a:rPr>
              <a:t>ایجاد و تکمیل </a:t>
            </a:r>
            <a:r>
              <a:rPr lang="fa-IR" sz="3200" dirty="0" smtClean="0">
                <a:cs typeface="P Roya" pitchFamily="2" charset="-78"/>
              </a:rPr>
              <a:t>خصوصیات مهدوی دور از افراط و تفریط</a:t>
            </a:r>
          </a:p>
          <a:p>
            <a:r>
              <a:rPr lang="fa-IR" sz="3200" dirty="0" smtClean="0">
                <a:cs typeface="P Roya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P Roya" pitchFamily="2" charset="-78"/>
              </a:rPr>
              <a:t>شرکت مشترک </a:t>
            </a:r>
            <a:r>
              <a:rPr lang="fa-IR" sz="3200" dirty="0" smtClean="0">
                <a:cs typeface="P Roya" pitchFamily="2" charset="-78"/>
              </a:rPr>
              <a:t>در فضاهای مهدوی</a:t>
            </a:r>
          </a:p>
          <a:p>
            <a:r>
              <a:rPr lang="fa-IR" sz="3200" dirty="0" smtClean="0">
                <a:cs typeface="P Roya" pitchFamily="2" charset="-78"/>
              </a:rPr>
              <a:t>توجه به </a:t>
            </a:r>
            <a:r>
              <a:rPr lang="fa-IR" sz="3200" b="1" dirty="0" smtClean="0">
                <a:solidFill>
                  <a:srgbClr val="002060"/>
                </a:solidFill>
                <a:cs typeface="P Roya" pitchFamily="2" charset="-78"/>
              </a:rPr>
              <a:t>اصل عمل </a:t>
            </a:r>
            <a:r>
              <a:rPr lang="fa-IR" sz="3200" dirty="0" smtClean="0">
                <a:cs typeface="P Roya" pitchFamily="2" charset="-78"/>
              </a:rPr>
              <a:t>در رفتارها تا تناقضی پیش نیاید.</a:t>
            </a:r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مراحل تشکیل خانواده مهدوی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-دوران بیتوته :</a:t>
            </a:r>
          </a:p>
          <a:p>
            <a:pPr>
              <a:buNone/>
            </a:pPr>
            <a:endParaRPr lang="fa-IR" sz="3200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حاکمیت رسالت و ایفای نقش </a:t>
            </a:r>
          </a:p>
          <a:p>
            <a:endParaRPr lang="fa-IR" sz="3200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بانک مهرورزی </a:t>
            </a:r>
          </a:p>
          <a:p>
            <a:endParaRPr lang="fa-IR" sz="3200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کمک زوجین به هم برای عبودیت و تامین نظر امام  </a:t>
            </a:r>
            <a:endParaRPr lang="fa-IR" sz="3200" dirty="0">
              <a:cs typeface="P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543824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cs typeface="P Roya" pitchFamily="2" charset="-78"/>
              </a:rPr>
              <a:t>چالشهای خانواده مهدوی با توجه به وضع موجود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P Roya" pitchFamily="2" charset="-78"/>
              </a:rPr>
              <a:t>احتمال </a:t>
            </a: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P Roya" pitchFamily="2" charset="-78"/>
              </a:rPr>
              <a:t>بروز اختلاف </a:t>
            </a:r>
            <a:r>
              <a:rPr lang="fa-IR" sz="3200" dirty="0" smtClean="0">
                <a:cs typeface="P Roya" pitchFamily="2" charset="-78"/>
              </a:rPr>
              <a:t>بین اعضاء بدلیل پیشامدهای مختلف </a:t>
            </a:r>
          </a:p>
          <a:p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گرفتار شدن به </a:t>
            </a: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cs typeface="P Roya" pitchFamily="2" charset="-78"/>
              </a:rPr>
              <a:t>شبهات</a:t>
            </a:r>
            <a:r>
              <a:rPr lang="fa-IR" sz="3200" dirty="0" smtClean="0">
                <a:cs typeface="P Roya" pitchFamily="2" charset="-78"/>
              </a:rPr>
              <a:t>  و </a:t>
            </a: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cs typeface="P Roya" pitchFamily="2" charset="-78"/>
              </a:rPr>
              <a:t>فرقه</a:t>
            </a:r>
            <a:r>
              <a:rPr lang="fa-IR" sz="3200" dirty="0" smtClean="0">
                <a:cs typeface="P Roya" pitchFamily="2" charset="-78"/>
              </a:rPr>
              <a:t> های انحرافی </a:t>
            </a:r>
          </a:p>
          <a:p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 تحت</a:t>
            </a: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P Roya" pitchFamily="2" charset="-78"/>
              </a:rPr>
              <a:t> نفوذ </a:t>
            </a:r>
            <a:r>
              <a:rPr lang="fa-IR" sz="3200" dirty="0" smtClean="0">
                <a:cs typeface="P Roya" pitchFamily="2" charset="-78"/>
              </a:rPr>
              <a:t>قرار گرفتن به وسیله رسانه های تصویری و فضای مجازی</a:t>
            </a:r>
            <a:endParaRPr lang="fa-IR" sz="3200" dirty="0">
              <a:cs typeface="P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7072362" cy="500066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P Yekan" pitchFamily="2" charset="-78"/>
              </a:rPr>
              <a:t>نکته1:</a:t>
            </a:r>
            <a:endParaRPr lang="fa-IR" sz="2400" dirty="0">
              <a:cs typeface="P Yeka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1071546"/>
            <a:ext cx="7143800" cy="5500726"/>
          </a:xfrm>
        </p:spPr>
        <p:txBody>
          <a:bodyPr/>
          <a:lstStyle/>
          <a:p>
            <a:pPr algn="r"/>
            <a:r>
              <a:rPr lang="fa-IR" sz="3200" dirty="0" smtClean="0">
                <a:cs typeface="P Yekan" pitchFamily="2" charset="-78"/>
              </a:rPr>
              <a:t>هراحسان‌کننده‌ای احتیاج به قدردانی داردو بدین‌وسیله تشویق می‌شود؛ مخصوصا زن خانه‌دار،که درموردکارهای تکراری و خسته‌کننده خانه‌داری بیش ازدیگران نیاز به قدردانی دارد.</a:t>
            </a:r>
          </a:p>
          <a:p>
            <a:pPr algn="r"/>
            <a:endParaRPr lang="fa-IR" sz="3200" dirty="0" smtClean="0">
              <a:cs typeface="P Yekan" pitchFamily="2" charset="-78"/>
            </a:endParaRPr>
          </a:p>
          <a:p>
            <a:pPr algn="r"/>
            <a:r>
              <a:rPr lang="fa-IR" dirty="0" smtClean="0">
                <a:cs typeface="P Yekan" pitchFamily="2" charset="-78"/>
              </a:rPr>
              <a:t>نکته2:</a:t>
            </a:r>
          </a:p>
          <a:p>
            <a:pPr algn="r"/>
            <a:r>
              <a:rPr lang="fa-IR" sz="3200" dirty="0" smtClean="0">
                <a:cs typeface="P Yekan" pitchFamily="2" charset="-78"/>
              </a:rPr>
              <a:t>کودک از شما تقلیدمیکند.پس سعی کنید یک شخصیت قابل تقلید باشید.</a:t>
            </a:r>
          </a:p>
          <a:p>
            <a:pPr algn="r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>
                <a:cs typeface="P Roya" pitchFamily="2" charset="-78"/>
              </a:rPr>
              <a:t>مکانیسم نگهداری و ترویج خانواده مهدوی 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1- گسترش حوزه مشارکت در زندگی : خدمت ، نصرت و عونت را به فضای خانواده سرایت دادن</a:t>
            </a:r>
          </a:p>
          <a:p>
            <a:pPr>
              <a:buNone/>
            </a:pPr>
            <a:endParaRPr lang="fa-IR" sz="3200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2- مواظبت از فضای شادابی و نشاط با توجه به ارتباطات  مناسب</a:t>
            </a:r>
          </a:p>
          <a:p>
            <a:endParaRPr lang="fa-IR" sz="3200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3-ارتقاء سلامت جسمی، روحی وروانی </a:t>
            </a:r>
            <a:endParaRPr lang="fa-IR" sz="3200" dirty="0">
              <a:cs typeface="P Roy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4643446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>
                <a:cs typeface="P Roya" pitchFamily="2" charset="-78"/>
              </a:rPr>
              <a:t>حساسیت های خانواده مهدوی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615262" cy="5330968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P Roya" pitchFamily="2" charset="-78"/>
              </a:rPr>
              <a:t>ارتباط صمیمی با همدیگر</a:t>
            </a:r>
          </a:p>
          <a:p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توجه به ورودی های خانواده </a:t>
            </a:r>
          </a:p>
          <a:p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 تربیت دینی خود و فرزندان</a:t>
            </a:r>
          </a:p>
          <a:p>
            <a:pPr>
              <a:buNone/>
            </a:pPr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اخلاق خوب داشتن </a:t>
            </a:r>
          </a:p>
          <a:p>
            <a:endParaRPr lang="fa-IR" sz="3200" dirty="0" smtClean="0">
              <a:cs typeface="P Roya" pitchFamily="2" charset="-78"/>
            </a:endParaRPr>
          </a:p>
          <a:p>
            <a:r>
              <a:rPr lang="fa-IR" sz="3200" dirty="0" smtClean="0">
                <a:cs typeface="P Roya" pitchFamily="2" charset="-78"/>
              </a:rPr>
              <a:t>دانش‌اندوزی  خود وفرزندان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42918"/>
            <a:ext cx="6143652" cy="5732004"/>
          </a:xfrm>
        </p:spPr>
        <p:txBody>
          <a:bodyPr>
            <a:normAutofit/>
          </a:bodyPr>
          <a:lstStyle/>
          <a:p>
            <a:pPr algn="r"/>
            <a:endParaRPr lang="fa-IR" sz="4000" dirty="0" smtClean="0"/>
          </a:p>
          <a:p>
            <a:pPr algn="r"/>
            <a:endParaRPr lang="fa-IR" sz="4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43108" y="4429132"/>
            <a:ext cx="6172200" cy="1894362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tx1"/>
                </a:solidFill>
                <a:cs typeface="B Karim" pitchFamily="2" charset="-78"/>
              </a:rPr>
              <a:t>فقط یک چیزدردنیاهست که میتواندتوراازمن جداکند،یک عشق دیگر؛عشق به خدا وامام،نه هیچ چیزدیگر... یک ‌صدم درصدهم تصورنکن کسی بتواند اندازه سرسوزنی جای تورادرقلبم بگیرد. توفرشته دنیاوآخرت منی! </a:t>
            </a:r>
            <a:br>
              <a:rPr lang="fa-IR" sz="4400" dirty="0" smtClean="0">
                <a:solidFill>
                  <a:schemeClr val="tx1"/>
                </a:solidFill>
                <a:cs typeface="B Karim" pitchFamily="2" charset="-78"/>
              </a:rPr>
            </a:br>
            <a:endParaRPr lang="fa-I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428604"/>
            <a:ext cx="6143652" cy="66199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285860"/>
            <a:ext cx="6215090" cy="5089062"/>
          </a:xfrm>
        </p:spPr>
        <p:txBody>
          <a:bodyPr/>
          <a:lstStyle/>
          <a:p>
            <a:pPr algn="r"/>
            <a:r>
              <a:rPr lang="fa-IR" sz="4000" dirty="0" smtClean="0">
                <a:cs typeface="B Kamran" pitchFamily="2" charset="-78"/>
              </a:rPr>
              <a:t>اى عزيز دل پناه شيعيان اى فروغ جاودان! سايه بلند نام وياد تو از سر وسراى عاشقان بيقرار کم مباد قامت بلند شوق جز بر آستان پرشکوه انتظار خم مباد.</a:t>
            </a:r>
          </a:p>
          <a:p>
            <a:pPr algn="r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b="1" dirty="0" smtClean="0">
                <a:cs typeface="Zar" pitchFamily="2" charset="-78"/>
              </a:rPr>
              <a:t>ارائه دهندگان 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Mehr" pitchFamily="2" charset="-78"/>
              </a:rPr>
              <a:t>آقای یونس انرجانی: کارشناس حقوق ومشاور حقوقی خانواده</a:t>
            </a:r>
          </a:p>
          <a:p>
            <a:endParaRPr lang="fa-IR" dirty="0" smtClean="0">
              <a:cs typeface="B Mehr" pitchFamily="2" charset="-78"/>
            </a:endParaRPr>
          </a:p>
          <a:p>
            <a:r>
              <a:rPr lang="fa-IR" dirty="0" smtClean="0">
                <a:cs typeface="B Mehr" pitchFamily="2" charset="-78"/>
              </a:rPr>
              <a:t>آقای علی انرجان کوچه باغ: کارشناس ارشد روانشناسی ومشاور خانواده</a:t>
            </a:r>
          </a:p>
          <a:p>
            <a:endParaRPr lang="fa-IR" dirty="0" smtClean="0">
              <a:cs typeface="B Mehr" pitchFamily="2" charset="-78"/>
            </a:endParaRPr>
          </a:p>
          <a:p>
            <a:r>
              <a:rPr lang="fa-IR" dirty="0" smtClean="0">
                <a:cs typeface="B Mehr" pitchFamily="2" charset="-78"/>
              </a:rPr>
              <a:t>آقای دکتر فرخ بخت شادی: متخصص روانپزشکی </a:t>
            </a:r>
            <a:endParaRPr lang="fa-IR" dirty="0">
              <a:cs typeface="B Meh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hd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5791200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571480"/>
            <a:ext cx="6172200" cy="1322882"/>
          </a:xfrm>
        </p:spPr>
        <p:txBody>
          <a:bodyPr/>
          <a:lstStyle/>
          <a:p>
            <a:pPr algn="ctr"/>
            <a:r>
              <a:rPr lang="fa-IR" dirty="0" smtClean="0"/>
              <a:t>عطر انتظار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1643050"/>
            <a:ext cx="6672282" cy="4731872"/>
          </a:xfrm>
        </p:spPr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pPr algn="r"/>
            <a:r>
              <a:rPr lang="fa-IR" sz="4000" dirty="0" smtClean="0">
                <a:cs typeface="B Kamran" pitchFamily="2" charset="-78"/>
              </a:rPr>
              <a:t>گرچه خسته ام گرچه دلشکسته ام باز هم گشوده ام درى به روى انتظار تا بگويمت هنوز هم به آن صداى آشنا اميد بسته ام.</a:t>
            </a:r>
          </a:p>
          <a:p>
            <a:pPr algn="r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P Roya" pitchFamily="2" charset="-78"/>
              </a:rPr>
              <a:t>سوال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4000" dirty="0" smtClean="0">
                <a:cs typeface="P Roya" pitchFamily="2" charset="-78"/>
              </a:rPr>
              <a:t>چگونه می توان یک زندگی آرام ، موفق ، شاداب و پویا داشت؟</a:t>
            </a:r>
          </a:p>
          <a:p>
            <a:endParaRPr lang="fa-IR" sz="4000" dirty="0" smtClean="0">
              <a:cs typeface="P Roya" pitchFamily="2" charset="-78"/>
            </a:endParaRPr>
          </a:p>
          <a:p>
            <a:r>
              <a:rPr lang="fa-IR" sz="4000" dirty="0" smtClean="0">
                <a:cs typeface="P Roya" pitchFamily="2" charset="-78"/>
              </a:rPr>
              <a:t>زندگی در چه نوع خانوادهای  مسیر سعادت و عاقبت بخیری را بدنبال دارد؟</a:t>
            </a:r>
          </a:p>
          <a:p>
            <a:pPr>
              <a:buNone/>
            </a:pPr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615262" cy="5902472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P Roya" pitchFamily="2" charset="-78"/>
              </a:rPr>
              <a:t>تنهایی و زندگی مجردی ؟</a:t>
            </a:r>
          </a:p>
          <a:p>
            <a:endParaRPr lang="fa-IR" sz="3600" dirty="0" smtClean="0">
              <a:cs typeface="P Roya" pitchFamily="2" charset="-78"/>
            </a:endParaRPr>
          </a:p>
          <a:p>
            <a:r>
              <a:rPr lang="fa-IR" sz="3600" dirty="0" smtClean="0">
                <a:cs typeface="P Roya" pitchFamily="2" charset="-78"/>
              </a:rPr>
              <a:t>ازدواج با هر شخصی و باهر سلیقه ای؟</a:t>
            </a:r>
          </a:p>
          <a:p>
            <a:endParaRPr lang="fa-IR" sz="3600" dirty="0" smtClean="0">
              <a:cs typeface="P Roya" pitchFamily="2" charset="-78"/>
            </a:endParaRPr>
          </a:p>
          <a:p>
            <a:r>
              <a:rPr lang="fa-IR" sz="3600" dirty="0" smtClean="0">
                <a:cs typeface="P Roya" pitchFamily="2" charset="-78"/>
              </a:rPr>
              <a:t>تشکیل خانواده به صورت دیمی و بدون هر بینشی؟</a:t>
            </a:r>
          </a:p>
          <a:p>
            <a:pPr>
              <a:buNone/>
            </a:pPr>
            <a:r>
              <a:rPr lang="fa-IR" sz="3600" dirty="0" smtClean="0">
                <a:cs typeface="P Roya" pitchFamily="2" charset="-78"/>
              </a:rPr>
              <a:t> </a:t>
            </a:r>
          </a:p>
          <a:p>
            <a:r>
              <a:rPr lang="fa-IR" sz="3600" dirty="0" smtClean="0">
                <a:cs typeface="P Roya" pitchFamily="2" charset="-78"/>
              </a:rPr>
              <a:t>تشکیل خانواده با دقت به تعریف خانواده و توجه به نوع خاصی از خانواده ؟</a:t>
            </a:r>
          </a:p>
          <a:p>
            <a:endParaRPr lang="fa-IR" sz="3600" dirty="0" smtClean="0"/>
          </a:p>
          <a:p>
            <a:endParaRPr lang="fa-IR" sz="3600" dirty="0" smtClean="0"/>
          </a:p>
          <a:p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615262" cy="5402406"/>
          </a:xfrm>
        </p:spPr>
        <p:txBody>
          <a:bodyPr/>
          <a:lstStyle/>
          <a:p>
            <a:r>
              <a:rPr lang="fa-IR" sz="3600" dirty="0" smtClean="0">
                <a:cs typeface="Zar" pitchFamily="2" charset="-78"/>
              </a:rPr>
              <a:t>حال کدام نوع خانواده مطلوب می باشد ؟</a:t>
            </a:r>
          </a:p>
          <a:p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8800" b="1" dirty="0" smtClean="0">
                <a:solidFill>
                  <a:srgbClr val="00B050"/>
                </a:solidFill>
                <a:cs typeface="P Compset" pitchFamily="2" charset="-78"/>
              </a:rPr>
              <a:t>خانواده مهدوی</a:t>
            </a:r>
            <a:endParaRPr lang="fa-IR" sz="8800" b="1" dirty="0">
              <a:solidFill>
                <a:srgbClr val="00B050"/>
              </a:solidFill>
              <a:cs typeface="P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>
                <a:cs typeface="B Roya" pitchFamily="2" charset="-78"/>
              </a:rPr>
              <a:t>تعریف خانواده :</a:t>
            </a:r>
            <a:br>
              <a:rPr lang="fa-IR" sz="3200" dirty="0" smtClean="0">
                <a:cs typeface="B Roya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543824" cy="5045216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Roya" pitchFamily="2" charset="-78"/>
              </a:rPr>
              <a:t>بدیهی بودن تعریف خانواده</a:t>
            </a:r>
          </a:p>
          <a:p>
            <a:endParaRPr lang="fa-IR" sz="3200" dirty="0" smtClean="0">
              <a:cs typeface="B Roya" pitchFamily="2" charset="-78"/>
            </a:endParaRPr>
          </a:p>
          <a:p>
            <a:r>
              <a:rPr lang="fa-IR" sz="3200" dirty="0" smtClean="0">
                <a:cs typeface="B Roya" pitchFamily="2" charset="-78"/>
              </a:rPr>
              <a:t>مجموعه افرادی که بر اساس قواعد مشخص نقشهایی را قبول می کنند.</a:t>
            </a:r>
          </a:p>
          <a:p>
            <a:endParaRPr lang="fa-IR" sz="3200" dirty="0" smtClean="0">
              <a:cs typeface="B Roya" pitchFamily="2" charset="-78"/>
            </a:endParaRPr>
          </a:p>
          <a:p>
            <a:r>
              <a:rPr lang="fa-IR" sz="3200" dirty="0" smtClean="0">
                <a:cs typeface="B Roya" pitchFamily="2" charset="-78"/>
              </a:rPr>
              <a:t>و وظایفی مثل تولید نسل ، رفع نیازها ، تعیین هویت و اجتماعی کردن اعضاء  را برعهده دارند.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>
                <a:cs typeface="B Lotus" pitchFamily="2" charset="-78"/>
              </a:rPr>
              <a:t>تعریف خانواده مهدوی</a:t>
            </a:r>
            <a:r>
              <a:rPr lang="fa-IR" sz="2800" dirty="0" smtClean="0">
                <a:cs typeface="B Roya" pitchFamily="2" charset="-78"/>
              </a:rPr>
              <a:t/>
            </a:r>
            <a:br>
              <a:rPr lang="fa-IR" sz="2800" dirty="0" smtClean="0">
                <a:cs typeface="B Roya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5688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200" b="1" dirty="0" smtClean="0">
                <a:cs typeface="P Roya" pitchFamily="2" charset="-78"/>
              </a:rPr>
              <a:t>خانواده دینی :</a:t>
            </a: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 اساس اینچنین خانواده ای اعتقاد به خدا، معاد وعبودیت  خدا در سایه اعتقادات می باشد.</a:t>
            </a:r>
          </a:p>
          <a:p>
            <a:pPr>
              <a:buNone/>
            </a:pPr>
            <a:r>
              <a:rPr lang="fa-IR" sz="3200" b="1" dirty="0" smtClean="0">
                <a:solidFill>
                  <a:srgbClr val="00B050"/>
                </a:solidFill>
                <a:cs typeface="P Roya" pitchFamily="2" charset="-78"/>
              </a:rPr>
              <a:t>خانواده مهدوی:</a:t>
            </a:r>
          </a:p>
          <a:p>
            <a:pPr>
              <a:buNone/>
            </a:pPr>
            <a:r>
              <a:rPr lang="fa-IR" sz="2800" dirty="0" smtClean="0">
                <a:cs typeface="P Roya" pitchFamily="2" charset="-78"/>
              </a:rPr>
              <a:t>- روح حاکم  علاوه بر توحید و معاد اعتقاداصیل به وجود فرستاده معصوم از طرف خداست که در حال حاضر امام زمان (عج) می باشد.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P Roya" pitchFamily="2" charset="-78"/>
              </a:rPr>
              <a:t>اعتقادی مبتنی بر </a:t>
            </a:r>
            <a:r>
              <a:rPr lang="fa-IR" sz="3200" dirty="0" smtClean="0">
                <a:solidFill>
                  <a:srgbClr val="00B050"/>
                </a:solidFill>
                <a:cs typeface="P Roya" pitchFamily="2" charset="-78"/>
              </a:rPr>
              <a:t>رضایت و خواست امام عصر(عج)</a:t>
            </a:r>
          </a:p>
          <a:p>
            <a:pPr>
              <a:buFontTx/>
              <a:buChar char="-"/>
            </a:pPr>
            <a:endParaRPr lang="fa-IR" sz="3200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Roya" pitchFamily="2" charset="-78"/>
              </a:rPr>
              <a:t>- </a:t>
            </a:r>
            <a:r>
              <a:rPr lang="fa-IR" sz="3200" dirty="0" smtClean="0">
                <a:solidFill>
                  <a:srgbClr val="00B050"/>
                </a:solidFill>
                <a:cs typeface="P Roya" pitchFamily="2" charset="-78"/>
              </a:rPr>
              <a:t>انتظار قائمانه وفعال </a:t>
            </a:r>
            <a:r>
              <a:rPr lang="fa-IR" sz="3200" dirty="0" smtClean="0">
                <a:cs typeface="P Roya" pitchFamily="2" charset="-78"/>
              </a:rPr>
              <a:t>از مشخصات آن می باشد.</a:t>
            </a:r>
            <a:endParaRPr lang="fa-IR" sz="3200" dirty="0">
              <a:cs typeface="P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P Roya" pitchFamily="2" charset="-78"/>
              </a:rPr>
              <a:t>پایه ها و مشخصات خانواده مهدوی: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615262" cy="5473844"/>
          </a:xfrm>
        </p:spPr>
        <p:txBody>
          <a:bodyPr/>
          <a:lstStyle/>
          <a:p>
            <a:pPr>
              <a:buNone/>
            </a:pPr>
            <a:r>
              <a:rPr lang="fa-IR" sz="3200" b="1" dirty="0" smtClean="0">
                <a:cs typeface="P Jadid" pitchFamily="2" charset="-78"/>
              </a:rPr>
              <a:t>1- خدا گرایی:</a:t>
            </a:r>
          </a:p>
          <a:p>
            <a:r>
              <a:rPr lang="fa-IR" dirty="0" smtClean="0">
                <a:cs typeface="P Roya" pitchFamily="2" charset="-78"/>
              </a:rPr>
              <a:t>حاکمیت تفکر توحیدی یعنی توجه به کرامت ، حریت و حق انتخاب انسان به عنوان جانشین خدا </a:t>
            </a:r>
          </a:p>
          <a:p>
            <a:r>
              <a:rPr lang="fa-IR" dirty="0" smtClean="0">
                <a:cs typeface="P Roya" pitchFamily="2" charset="-78"/>
              </a:rPr>
              <a:t>حامل امانت بودن و تلاشگری</a:t>
            </a:r>
          </a:p>
          <a:p>
            <a:pPr>
              <a:buNone/>
            </a:pPr>
            <a:endParaRPr lang="fa-IR" dirty="0" smtClean="0">
              <a:cs typeface="P Roya" pitchFamily="2" charset="-78"/>
            </a:endParaRPr>
          </a:p>
          <a:p>
            <a:pPr>
              <a:buNone/>
            </a:pPr>
            <a:r>
              <a:rPr lang="fa-IR" sz="3200" dirty="0" smtClean="0">
                <a:cs typeface="P Jadid" pitchFamily="2" charset="-78"/>
              </a:rPr>
              <a:t>2- ولی گرایی :</a:t>
            </a:r>
          </a:p>
          <a:p>
            <a:pPr>
              <a:buNone/>
            </a:pPr>
            <a:r>
              <a:rPr lang="fa-IR" dirty="0" smtClean="0">
                <a:cs typeface="P Roya" pitchFamily="2" charset="-78"/>
              </a:rPr>
              <a:t>توجه به اینکه امام معصوم هر لحظه از رفتار ، سکنات و کلام اعضاء خانواده آگاه است.</a:t>
            </a:r>
          </a:p>
          <a:p>
            <a:pPr>
              <a:buNone/>
            </a:pPr>
            <a:r>
              <a:rPr lang="fa-IR" dirty="0" smtClean="0">
                <a:cs typeface="P Roya" pitchFamily="2" charset="-78"/>
              </a:rPr>
              <a:t>حضور مستمر امام درخلوت وجلوت (حاضر وناظر)</a:t>
            </a:r>
          </a:p>
          <a:p>
            <a:pPr>
              <a:buNone/>
            </a:pPr>
            <a:endParaRPr lang="fa-IR" dirty="0" smtClean="0">
              <a:cs typeface="P Roya" pitchFamily="2" charset="-78"/>
            </a:endParaRPr>
          </a:p>
          <a:p>
            <a:pPr>
              <a:buNone/>
            </a:pPr>
            <a:r>
              <a:rPr lang="fa-IR" dirty="0" smtClean="0">
                <a:cs typeface="P Roya" pitchFamily="2" charset="-78"/>
              </a:rPr>
              <a:t>وجود عنصر امید ونوید در عرصه های زندگی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3">
      <a:dk1>
        <a:srgbClr val="FFFFCC"/>
      </a:dk1>
      <a:lt1>
        <a:srgbClr val="FFFFFF"/>
      </a:lt1>
      <a:dk2>
        <a:srgbClr val="FFFFFF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FFFFFF"/>
      </a:hlink>
      <a:folHlink>
        <a:srgbClr val="58397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450</TotalTime>
  <Words>652</Words>
  <Application>Microsoft Office PowerPoint</Application>
  <PresentationFormat>نمایش روی پرده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15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20</vt:i4>
      </vt:variant>
    </vt:vector>
  </HeadingPairs>
  <TitlesOfParts>
    <vt:vector size="36" baseType="lpstr">
      <vt:lpstr>B Kamran</vt:lpstr>
      <vt:lpstr>B Karim</vt:lpstr>
      <vt:lpstr>B Lotus</vt:lpstr>
      <vt:lpstr>B Mehr</vt:lpstr>
      <vt:lpstr>B Roya</vt:lpstr>
      <vt:lpstr>B Titr</vt:lpstr>
      <vt:lpstr>Century Schoolbook</vt:lpstr>
      <vt:lpstr>P Compset</vt:lpstr>
      <vt:lpstr>P Jadid</vt:lpstr>
      <vt:lpstr>P Roya</vt:lpstr>
      <vt:lpstr>P Yekan</vt:lpstr>
      <vt:lpstr>Times New Roman</vt:lpstr>
      <vt:lpstr>Wingdings</vt:lpstr>
      <vt:lpstr>Wingdings 2</vt:lpstr>
      <vt:lpstr>Zar</vt:lpstr>
      <vt:lpstr>Oriel</vt:lpstr>
      <vt:lpstr>خانواده های موفق (مهدوی)</vt:lpstr>
      <vt:lpstr> ارائه دهندگان : </vt:lpstr>
      <vt:lpstr>عطر انتظار </vt:lpstr>
      <vt:lpstr>سوال </vt:lpstr>
      <vt:lpstr>ارائه PowerPoint</vt:lpstr>
      <vt:lpstr>ارائه PowerPoint</vt:lpstr>
      <vt:lpstr>تعریف خانواده : </vt:lpstr>
      <vt:lpstr>تعریف خانواده مهدوی </vt:lpstr>
      <vt:lpstr>پایه ها و مشخصات خانواده مهدوی: </vt:lpstr>
      <vt:lpstr>پایه ها و مشخصات خانواده مهدوی: </vt:lpstr>
      <vt:lpstr>اهمیت ومنافع وجود خانواده مهدوی </vt:lpstr>
      <vt:lpstr> مراحل تشکیل خانواده مهدوی </vt:lpstr>
      <vt:lpstr>مراحل تشکیل خانواده مهدوی </vt:lpstr>
      <vt:lpstr>چالشهای خانواده مهدوی با توجه به وضع موجود  </vt:lpstr>
      <vt:lpstr>نکته1:</vt:lpstr>
      <vt:lpstr>مکانیسم نگهداری و ترویج خانواده مهدوی  </vt:lpstr>
      <vt:lpstr>حساسیت های خانواده مهدوی </vt:lpstr>
      <vt:lpstr>فقط یک چیزدردنیاهست که میتواندتوراازمن جداکند،یک عشق دیگر؛عشق به خدا وامام،نه هیچ چیزدیگر... یک ‌صدم درصدهم تصورنکن کسی بتواند اندازه سرسوزنی جای تورادرقلبم بگیرد. توفرشته دنیاوآخرت منی!  </vt:lpstr>
      <vt:lpstr>ارائه PowerPoint</vt:lpstr>
      <vt:lpstr>ارائه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خانواده مهدوی</dc:title>
  <dc:creator>dr.bakhtshadi</dc:creator>
  <cp:lastModifiedBy>javad rahimi</cp:lastModifiedBy>
  <cp:revision>51</cp:revision>
  <dcterms:created xsi:type="dcterms:W3CDTF">2013-06-25T13:38:02Z</dcterms:created>
  <dcterms:modified xsi:type="dcterms:W3CDTF">2018-12-19T19:10:53Z</dcterms:modified>
</cp:coreProperties>
</file>