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70"/>
  </p:notesMasterIdLst>
  <p:sldIdLst>
    <p:sldId id="258" r:id="rId2"/>
    <p:sldId id="304" r:id="rId3"/>
    <p:sldId id="303" r:id="rId4"/>
    <p:sldId id="292" r:id="rId5"/>
    <p:sldId id="293" r:id="rId6"/>
    <p:sldId id="307" r:id="rId7"/>
    <p:sldId id="308" r:id="rId8"/>
    <p:sldId id="310" r:id="rId9"/>
    <p:sldId id="296" r:id="rId10"/>
    <p:sldId id="309" r:id="rId11"/>
    <p:sldId id="300" r:id="rId12"/>
    <p:sldId id="301" r:id="rId13"/>
    <p:sldId id="315" r:id="rId14"/>
    <p:sldId id="306" r:id="rId15"/>
    <p:sldId id="316" r:id="rId16"/>
    <p:sldId id="351" r:id="rId17"/>
    <p:sldId id="346" r:id="rId18"/>
    <p:sldId id="356" r:id="rId19"/>
    <p:sldId id="347" r:id="rId20"/>
    <p:sldId id="357" r:id="rId21"/>
    <p:sldId id="348" r:id="rId22"/>
    <p:sldId id="349" r:id="rId23"/>
    <p:sldId id="350" r:id="rId24"/>
    <p:sldId id="359" r:id="rId25"/>
    <p:sldId id="360" r:id="rId26"/>
    <p:sldId id="361" r:id="rId27"/>
    <p:sldId id="362" r:id="rId28"/>
    <p:sldId id="365" r:id="rId29"/>
    <p:sldId id="317" r:id="rId30"/>
    <p:sldId id="321" r:id="rId31"/>
    <p:sldId id="322" r:id="rId32"/>
    <p:sldId id="323" r:id="rId33"/>
    <p:sldId id="324" r:id="rId34"/>
    <p:sldId id="325" r:id="rId35"/>
    <p:sldId id="342" r:id="rId36"/>
    <p:sldId id="363" r:id="rId37"/>
    <p:sldId id="364" r:id="rId38"/>
    <p:sldId id="366" r:id="rId39"/>
    <p:sldId id="367" r:id="rId40"/>
    <p:sldId id="368" r:id="rId41"/>
    <p:sldId id="369" r:id="rId42"/>
    <p:sldId id="370" r:id="rId43"/>
    <p:sldId id="371" r:id="rId44"/>
    <p:sldId id="341" r:id="rId45"/>
    <p:sldId id="353" r:id="rId46"/>
    <p:sldId id="354" r:id="rId47"/>
    <p:sldId id="355" r:id="rId48"/>
    <p:sldId id="326" r:id="rId49"/>
    <p:sldId id="327" r:id="rId50"/>
    <p:sldId id="329" r:id="rId51"/>
    <p:sldId id="330" r:id="rId52"/>
    <p:sldId id="331" r:id="rId53"/>
    <p:sldId id="332" r:id="rId54"/>
    <p:sldId id="333" r:id="rId55"/>
    <p:sldId id="334" r:id="rId56"/>
    <p:sldId id="335" r:id="rId57"/>
    <p:sldId id="336" r:id="rId58"/>
    <p:sldId id="337" r:id="rId59"/>
    <p:sldId id="338" r:id="rId60"/>
    <p:sldId id="339" r:id="rId61"/>
    <p:sldId id="340" r:id="rId62"/>
    <p:sldId id="320" r:id="rId63"/>
    <p:sldId id="328" r:id="rId64"/>
    <p:sldId id="312" r:id="rId65"/>
    <p:sldId id="313" r:id="rId66"/>
    <p:sldId id="314" r:id="rId67"/>
    <p:sldId id="267" r:id="rId68"/>
    <p:sldId id="358" r:id="rId6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0DCE"/>
    <a:srgbClr val="6019EF"/>
    <a:srgbClr val="FFFF66"/>
    <a:srgbClr val="C49500"/>
    <a:srgbClr val="A8F6A8"/>
    <a:srgbClr val="FFC611"/>
    <a:srgbClr val="460DB7"/>
    <a:srgbClr val="9A7500"/>
    <a:srgbClr val="BC8F00"/>
    <a:srgbClr val="BF059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6327" autoAdjust="0"/>
    <p:restoredTop sz="90409" autoAdjust="0"/>
  </p:normalViewPr>
  <p:slideViewPr>
    <p:cSldViewPr>
      <p:cViewPr>
        <p:scale>
          <a:sx n="75" d="100"/>
          <a:sy n="75" d="100"/>
        </p:scale>
        <p:origin x="-660" y="-48"/>
      </p:cViewPr>
      <p:guideLst>
        <p:guide orient="horz" pos="2160"/>
        <p:guide pos="2880"/>
      </p:guideLst>
    </p:cSldViewPr>
  </p:slideViewPr>
  <p:outlineViewPr>
    <p:cViewPr>
      <p:scale>
        <a:sx n="33" d="100"/>
        <a:sy n="33" d="100"/>
      </p:scale>
      <p:origin x="42" y="2862"/>
    </p:cViewPr>
  </p:outlineViewPr>
  <p:notesTextViewPr>
    <p:cViewPr>
      <p:scale>
        <a:sx n="66" d="100"/>
        <a:sy n="66"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0AFBA4-C9EE-44EE-BDC0-65DAF9D473B3}" type="datetimeFigureOut">
              <a:rPr lang="en-US" smtClean="0"/>
              <a:pPr/>
              <a:t>5/24/2011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38BADE-4739-416C-9808-19AF18F4F8FB}"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38BADE-4739-416C-9808-19AF18F4F8FB}" type="slidenum">
              <a:rPr lang="en-US" smtClean="0"/>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89" name="Freeform 17"/>
          <p:cNvSpPr>
            <a:spLocks/>
          </p:cNvSpPr>
          <p:nvPr/>
        </p:nvSpPr>
        <p:spPr bwMode="gray">
          <a:xfrm>
            <a:off x="-166688" y="-12700"/>
            <a:ext cx="9310688" cy="6878638"/>
          </a:xfrm>
          <a:custGeom>
            <a:avLst/>
            <a:gdLst/>
            <a:ahLst/>
            <a:cxnLst>
              <a:cxn ang="0">
                <a:pos x="5865" y="2870"/>
              </a:cxn>
              <a:cxn ang="0">
                <a:pos x="4934" y="3427"/>
              </a:cxn>
              <a:cxn ang="0">
                <a:pos x="3003" y="3839"/>
              </a:cxn>
              <a:cxn ang="0">
                <a:pos x="1319" y="3610"/>
              </a:cxn>
              <a:cxn ang="0">
                <a:pos x="145" y="2327"/>
              </a:cxn>
              <a:cxn ang="0">
                <a:pos x="519" y="553"/>
              </a:cxn>
              <a:cxn ang="0">
                <a:pos x="1130" y="8"/>
              </a:cxn>
              <a:cxn ang="0">
                <a:pos x="98" y="0"/>
              </a:cxn>
              <a:cxn ang="0">
                <a:pos x="94" y="4328"/>
              </a:cxn>
              <a:cxn ang="0">
                <a:pos x="5862" y="4333"/>
              </a:cxn>
            </a:cxnLst>
            <a:rect l="0" t="0" r="r" b="b"/>
            <a:pathLst>
              <a:path w="5865" h="4333">
                <a:moveTo>
                  <a:pt x="5865" y="2870"/>
                </a:moveTo>
                <a:cubicBezTo>
                  <a:pt x="5766" y="3006"/>
                  <a:pt x="5616" y="3111"/>
                  <a:pt x="4934" y="3427"/>
                </a:cubicBezTo>
                <a:cubicBezTo>
                  <a:pt x="4254" y="3742"/>
                  <a:pt x="3605" y="3809"/>
                  <a:pt x="3003" y="3839"/>
                </a:cubicBezTo>
                <a:cubicBezTo>
                  <a:pt x="2401" y="3869"/>
                  <a:pt x="1795" y="3862"/>
                  <a:pt x="1319" y="3610"/>
                </a:cubicBezTo>
                <a:cubicBezTo>
                  <a:pt x="784" y="3413"/>
                  <a:pt x="233" y="2771"/>
                  <a:pt x="145" y="2327"/>
                </a:cubicBezTo>
                <a:cubicBezTo>
                  <a:pt x="0" y="1528"/>
                  <a:pt x="308" y="844"/>
                  <a:pt x="519" y="553"/>
                </a:cubicBezTo>
                <a:cubicBezTo>
                  <a:pt x="729" y="262"/>
                  <a:pt x="1076" y="17"/>
                  <a:pt x="1130" y="8"/>
                </a:cubicBezTo>
                <a:lnTo>
                  <a:pt x="98" y="0"/>
                </a:lnTo>
                <a:lnTo>
                  <a:pt x="94" y="4328"/>
                </a:lnTo>
                <a:lnTo>
                  <a:pt x="5862" y="4333"/>
                </a:lnTo>
              </a:path>
            </a:pathLst>
          </a:custGeom>
          <a:gradFill rotWithShape="1">
            <a:gsLst>
              <a:gs pos="0">
                <a:schemeClr val="bg1"/>
              </a:gs>
              <a:gs pos="100000">
                <a:schemeClr val="accent2"/>
              </a:gs>
            </a:gsLst>
            <a:lin ang="2700000" scaled="1"/>
          </a:gradFill>
          <a:ln w="9525">
            <a:noFill/>
            <a:round/>
            <a:headEnd/>
            <a:tailEnd/>
          </a:ln>
          <a:effectLst/>
        </p:spPr>
        <p:txBody>
          <a:bodyPr/>
          <a:lstStyle/>
          <a:p>
            <a:endParaRPr lang="en-US" dirty="0"/>
          </a:p>
        </p:txBody>
      </p:sp>
      <p:sp>
        <p:nvSpPr>
          <p:cNvPr id="3088" name="Freeform 16"/>
          <p:cNvSpPr>
            <a:spLocks/>
          </p:cNvSpPr>
          <p:nvPr/>
        </p:nvSpPr>
        <p:spPr bwMode="ltGray">
          <a:xfrm>
            <a:off x="-15875" y="-3175"/>
            <a:ext cx="9159875" cy="6865938"/>
          </a:xfrm>
          <a:custGeom>
            <a:avLst/>
            <a:gdLst/>
            <a:ahLst/>
            <a:cxnLst>
              <a:cxn ang="0">
                <a:pos x="0" y="445"/>
              </a:cxn>
              <a:cxn ang="0">
                <a:pos x="0" y="4322"/>
              </a:cxn>
              <a:cxn ang="0">
                <a:pos x="3976" y="4325"/>
              </a:cxn>
              <a:cxn ang="0">
                <a:pos x="4975" y="3860"/>
              </a:cxn>
              <a:cxn ang="0">
                <a:pos x="5770" y="3261"/>
              </a:cxn>
              <a:cxn ang="0">
                <a:pos x="5770" y="2818"/>
              </a:cxn>
              <a:cxn ang="0">
                <a:pos x="4865" y="3312"/>
              </a:cxn>
              <a:cxn ang="0">
                <a:pos x="2853" y="3778"/>
              </a:cxn>
              <a:cxn ang="0">
                <a:pos x="1025" y="3403"/>
              </a:cxn>
              <a:cxn ang="0">
                <a:pos x="129" y="2288"/>
              </a:cxn>
              <a:cxn ang="0">
                <a:pos x="531" y="514"/>
              </a:cxn>
              <a:cxn ang="0">
                <a:pos x="1080" y="2"/>
              </a:cxn>
              <a:cxn ang="0">
                <a:pos x="481" y="0"/>
              </a:cxn>
              <a:cxn ang="0">
                <a:pos x="184" y="248"/>
              </a:cxn>
              <a:cxn ang="0">
                <a:pos x="0" y="445"/>
              </a:cxn>
            </a:cxnLst>
            <a:rect l="0" t="0" r="r" b="b"/>
            <a:pathLst>
              <a:path w="5770" h="4325">
                <a:moveTo>
                  <a:pt x="0" y="445"/>
                </a:moveTo>
                <a:lnTo>
                  <a:pt x="0" y="4322"/>
                </a:lnTo>
                <a:lnTo>
                  <a:pt x="3976" y="4325"/>
                </a:lnTo>
                <a:cubicBezTo>
                  <a:pt x="4424" y="4168"/>
                  <a:pt x="4665" y="4052"/>
                  <a:pt x="4975" y="3860"/>
                </a:cubicBezTo>
                <a:cubicBezTo>
                  <a:pt x="5285" y="3668"/>
                  <a:pt x="5638" y="3435"/>
                  <a:pt x="5770" y="3261"/>
                </a:cubicBezTo>
                <a:lnTo>
                  <a:pt x="5770" y="2818"/>
                </a:lnTo>
                <a:cubicBezTo>
                  <a:pt x="5747" y="2832"/>
                  <a:pt x="5548" y="2996"/>
                  <a:pt x="4865" y="3312"/>
                </a:cubicBezTo>
                <a:cubicBezTo>
                  <a:pt x="4182" y="3628"/>
                  <a:pt x="3493" y="3763"/>
                  <a:pt x="2853" y="3778"/>
                </a:cubicBezTo>
                <a:cubicBezTo>
                  <a:pt x="2213" y="3793"/>
                  <a:pt x="1592" y="3723"/>
                  <a:pt x="1025" y="3403"/>
                </a:cubicBezTo>
                <a:cubicBezTo>
                  <a:pt x="458" y="3083"/>
                  <a:pt x="248" y="2745"/>
                  <a:pt x="129" y="2288"/>
                </a:cubicBezTo>
                <a:cubicBezTo>
                  <a:pt x="10" y="1831"/>
                  <a:pt x="65" y="1026"/>
                  <a:pt x="531" y="514"/>
                </a:cubicBezTo>
                <a:cubicBezTo>
                  <a:pt x="997" y="2"/>
                  <a:pt x="1071" y="29"/>
                  <a:pt x="1080" y="2"/>
                </a:cubicBezTo>
                <a:lnTo>
                  <a:pt x="481" y="0"/>
                </a:lnTo>
                <a:cubicBezTo>
                  <a:pt x="376" y="68"/>
                  <a:pt x="264" y="174"/>
                  <a:pt x="184" y="248"/>
                </a:cubicBezTo>
                <a:cubicBezTo>
                  <a:pt x="104" y="322"/>
                  <a:pt x="38" y="404"/>
                  <a:pt x="0" y="445"/>
                </a:cubicBezTo>
                <a:close/>
              </a:path>
            </a:pathLst>
          </a:custGeom>
          <a:gradFill rotWithShape="1">
            <a:gsLst>
              <a:gs pos="0">
                <a:schemeClr val="accent2"/>
              </a:gs>
              <a:gs pos="100000">
                <a:schemeClr val="bg1"/>
              </a:gs>
            </a:gsLst>
            <a:lin ang="2700000" scaled="1"/>
          </a:gradFill>
          <a:ln w="9525">
            <a:noFill/>
            <a:round/>
            <a:headEnd/>
            <a:tailEnd/>
          </a:ln>
          <a:effectLst/>
        </p:spPr>
        <p:txBody>
          <a:bodyPr/>
          <a:lstStyle/>
          <a:p>
            <a:endParaRPr lang="en-US" dirty="0"/>
          </a:p>
        </p:txBody>
      </p:sp>
      <p:sp>
        <p:nvSpPr>
          <p:cNvPr id="3074" name="Rectangle 2"/>
          <p:cNvSpPr>
            <a:spLocks noGrp="1" noChangeArrowheads="1"/>
          </p:cNvSpPr>
          <p:nvPr>
            <p:ph type="ctrTitle"/>
          </p:nvPr>
        </p:nvSpPr>
        <p:spPr bwMode="auto">
          <a:xfrm>
            <a:off x="685800" y="2590800"/>
            <a:ext cx="7772400" cy="1470025"/>
          </a:xfrm>
          <a:effectLst>
            <a:outerShdw dist="53882" dir="2700000" algn="ctr" rotWithShape="0">
              <a:srgbClr val="000000"/>
            </a:outerShdw>
          </a:effectLst>
        </p:spPr>
        <p:txBody>
          <a:bodyPr/>
          <a:lstStyle>
            <a:lvl1pPr>
              <a:defRPr sz="480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295400" y="3962400"/>
            <a:ext cx="6400800" cy="685800"/>
          </a:xfrm>
        </p:spPr>
        <p:txBody>
          <a:bodyPr/>
          <a:lstStyle>
            <a:lvl1pPr marL="0" indent="0" algn="ctr">
              <a:buFont typeface="Wingdings" pitchFamily="2" charset="2"/>
              <a:buNone/>
              <a:defRPr sz="2800"/>
            </a:lvl1pPr>
          </a:lstStyle>
          <a:p>
            <a:r>
              <a:rPr lang="en-US" smtClean="0"/>
              <a:t>Click to edit Master subtitle style</a:t>
            </a:r>
            <a:endParaRPr lang="en-US"/>
          </a:p>
        </p:txBody>
      </p:sp>
      <p:sp>
        <p:nvSpPr>
          <p:cNvPr id="3076" name="Rectangle 4"/>
          <p:cNvSpPr>
            <a:spLocks noGrp="1" noChangeArrowheads="1"/>
          </p:cNvSpPr>
          <p:nvPr>
            <p:ph type="dt" sz="half" idx="2"/>
          </p:nvPr>
        </p:nvSpPr>
        <p:spPr>
          <a:xfrm>
            <a:off x="457200" y="6610350"/>
            <a:ext cx="2133600" cy="171450"/>
          </a:xfrm>
        </p:spPr>
        <p:txBody>
          <a:bodyPr/>
          <a:lstStyle>
            <a:lvl1pPr>
              <a:defRPr/>
            </a:lvl1pPr>
          </a:lstStyle>
          <a:p>
            <a:endParaRPr lang="en-US" dirty="0"/>
          </a:p>
        </p:txBody>
      </p:sp>
      <p:sp>
        <p:nvSpPr>
          <p:cNvPr id="3078" name="Rectangle 6"/>
          <p:cNvSpPr>
            <a:spLocks noGrp="1" noChangeArrowheads="1"/>
          </p:cNvSpPr>
          <p:nvPr>
            <p:ph type="sldNum" sz="quarter" idx="4"/>
          </p:nvPr>
        </p:nvSpPr>
        <p:spPr>
          <a:xfrm>
            <a:off x="6553200" y="6610350"/>
            <a:ext cx="2133600" cy="171450"/>
          </a:xfrm>
        </p:spPr>
        <p:txBody>
          <a:bodyPr/>
          <a:lstStyle>
            <a:lvl1pPr>
              <a:defRPr/>
            </a:lvl1pPr>
          </a:lstStyle>
          <a:p>
            <a:fld id="{C00A7648-E8E9-498F-ABDA-497D2C991424}" type="slidenum">
              <a:rPr lang="en-US"/>
              <a:pPr/>
              <a:t>‹#›</a:t>
            </a:fld>
            <a:endParaRPr lang="en-US" dirty="0"/>
          </a:p>
        </p:txBody>
      </p:sp>
      <p:sp>
        <p:nvSpPr>
          <p:cNvPr id="3086" name="Text Box 14"/>
          <p:cNvSpPr txBox="1">
            <a:spLocks noChangeArrowheads="1"/>
          </p:cNvSpPr>
          <p:nvPr/>
        </p:nvSpPr>
        <p:spPr bwMode="auto">
          <a:xfrm>
            <a:off x="4024313" y="6324600"/>
            <a:ext cx="1157287" cy="488950"/>
          </a:xfrm>
          <a:prstGeom prst="rect">
            <a:avLst/>
          </a:prstGeom>
          <a:noFill/>
          <a:ln w="9525">
            <a:noFill/>
            <a:miter lim="800000"/>
            <a:headEnd/>
            <a:tailEnd/>
          </a:ln>
          <a:effectLst/>
        </p:spPr>
        <p:txBody>
          <a:bodyPr wrap="none">
            <a:spAutoFit/>
          </a:bodyPr>
          <a:lstStyle/>
          <a:p>
            <a:r>
              <a:rPr lang="en-US" sz="2600" b="1" dirty="0"/>
              <a:t>LOGO</a:t>
            </a:r>
          </a:p>
        </p:txBody>
      </p:sp>
      <p:sp>
        <p:nvSpPr>
          <p:cNvPr id="3090" name="AutoShape 18"/>
          <p:cNvSpPr>
            <a:spLocks noChangeArrowheads="1"/>
          </p:cNvSpPr>
          <p:nvPr/>
        </p:nvSpPr>
        <p:spPr bwMode="gray">
          <a:xfrm rot="5400000">
            <a:off x="4381500" y="5730875"/>
            <a:ext cx="381000" cy="1066800"/>
          </a:xfrm>
          <a:prstGeom prst="moon">
            <a:avLst>
              <a:gd name="adj" fmla="val 16250"/>
            </a:avLst>
          </a:prstGeom>
          <a:solidFill>
            <a:schemeClr val="accent2"/>
          </a:solidFill>
          <a:ln w="9525">
            <a:noFill/>
            <a:miter lim="800000"/>
            <a:headEnd/>
            <a:tailEnd/>
          </a:ln>
          <a:effectLst/>
        </p:spPr>
        <p:txBody>
          <a:bodyPr wrap="none" anchor="ct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B377DE9-4B10-43B3-8591-5AE8DCC04724}"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B69E97E-96C3-4560-87A9-96ABC3744973}"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066800"/>
            <a:ext cx="8229600" cy="5059363"/>
          </a:xfrm>
        </p:spPr>
        <p:txBody>
          <a:bodyPr/>
          <a:lstStyle/>
          <a:p>
            <a:r>
              <a:rPr lang="en-US" dirty="0" smtClean="0"/>
              <a:t>Click icon to add table</a:t>
            </a:r>
            <a:endParaRPr lang="en-US" dirty="0"/>
          </a:p>
        </p:txBody>
      </p:sp>
      <p:sp>
        <p:nvSpPr>
          <p:cNvPr id="4" name="Date Placeholder 3"/>
          <p:cNvSpPr>
            <a:spLocks noGrp="1"/>
          </p:cNvSpPr>
          <p:nvPr>
            <p:ph type="dt" sz="half" idx="10"/>
          </p:nvPr>
        </p:nvSpPr>
        <p:spPr>
          <a:xfrm>
            <a:off x="457200" y="6613525"/>
            <a:ext cx="2133600" cy="244475"/>
          </a:xfrm>
        </p:spPr>
        <p:txBody>
          <a:bodyPr/>
          <a:lstStyle>
            <a:lvl1pPr>
              <a:defRPr/>
            </a:lvl1pPr>
          </a:lstStyle>
          <a:p>
            <a:endParaRPr lang="en-US" dirty="0"/>
          </a:p>
        </p:txBody>
      </p:sp>
      <p:sp>
        <p:nvSpPr>
          <p:cNvPr id="5" name="Footer Placeholder 4"/>
          <p:cNvSpPr>
            <a:spLocks noGrp="1"/>
          </p:cNvSpPr>
          <p:nvPr>
            <p:ph type="ftr" sz="quarter" idx="11"/>
          </p:nvPr>
        </p:nvSpPr>
        <p:spPr>
          <a:xfrm>
            <a:off x="3124200" y="6613525"/>
            <a:ext cx="2895600" cy="244475"/>
          </a:xfrm>
        </p:spPr>
        <p:txBody>
          <a:bodyPr/>
          <a:lstStyle>
            <a:lvl1pPr>
              <a:defRPr/>
            </a:lvl1pPr>
          </a:lstStyle>
          <a:p>
            <a:endParaRPr lang="en-US" dirty="0"/>
          </a:p>
        </p:txBody>
      </p:sp>
      <p:sp>
        <p:nvSpPr>
          <p:cNvPr id="6" name="Slide Number Placeholder 5"/>
          <p:cNvSpPr>
            <a:spLocks noGrp="1"/>
          </p:cNvSpPr>
          <p:nvPr>
            <p:ph type="sldNum" sz="quarter" idx="12"/>
          </p:nvPr>
        </p:nvSpPr>
        <p:spPr>
          <a:xfrm>
            <a:off x="6553200" y="6613525"/>
            <a:ext cx="2133600" cy="244475"/>
          </a:xfrm>
        </p:spPr>
        <p:txBody>
          <a:bodyPr/>
          <a:lstStyle>
            <a:lvl1pPr>
              <a:defRPr/>
            </a:lvl1pPr>
          </a:lstStyle>
          <a:p>
            <a:fld id="{10176B2D-C6FE-4F47-87B4-AB453A61FB38}"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A4632AF-E995-4D67-9E29-B250AED0945A}"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320D21B-C648-4DC3-9EF1-439AFB5E1198}"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992B57B9-6529-46EB-9E00-E1C0F2D3386A}"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7F2F25AE-196E-47C1-9306-0D4FC2DA9D59}"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8B24ECA6-5C1E-4B68-B543-73E82B127E6E}"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8C76443B-E8A1-4833-9DD9-4EA76022D95A}"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F5CD3939-CFEB-4939-9E5F-FC8AB4D7FEFF}"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8B6C523E-2671-4C11-B7DF-37A5AA495DA8}"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ltGray">
          <a:xfrm>
            <a:off x="0" y="304800"/>
            <a:ext cx="9144000" cy="609600"/>
          </a:xfrm>
          <a:prstGeom prst="rect">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noFill/>
            <a:miter lim="800000"/>
            <a:headEnd/>
            <a:tailEnd/>
          </a:ln>
          <a:effectLst/>
        </p:spPr>
        <p:txBody>
          <a:bodyPr wrap="none" anchor="ctr"/>
          <a:lstStyle/>
          <a:p>
            <a:endParaRPr lang="en-US" dirty="0"/>
          </a:p>
        </p:txBody>
      </p:sp>
      <p:sp>
        <p:nvSpPr>
          <p:cNvPr id="1037" name="Freeform 13"/>
          <p:cNvSpPr>
            <a:spLocks/>
          </p:cNvSpPr>
          <p:nvPr/>
        </p:nvSpPr>
        <p:spPr bwMode="ltGray">
          <a:xfrm>
            <a:off x="0" y="5167313"/>
            <a:ext cx="9158288" cy="1701800"/>
          </a:xfrm>
          <a:custGeom>
            <a:avLst/>
            <a:gdLst/>
            <a:ahLst/>
            <a:cxnLst>
              <a:cxn ang="0">
                <a:pos x="6" y="1072"/>
              </a:cxn>
              <a:cxn ang="0">
                <a:pos x="0" y="356"/>
              </a:cxn>
              <a:cxn ang="0">
                <a:pos x="1975" y="914"/>
              </a:cxn>
              <a:cxn ang="0">
                <a:pos x="5769" y="0"/>
              </a:cxn>
              <a:cxn ang="0">
                <a:pos x="5766" y="1072"/>
              </a:cxn>
              <a:cxn ang="0">
                <a:pos x="6" y="1072"/>
              </a:cxn>
            </a:cxnLst>
            <a:rect l="0" t="0" r="r" b="b"/>
            <a:pathLst>
              <a:path w="5769" h="1072">
                <a:moveTo>
                  <a:pt x="6" y="1072"/>
                </a:moveTo>
                <a:lnTo>
                  <a:pt x="0" y="356"/>
                </a:lnTo>
                <a:cubicBezTo>
                  <a:pt x="229" y="494"/>
                  <a:pt x="667" y="923"/>
                  <a:pt x="1975" y="914"/>
                </a:cubicBezTo>
                <a:cubicBezTo>
                  <a:pt x="3283" y="905"/>
                  <a:pt x="4891" y="539"/>
                  <a:pt x="5769" y="0"/>
                </a:cubicBezTo>
                <a:lnTo>
                  <a:pt x="5766" y="1072"/>
                </a:lnTo>
                <a:lnTo>
                  <a:pt x="6" y="1072"/>
                </a:lnTo>
                <a:close/>
              </a:path>
            </a:pathLst>
          </a:custGeom>
          <a:solidFill>
            <a:schemeClr val="accent2">
              <a:alpha val="22000"/>
            </a:schemeClr>
          </a:solidFill>
          <a:ln w="9525">
            <a:noFill/>
            <a:round/>
            <a:headEnd/>
            <a:tailEnd/>
          </a:ln>
          <a:effectLst/>
        </p:spPr>
        <p:txBody>
          <a:bodyPr/>
          <a:lstStyle/>
          <a:p>
            <a:endParaRPr lang="en-US" dirty="0"/>
          </a:p>
        </p:txBody>
      </p:sp>
      <p:sp>
        <p:nvSpPr>
          <p:cNvPr id="1038" name="Freeform 14"/>
          <p:cNvSpPr>
            <a:spLocks/>
          </p:cNvSpPr>
          <p:nvPr/>
        </p:nvSpPr>
        <p:spPr bwMode="ltGray">
          <a:xfrm>
            <a:off x="-9525" y="5776913"/>
            <a:ext cx="9153525" cy="1095375"/>
          </a:xfrm>
          <a:custGeom>
            <a:avLst/>
            <a:gdLst/>
            <a:ahLst/>
            <a:cxnLst>
              <a:cxn ang="0">
                <a:pos x="6" y="690"/>
              </a:cxn>
              <a:cxn ang="0">
                <a:pos x="0" y="362"/>
              </a:cxn>
              <a:cxn ang="0">
                <a:pos x="1999" y="603"/>
              </a:cxn>
              <a:cxn ang="0">
                <a:pos x="5766" y="0"/>
              </a:cxn>
              <a:cxn ang="0">
                <a:pos x="5766" y="690"/>
              </a:cxn>
              <a:cxn ang="0">
                <a:pos x="6" y="690"/>
              </a:cxn>
            </a:cxnLst>
            <a:rect l="0" t="0" r="r" b="b"/>
            <a:pathLst>
              <a:path w="5766" h="690">
                <a:moveTo>
                  <a:pt x="6" y="690"/>
                </a:moveTo>
                <a:lnTo>
                  <a:pt x="0" y="362"/>
                </a:lnTo>
                <a:cubicBezTo>
                  <a:pt x="211" y="392"/>
                  <a:pt x="1078" y="610"/>
                  <a:pt x="1999" y="603"/>
                </a:cubicBezTo>
                <a:cubicBezTo>
                  <a:pt x="2920" y="596"/>
                  <a:pt x="4596" y="485"/>
                  <a:pt x="5766" y="0"/>
                </a:cubicBezTo>
                <a:lnTo>
                  <a:pt x="5766" y="690"/>
                </a:lnTo>
                <a:lnTo>
                  <a:pt x="6" y="690"/>
                </a:lnTo>
                <a:close/>
              </a:path>
            </a:pathLst>
          </a:custGeom>
          <a:gradFill rotWithShape="1">
            <a:gsLst>
              <a:gs pos="0">
                <a:schemeClr val="accent2"/>
              </a:gs>
              <a:gs pos="100000">
                <a:schemeClr val="accent2">
                  <a:gamma/>
                  <a:shade val="46275"/>
                  <a:invGamma/>
                </a:schemeClr>
              </a:gs>
            </a:gsLst>
            <a:lin ang="5400000" scaled="1"/>
          </a:gradFill>
          <a:ln w="9525">
            <a:noFill/>
            <a:round/>
            <a:headEnd/>
            <a:tailEnd/>
          </a:ln>
          <a:effectLst/>
        </p:spPr>
        <p:txBody>
          <a:bodyPr/>
          <a:lstStyle/>
          <a:p>
            <a:endParaRPr lang="en-US" dirty="0"/>
          </a:p>
        </p:txBody>
      </p:sp>
      <p:sp>
        <p:nvSpPr>
          <p:cNvPr id="1026" name="Rectangle 2"/>
          <p:cNvSpPr>
            <a:spLocks noGrp="1" noChangeArrowheads="1"/>
          </p:cNvSpPr>
          <p:nvPr>
            <p:ph type="title"/>
          </p:nvPr>
        </p:nvSpPr>
        <p:spPr bwMode="white">
          <a:xfrm>
            <a:off x="457200" y="274638"/>
            <a:ext cx="8229600" cy="563562"/>
          </a:xfrm>
          <a:prstGeom prst="rect">
            <a:avLst/>
          </a:prstGeom>
          <a:noFill/>
          <a:ln w="9525">
            <a:noFill/>
            <a:miter lim="800000"/>
            <a:headEnd/>
            <a:tailEnd/>
          </a:ln>
          <a:effectLst>
            <a:outerShdw dist="45791" dir="3378596" algn="ctr" rotWithShape="0">
              <a:srgbClr val="000000"/>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dt" sz="half" idx="2"/>
          </p:nvPr>
        </p:nvSpPr>
        <p:spPr bwMode="auto">
          <a:xfrm>
            <a:off x="457200" y="6613525"/>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3124200" y="6613525"/>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6613525"/>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FF6FCC8-644D-4DC0-AAF2-845742139D42}" type="slidenum">
              <a:rPr lang="en-US"/>
              <a:pPr/>
              <a:t>‹#›</a:t>
            </a:fld>
            <a:endParaRPr lang="en-US" dirty="0"/>
          </a:p>
        </p:txBody>
      </p:sp>
      <p:sp>
        <p:nvSpPr>
          <p:cNvPr id="1027" name="Rectangle 3"/>
          <p:cNvSpPr>
            <a:spLocks noGrp="1" noChangeArrowheads="1"/>
          </p:cNvSpPr>
          <p:nvPr>
            <p:ph type="body" idx="1"/>
          </p:nvPr>
        </p:nvSpPr>
        <p:spPr bwMode="auto">
          <a:xfrm>
            <a:off x="457200" y="1066800"/>
            <a:ext cx="8229600" cy="5059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115000"/>
        <a:buFont typeface="Wingdings" pitchFamily="2" charset="2"/>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fa.wikipedia.org/wiki/%D8%B9%D8%A8%D8%B1%DB%8C"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www.tarikheslam.com/component/content/section/6.html" TargetMode="External"/><Relationship Id="rId2" Type="http://schemas.openxmlformats.org/officeDocument/2006/relationships/hyperlink" Target="htpp://gbh.ir/" TargetMode="External"/><Relationship Id="rId1" Type="http://schemas.openxmlformats.org/officeDocument/2006/relationships/slideLayout" Target="../slideLayouts/slideLayout2.xml"/><Relationship Id="rId4" Type="http://schemas.openxmlformats.org/officeDocument/2006/relationships/hyperlink" Target="http://www.tarikheslam.com/component/content/category/41-1388-02-02-14-32-28.html" TargetMode="External"/></Relationships>
</file>

<file path=ppt/slides/_rels/slide65.xml.rels><?xml version="1.0" encoding="UTF-8" standalone="yes"?>
<Relationships xmlns="http://schemas.openxmlformats.org/package/2006/relationships"><Relationship Id="rId2" Type="http://schemas.openxmlformats.org/officeDocument/2006/relationships/hyperlink" Target="http://www.khamenei.ir/"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www.hawzah.net/Hawzah/Magazines/NumberList.aspx?LanguageID=1&amp;MagazineID=3814" TargetMode="External"/><Relationship Id="rId2" Type="http://schemas.openxmlformats.org/officeDocument/2006/relationships/hyperlink" Target="http://www.khabaronline.ir/news-97307.asp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ctrTitle"/>
          </p:nvPr>
        </p:nvSpPr>
        <p:spPr>
          <a:xfrm>
            <a:off x="714348" y="1214422"/>
            <a:ext cx="7772400" cy="5214974"/>
          </a:xfrm>
        </p:spPr>
        <p:txBody>
          <a:bodyPr/>
          <a:lstStyle/>
          <a:p>
            <a:pPr>
              <a:lnSpc>
                <a:spcPct val="120000"/>
              </a:lnSpc>
            </a:pPr>
            <a:r>
              <a:rPr lang="fa-IR" dirty="0"/>
              <a:t/>
            </a:r>
            <a:br>
              <a:rPr lang="fa-IR" dirty="0"/>
            </a:br>
            <a:r>
              <a:rPr lang="fa-IR" sz="4400" dirty="0">
                <a:cs typeface="B Badr" pitchFamily="2" charset="-78"/>
              </a:rPr>
              <a:t>مجتمع آموزش عالی شهید محلاتی</a:t>
            </a:r>
            <a:r>
              <a:rPr lang="en-US" sz="3200" dirty="0">
                <a:cs typeface="B Badr" pitchFamily="2" charset="-78"/>
              </a:rPr>
              <a:t/>
            </a:r>
            <a:br>
              <a:rPr lang="en-US" sz="3200" dirty="0">
                <a:cs typeface="B Badr" pitchFamily="2" charset="-78"/>
              </a:rPr>
            </a:br>
            <a:r>
              <a:rPr lang="fa-IR" sz="3200" dirty="0">
                <a:cs typeface="B Badr" pitchFamily="2" charset="-78"/>
              </a:rPr>
              <a:t>بررسي مقايسه‌اي </a:t>
            </a:r>
            <a:r>
              <a:rPr lang="en-US" sz="3200" dirty="0">
                <a:cs typeface="B Badr" pitchFamily="2" charset="-78"/>
              </a:rPr>
              <a:t/>
            </a:r>
            <a:br>
              <a:rPr lang="en-US" sz="3200" dirty="0">
                <a:cs typeface="B Badr" pitchFamily="2" charset="-78"/>
              </a:rPr>
            </a:br>
            <a:r>
              <a:rPr lang="fa-IR" sz="3200" dirty="0" smtClean="0">
                <a:cs typeface="B Badr" pitchFamily="2" charset="-78"/>
              </a:rPr>
              <a:t>منجی گرایی در </a:t>
            </a:r>
            <a:r>
              <a:rPr lang="fa-IR" sz="3200" dirty="0">
                <a:cs typeface="B Badr" pitchFamily="2" charset="-78"/>
              </a:rPr>
              <a:t>نگاه تشيع و صهيونيسم مسيحي</a:t>
            </a:r>
            <a:r>
              <a:rPr lang="en-US" sz="3200" dirty="0">
                <a:cs typeface="B Badr" pitchFamily="2" charset="-78"/>
              </a:rPr>
              <a:t/>
            </a:r>
            <a:br>
              <a:rPr lang="en-US" sz="3200" dirty="0">
                <a:cs typeface="B Badr" pitchFamily="2" charset="-78"/>
              </a:rPr>
            </a:br>
            <a:r>
              <a:rPr lang="fa-IR" sz="3200" dirty="0">
                <a:cs typeface="B Badr" pitchFamily="2" charset="-78"/>
              </a:rPr>
              <a:t>استاد راهنما:</a:t>
            </a:r>
            <a:r>
              <a:rPr lang="en-US" sz="3200" dirty="0">
                <a:cs typeface="B Badr" pitchFamily="2" charset="-78"/>
              </a:rPr>
              <a:t/>
            </a:r>
            <a:br>
              <a:rPr lang="en-US" sz="3200" dirty="0">
                <a:cs typeface="B Badr" pitchFamily="2" charset="-78"/>
              </a:rPr>
            </a:br>
            <a:r>
              <a:rPr lang="fa-IR" sz="3200" dirty="0">
                <a:cs typeface="B Badr" pitchFamily="2" charset="-78"/>
              </a:rPr>
              <a:t>جناب آقاي دكتر ستوده </a:t>
            </a:r>
            <a:r>
              <a:rPr lang="en-US" sz="3200" dirty="0">
                <a:cs typeface="B Badr" pitchFamily="2" charset="-78"/>
              </a:rPr>
              <a:t/>
            </a:r>
            <a:br>
              <a:rPr lang="en-US" sz="3200" dirty="0">
                <a:cs typeface="B Badr" pitchFamily="2" charset="-78"/>
              </a:rPr>
            </a:br>
            <a:r>
              <a:rPr lang="fa-IR" sz="3200" dirty="0">
                <a:cs typeface="B Badr" pitchFamily="2" charset="-78"/>
              </a:rPr>
              <a:t>محقق:</a:t>
            </a:r>
            <a:r>
              <a:rPr lang="en-US" sz="3200" dirty="0">
                <a:cs typeface="B Badr" pitchFamily="2" charset="-78"/>
              </a:rPr>
              <a:t/>
            </a:r>
            <a:br>
              <a:rPr lang="en-US" sz="3200" dirty="0">
                <a:cs typeface="B Badr" pitchFamily="2" charset="-78"/>
              </a:rPr>
            </a:br>
            <a:r>
              <a:rPr lang="fa-IR" sz="3200" dirty="0">
                <a:cs typeface="B Badr" pitchFamily="2" charset="-78"/>
              </a:rPr>
              <a:t>حسن شرافتي </a:t>
            </a:r>
            <a:r>
              <a:rPr lang="en-US" sz="3200" dirty="0">
                <a:cs typeface="B Badr" pitchFamily="2" charset="-78"/>
              </a:rPr>
              <a:t/>
            </a:r>
            <a:br>
              <a:rPr lang="en-US" sz="3200" dirty="0">
                <a:cs typeface="B Badr" pitchFamily="2" charset="-78"/>
              </a:rPr>
            </a:br>
            <a:r>
              <a:rPr lang="fa-IR" sz="3200" dirty="0">
                <a:cs typeface="B Badr" pitchFamily="2" charset="-78"/>
              </a:rPr>
              <a:t>دانشجوی مقطع دکترای علوم سیاسی </a:t>
            </a:r>
            <a:r>
              <a:rPr lang="en-US" sz="3200" dirty="0">
                <a:cs typeface="B Badr" pitchFamily="2" charset="-78"/>
              </a:rPr>
              <a:t/>
            </a:r>
            <a:br>
              <a:rPr lang="en-US" sz="3200" dirty="0">
                <a:cs typeface="B Badr" pitchFamily="2" charset="-78"/>
              </a:rPr>
            </a:br>
            <a:r>
              <a:rPr lang="en-US" sz="3200" dirty="0">
                <a:cs typeface="B Badr" pitchFamily="2" charset="-78"/>
              </a:rPr>
              <a:t/>
            </a:r>
            <a:br>
              <a:rPr lang="en-US" sz="3200" dirty="0">
                <a:cs typeface="B Badr" pitchFamily="2" charset="-78"/>
              </a:rPr>
            </a:br>
            <a:r>
              <a:rPr lang="fa-IR" dirty="0"/>
              <a:t/>
            </a:r>
            <a:br>
              <a:rPr lang="fa-IR" dirty="0"/>
            </a:br>
            <a:endParaRPr lang="en-US" dirty="0"/>
          </a:p>
        </p:txBody>
      </p:sp>
      <p:sp>
        <p:nvSpPr>
          <p:cNvPr id="7173" name="Rectangle 5"/>
          <p:cNvSpPr>
            <a:spLocks noGrp="1" noChangeArrowheads="1"/>
          </p:cNvSpPr>
          <p:nvPr>
            <p:ph type="subTitle" idx="1"/>
          </p:nvPr>
        </p:nvSpPr>
        <p:spPr/>
        <p:txBody>
          <a:bodyPr/>
          <a:lstStyle/>
          <a:p>
            <a:r>
              <a:rPr lang="en-US" dirty="0" smtClean="0"/>
              <a:t>   </a:t>
            </a:r>
            <a:endParaRPr lang="en-US" dirty="0"/>
          </a:p>
        </p:txBody>
      </p:sp>
      <p:pic>
        <p:nvPicPr>
          <p:cNvPr id="8" name="Picture 7"/>
          <p:cNvPicPr/>
          <p:nvPr/>
        </p:nvPicPr>
        <p:blipFill>
          <a:blip r:embed="rId2" cstate="print"/>
          <a:srcRect/>
          <a:stretch>
            <a:fillRect/>
          </a:stretch>
        </p:blipFill>
        <p:spPr bwMode="auto">
          <a:xfrm>
            <a:off x="4429124" y="214290"/>
            <a:ext cx="523875" cy="514350"/>
          </a:xfrm>
          <a:prstGeom prst="rect">
            <a:avLst/>
          </a:prstGeom>
          <a:noFill/>
          <a:ln w="9525">
            <a:noFill/>
            <a:miter lim="800000"/>
            <a:headEnd/>
            <a:tailEnd/>
          </a:ln>
        </p:spPr>
      </p:pic>
      <p:sp>
        <p:nvSpPr>
          <p:cNvPr id="5" name="Oval 4"/>
          <p:cNvSpPr/>
          <p:nvPr/>
        </p:nvSpPr>
        <p:spPr>
          <a:xfrm>
            <a:off x="3923928" y="5857868"/>
            <a:ext cx="1571636" cy="1000132"/>
          </a:xfrm>
          <a:prstGeom prst="ellipse">
            <a:avLst/>
          </a:prstGeom>
          <a:solidFill>
            <a:srgbClr val="2565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800" b="1" dirty="0" smtClean="0">
                <a:solidFill>
                  <a:schemeClr val="tx2">
                    <a:lumMod val="90000"/>
                  </a:schemeClr>
                </a:solidFill>
                <a:latin typeface="Old English Text MT" pitchFamily="66" charset="0"/>
                <a:ea typeface="Calibri" pitchFamily="34" charset="0"/>
                <a:cs typeface="Mitra" pitchFamily="2" charset="-78"/>
              </a:rPr>
              <a:t>بهار1390</a:t>
            </a:r>
            <a:endParaRPr lang="en-US" sz="2800" b="1" dirty="0">
              <a:solidFill>
                <a:schemeClr val="tx2">
                  <a:lumMod val="90000"/>
                </a:schemeClr>
              </a:solidFill>
              <a:latin typeface="Old English Text MT" pitchFamily="66" charset="0"/>
              <a:ea typeface="Calibri" pitchFamily="34" charset="0"/>
              <a:cs typeface="Mitra" pitchFamily="2" charset="-78"/>
            </a:endParaRPr>
          </a:p>
        </p:txBody>
      </p:sp>
    </p:spTree>
  </p:cSld>
  <p:clrMapOvr>
    <a:masterClrMapping/>
  </p:clrMapOvr>
  <p:transition spd="slow">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
            </a:r>
            <a:br>
              <a:rPr lang="fa-IR" dirty="0" smtClean="0"/>
            </a:br>
            <a:r>
              <a:rPr lang="fa-IR" dirty="0" smtClean="0">
                <a:solidFill>
                  <a:srgbClr val="FFC611"/>
                </a:solidFill>
                <a:effectLst>
                  <a:glow rad="228600">
                    <a:schemeClr val="accent2">
                      <a:satMod val="175000"/>
                      <a:alpha val="40000"/>
                    </a:schemeClr>
                  </a:glow>
                </a:effectLst>
                <a:latin typeface="IranNastaliq" pitchFamily="18" charset="0"/>
                <a:cs typeface="Lotus" pitchFamily="2" charset="-78"/>
              </a:rPr>
              <a:t>پيشينۀ موضوع:</a:t>
            </a:r>
            <a:r>
              <a:rPr lang="en-US" dirty="0" smtClean="0"/>
              <a:t/>
            </a:r>
            <a:br>
              <a:rPr lang="en-US" dirty="0" smtClean="0"/>
            </a:br>
            <a:endParaRPr lang="fa-IR" dirty="0"/>
          </a:p>
        </p:txBody>
      </p:sp>
      <p:sp>
        <p:nvSpPr>
          <p:cNvPr id="3" name="Content Placeholder 2"/>
          <p:cNvSpPr>
            <a:spLocks noGrp="1"/>
          </p:cNvSpPr>
          <p:nvPr>
            <p:ph idx="1"/>
          </p:nvPr>
        </p:nvSpPr>
        <p:spPr/>
        <p:txBody>
          <a:bodyPr/>
          <a:lstStyle/>
          <a:p>
            <a:pPr marL="0" indent="0" algn="just" rtl="1" eaLnBrk="0" hangingPunct="0">
              <a:spcBef>
                <a:spcPts val="0"/>
              </a:spcBef>
              <a:buClr>
                <a:srgbClr val="FB0DCE"/>
              </a:buClr>
              <a:buNone/>
            </a:pPr>
            <a:r>
              <a:rPr lang="fa-IR" sz="2800" b="1" dirty="0" smtClean="0">
                <a:cs typeface="B Badr" pitchFamily="2" charset="-78"/>
              </a:rPr>
              <a:t>موضوع پژوهش فوق پيش از اين، توسط محققين و پژوهشگران محترم و با </a:t>
            </a:r>
          </a:p>
          <a:p>
            <a:pPr marL="0" indent="0" algn="just" rtl="1" eaLnBrk="0" hangingPunct="0">
              <a:spcBef>
                <a:spcPts val="0"/>
              </a:spcBef>
              <a:buNone/>
            </a:pPr>
            <a:r>
              <a:rPr lang="fa-IR" sz="2800" b="1" spc="30" dirty="0" smtClean="0">
                <a:cs typeface="B Badr" pitchFamily="2" charset="-78"/>
              </a:rPr>
              <a:t>سلايق مختلف و به اشكال گوناگون مورد نقد و بررسي قرار گرفته است از آن جمله مي‌توان به </a:t>
            </a:r>
            <a:r>
              <a:rPr lang="fa-IR" sz="3600" b="1"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cs typeface="B Badr" pitchFamily="2" charset="-78"/>
              </a:rPr>
              <a:t>نشريات</a:t>
            </a:r>
            <a:r>
              <a:rPr lang="fa-IR" sz="3600" b="1" spc="30" dirty="0" smtClean="0">
                <a:cs typeface="B Badr" pitchFamily="2" charset="-78"/>
              </a:rPr>
              <a:t> </a:t>
            </a:r>
            <a:r>
              <a:rPr lang="fa-IR" sz="3600" b="1"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cs typeface="B Badr" pitchFamily="2" charset="-78"/>
              </a:rPr>
              <a:t>منتشرۀ مؤسسه موعود </a:t>
            </a:r>
            <a:r>
              <a:rPr lang="fa-IR" sz="2800" b="1" spc="30" dirty="0" smtClean="0">
                <a:cs typeface="B Badr" pitchFamily="2" charset="-78"/>
              </a:rPr>
              <a:t>كه توسط استاد شفيعي </a:t>
            </a:r>
            <a:r>
              <a:rPr lang="fa-IR" sz="2800" b="1" dirty="0" smtClean="0">
                <a:cs typeface="B Badr" pitchFamily="2" charset="-78"/>
              </a:rPr>
              <a:t>سروستاني، منتشر شده و مي‌شود اشاره كرد. همچنين در همين راستا كتابهاي مهمي همچون «</a:t>
            </a:r>
            <a:r>
              <a:rPr lang="fa-IR" b="1"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cs typeface="B Badr" pitchFamily="2" charset="-78"/>
              </a:rPr>
              <a:t>استراتژي انتظار</a:t>
            </a:r>
            <a:r>
              <a:rPr lang="fa-IR" sz="2800" b="1" dirty="0" smtClean="0">
                <a:cs typeface="B Badr" pitchFamily="2" charset="-78"/>
              </a:rPr>
              <a:t>» آقاي اسماعيل شفيعی سروستانی، «نظريۀ اختياري بودن ظهور» آقاي عليرضا نودهي «</a:t>
            </a:r>
            <a:r>
              <a:rPr lang="fa-IR" sz="2800" b="1"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cs typeface="B Badr" pitchFamily="2" charset="-78"/>
              </a:rPr>
              <a:t>ظهور نور</a:t>
            </a:r>
            <a:r>
              <a:rPr lang="fa-IR" sz="2800" b="1" dirty="0" smtClean="0">
                <a:cs typeface="B Badr" pitchFamily="2" charset="-78"/>
              </a:rPr>
              <a:t>» </a:t>
            </a:r>
          </a:p>
          <a:p>
            <a:pPr marL="0" indent="0" algn="just" rtl="1" eaLnBrk="0" hangingPunct="0">
              <a:spcBef>
                <a:spcPts val="0"/>
              </a:spcBef>
              <a:buNone/>
            </a:pPr>
            <a:r>
              <a:rPr lang="fa-IR" sz="2800" b="1" dirty="0" smtClean="0">
                <a:cs typeface="B Badr" pitchFamily="2" charset="-78"/>
              </a:rPr>
              <a:t>استاد حاج شيخ علي سعادت پرور، «آشتي با امام زمان (عج)» استاد محمد</a:t>
            </a:r>
          </a:p>
          <a:p>
            <a:pPr marL="0" indent="0" algn="just" rtl="1" eaLnBrk="0" hangingPunct="0">
              <a:spcBef>
                <a:spcPts val="0"/>
              </a:spcBef>
              <a:buNone/>
            </a:pPr>
            <a:r>
              <a:rPr lang="fa-IR" sz="2800" b="1" dirty="0" smtClean="0">
                <a:cs typeface="B Badr" pitchFamily="2" charset="-78"/>
              </a:rPr>
              <a:t> شجاعي، «خورشيد مغرب» آقاي محمدرضا حكيمي، «</a:t>
            </a:r>
            <a:r>
              <a:rPr lang="fa-IR" sz="2800" b="1"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cs typeface="B Badr" pitchFamily="2" charset="-78"/>
              </a:rPr>
              <a:t>پيشگوييهاي نوستر</a:t>
            </a:r>
          </a:p>
          <a:p>
            <a:pPr marL="0" indent="0" algn="just" rtl="1" eaLnBrk="0" hangingPunct="0">
              <a:spcBef>
                <a:spcPts val="0"/>
              </a:spcBef>
              <a:buNone/>
            </a:pPr>
            <a:r>
              <a:rPr lang="fa-IR" sz="2800" b="1"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cs typeface="B Badr" pitchFamily="2" charset="-78"/>
              </a:rPr>
              <a:t> آداموس</a:t>
            </a:r>
            <a:r>
              <a:rPr lang="fa-IR" sz="2800" b="1" dirty="0" smtClean="0">
                <a:cs typeface="B Badr" pitchFamily="2" charset="-78"/>
              </a:rPr>
              <a:t>» دكتر شرف الدين اعرجي، «</a:t>
            </a:r>
            <a:r>
              <a:rPr lang="fa-IR" sz="2800" b="1"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cs typeface="B Badr" pitchFamily="2" charset="-78"/>
              </a:rPr>
              <a:t>نگرشهاي نوبه آموزۀ مهدويت</a:t>
            </a:r>
            <a:r>
              <a:rPr lang="fa-IR" sz="2800" b="1" dirty="0" smtClean="0">
                <a:cs typeface="B Badr" pitchFamily="2" charset="-78"/>
              </a:rPr>
              <a:t>»</a:t>
            </a:r>
          </a:p>
          <a:p>
            <a:pPr marL="0" indent="0" algn="just" rtl="1" eaLnBrk="0" hangingPunct="0">
              <a:spcBef>
                <a:spcPts val="0"/>
              </a:spcBef>
              <a:buNone/>
            </a:pPr>
            <a:r>
              <a:rPr lang="fa-IR" sz="2800" b="1" dirty="0" smtClean="0">
                <a:cs typeface="B Badr" pitchFamily="2" charset="-78"/>
              </a:rPr>
              <a:t> دكتر بهرام اخوان كاظمي و دهها مقاله و مطالب كه بدليل عدم فرصت کافی،</a:t>
            </a:r>
          </a:p>
          <a:p>
            <a:pPr marL="0" indent="0" algn="just" rtl="1" eaLnBrk="0" hangingPunct="0">
              <a:spcBef>
                <a:spcPts val="0"/>
              </a:spcBef>
              <a:buNone/>
            </a:pPr>
            <a:r>
              <a:rPr lang="fa-IR" sz="2800" b="1" dirty="0" smtClean="0">
                <a:cs typeface="B Badr" pitchFamily="2" charset="-78"/>
              </a:rPr>
              <a:t> ازطرح همه آنها در اين مختصر، صرف نظر مي‌گردد .</a:t>
            </a:r>
            <a:endParaRPr lang="en-US" sz="2800" b="1" dirty="0" smtClean="0">
              <a:cs typeface="B Badr" pitchFamily="2" charset="-78"/>
            </a:endParaRPr>
          </a:p>
          <a:p>
            <a:pPr algn="r">
              <a:buNone/>
            </a:pPr>
            <a:endParaRPr lang="fa-IR" sz="2800" b="1" dirty="0"/>
          </a:p>
        </p:txBody>
      </p:sp>
    </p:spTree>
  </p:cSld>
  <p:clrMapOvr>
    <a:masterClrMapping/>
  </p:clrMapOvr>
  <p:transition spd="slow">
    <p:check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04664"/>
            <a:ext cx="8229600" cy="936104"/>
          </a:xfrm>
          <a:ln>
            <a:solidFill>
              <a:schemeClr val="accent1"/>
            </a:solidFill>
          </a:ln>
        </p:spPr>
        <p:txBody>
          <a:bodyPr/>
          <a:lstStyle/>
          <a:p>
            <a:pPr algn="r" rtl="1"/>
            <a:r>
              <a:rPr lang="fa-IR" sz="3600" dirty="0" smtClean="0">
                <a:solidFill>
                  <a:srgbClr val="FFFF00"/>
                </a:solidFill>
                <a:effectLst>
                  <a:glow rad="101600">
                    <a:schemeClr val="accent4">
                      <a:lumMod val="10000"/>
                      <a:alpha val="60000"/>
                    </a:schemeClr>
                  </a:glow>
                </a:effectLst>
                <a:cs typeface="B Zar" pitchFamily="2" charset="-78"/>
              </a:rPr>
              <a:t>متغييرهاي فرضيه:</a:t>
            </a:r>
            <a:r>
              <a:rPr lang="en-US" sz="3600" dirty="0" smtClean="0">
                <a:solidFill>
                  <a:srgbClr val="FFFF00"/>
                </a:solidFill>
                <a:effectLst>
                  <a:glow rad="101600">
                    <a:schemeClr val="accent4">
                      <a:lumMod val="10000"/>
                      <a:alpha val="60000"/>
                    </a:schemeClr>
                  </a:glow>
                </a:effectLst>
                <a:cs typeface="B Zar" pitchFamily="2" charset="-78"/>
              </a:rPr>
              <a:t/>
            </a:r>
            <a:br>
              <a:rPr lang="en-US" sz="3600" dirty="0" smtClean="0">
                <a:solidFill>
                  <a:srgbClr val="FFFF00"/>
                </a:solidFill>
                <a:effectLst>
                  <a:glow rad="101600">
                    <a:schemeClr val="accent4">
                      <a:lumMod val="10000"/>
                      <a:alpha val="60000"/>
                    </a:schemeClr>
                  </a:glow>
                </a:effectLst>
                <a:cs typeface="B Zar" pitchFamily="2" charset="-78"/>
              </a:rPr>
            </a:br>
            <a:endParaRPr lang="en-US" sz="3600" dirty="0">
              <a:solidFill>
                <a:srgbClr val="FFFF00"/>
              </a:solidFill>
              <a:effectLst>
                <a:glow rad="101600">
                  <a:schemeClr val="accent4">
                    <a:lumMod val="10000"/>
                    <a:alpha val="60000"/>
                  </a:schemeClr>
                </a:glow>
              </a:effectLst>
              <a:cs typeface="B Zar" pitchFamily="2" charset="-78"/>
            </a:endParaRPr>
          </a:p>
        </p:txBody>
      </p:sp>
      <p:sp>
        <p:nvSpPr>
          <p:cNvPr id="4" name="AutoShape 4"/>
          <p:cNvSpPr>
            <a:spLocks noGrp="1" noChangeArrowheads="1"/>
          </p:cNvSpPr>
          <p:nvPr>
            <p:ph idx="1"/>
          </p:nvPr>
        </p:nvSpPr>
        <p:spPr bwMode="blackWhite">
          <a:xfrm>
            <a:off x="251520" y="908721"/>
            <a:ext cx="8568952" cy="4680520"/>
          </a:xfrm>
          <a:prstGeom prst="roundRect">
            <a:avLst>
              <a:gd name="adj" fmla="val 50000"/>
            </a:avLst>
          </a:prstGeom>
          <a:gradFill rotWithShape="1">
            <a:gsLst>
              <a:gs pos="0">
                <a:srgbClr val="FBEAC7"/>
              </a:gs>
              <a:gs pos="17999">
                <a:srgbClr val="FEE7F2"/>
              </a:gs>
              <a:gs pos="36000">
                <a:srgbClr val="FAC77D"/>
              </a:gs>
              <a:gs pos="61000">
                <a:srgbClr val="FBA97D"/>
              </a:gs>
              <a:gs pos="82001">
                <a:srgbClr val="FBD49C"/>
              </a:gs>
              <a:gs pos="100000">
                <a:srgbClr val="FEE7F2"/>
              </a:gs>
            </a:gsLst>
            <a:lin ang="0" scaled="0"/>
          </a:gradFill>
          <a:ln w="38100" algn="ctr">
            <a:solidFill>
              <a:srgbClr val="FFFFFF"/>
            </a:solidFill>
            <a:round/>
            <a:headEnd/>
            <a:tailEnd/>
          </a:ln>
          <a:effectLst>
            <a:outerShdw dist="63500" dir="3187806" algn="ctr" rotWithShape="0">
              <a:srgbClr val="001D3A"/>
            </a:outerShdw>
          </a:effectLst>
        </p:spPr>
        <p:txBody>
          <a:bodyPr wrap="none" anchor="ctr"/>
          <a:lstStyle/>
          <a:p>
            <a:pPr marL="0" indent="0" algn="r" rtl="1">
              <a:spcBef>
                <a:spcPts val="0"/>
              </a:spcBef>
              <a:buClr>
                <a:schemeClr val="bg1">
                  <a:lumMod val="75000"/>
                </a:schemeClr>
              </a:buClr>
              <a:buNone/>
            </a:pPr>
            <a:r>
              <a:rPr lang="fa-IR" sz="4000" dirty="0" smtClean="0">
                <a:solidFill>
                  <a:schemeClr val="bg1">
                    <a:lumMod val="75000"/>
                  </a:schemeClr>
                </a:solidFill>
                <a:cs typeface="B Badr" pitchFamily="2" charset="-78"/>
              </a:rPr>
              <a:t> </a:t>
            </a:r>
          </a:p>
          <a:p>
            <a:pPr marL="0" indent="0" algn="just" rtl="1">
              <a:spcBef>
                <a:spcPts val="0"/>
              </a:spcBef>
              <a:buClr>
                <a:schemeClr val="bg1">
                  <a:lumMod val="75000"/>
                </a:schemeClr>
              </a:buClr>
              <a:buNone/>
            </a:pPr>
            <a:r>
              <a:rPr lang="fa-IR" sz="4000" dirty="0" smtClean="0">
                <a:solidFill>
                  <a:schemeClr val="bg1">
                    <a:lumMod val="75000"/>
                  </a:schemeClr>
                </a:solidFill>
                <a:cs typeface="B Badr" pitchFamily="2" charset="-78"/>
              </a:rPr>
              <a:t>در اين پژوهش </a:t>
            </a:r>
            <a:r>
              <a:rPr lang="fa-IR" sz="400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cs typeface="B Badr" pitchFamily="2" charset="-78"/>
              </a:rPr>
              <a:t>متغيير مستقل منجی گرایی</a:t>
            </a:r>
            <a:endParaRPr lang="fa-IR" sz="4000" dirty="0" smtClean="0">
              <a:solidFill>
                <a:schemeClr val="bg1">
                  <a:lumMod val="75000"/>
                </a:schemeClr>
              </a:solidFill>
              <a:effectLst>
                <a:glow rad="139700">
                  <a:schemeClr val="accent1">
                    <a:satMod val="175000"/>
                    <a:alpha val="40000"/>
                  </a:schemeClr>
                </a:glow>
                <a:outerShdw blurRad="63500" dir="3600000" algn="tl" rotWithShape="0">
                  <a:srgbClr val="000000">
                    <a:alpha val="70000"/>
                  </a:srgbClr>
                </a:outerShdw>
              </a:effectLst>
              <a:cs typeface="B Badr" pitchFamily="2" charset="-78"/>
            </a:endParaRPr>
          </a:p>
          <a:p>
            <a:pPr marL="0" indent="0" algn="just" rtl="1">
              <a:spcBef>
                <a:spcPts val="0"/>
              </a:spcBef>
              <a:buClr>
                <a:schemeClr val="bg1">
                  <a:lumMod val="75000"/>
                </a:schemeClr>
              </a:buClr>
              <a:buNone/>
            </a:pPr>
            <a:r>
              <a:rPr lang="fa-IR" sz="4000" dirty="0" smtClean="0">
                <a:solidFill>
                  <a:schemeClr val="bg1">
                    <a:lumMod val="75000"/>
                  </a:schemeClr>
                </a:solidFill>
                <a:cs typeface="B Badr" pitchFamily="2" charset="-78"/>
              </a:rPr>
              <a:t> </a:t>
            </a:r>
            <a:r>
              <a:rPr lang="fa-IR" sz="4000" dirty="0" smtClean="0">
                <a:ln w="18415" cmpd="sng">
                  <a:solidFill>
                    <a:srgbClr val="FFFFFF"/>
                  </a:solidFill>
                  <a:prstDash val="solid"/>
                </a:ln>
                <a:solidFill>
                  <a:srgbClr val="FFFFFF"/>
                </a:solidFill>
                <a:effectLst>
                  <a:glow rad="101600">
                    <a:schemeClr val="accent2">
                      <a:satMod val="175000"/>
                      <a:alpha val="40000"/>
                    </a:schemeClr>
                  </a:glow>
                  <a:outerShdw blurRad="63500" dir="3600000" algn="tl" rotWithShape="0">
                    <a:srgbClr val="000000">
                      <a:alpha val="70000"/>
                    </a:srgbClr>
                  </a:outerShdw>
                </a:effectLst>
                <a:cs typeface="B Badr" pitchFamily="2" charset="-78"/>
              </a:rPr>
              <a:t>و متغييرهاي وابسته نظريه و اهداف تشيع و</a:t>
            </a:r>
          </a:p>
          <a:p>
            <a:pPr marL="0" indent="0" algn="just" rtl="1">
              <a:spcBef>
                <a:spcPts val="0"/>
              </a:spcBef>
              <a:buClr>
                <a:schemeClr val="bg1">
                  <a:lumMod val="75000"/>
                </a:schemeClr>
              </a:buClr>
              <a:buNone/>
            </a:pPr>
            <a:r>
              <a:rPr lang="fa-IR" sz="4000" dirty="0" smtClean="0">
                <a:ln w="18415" cmpd="sng">
                  <a:solidFill>
                    <a:srgbClr val="FFFFFF"/>
                  </a:solidFill>
                  <a:prstDash val="solid"/>
                </a:ln>
                <a:solidFill>
                  <a:srgbClr val="FFFFFF"/>
                </a:solidFill>
                <a:effectLst>
                  <a:glow rad="101600">
                    <a:schemeClr val="accent2">
                      <a:satMod val="175000"/>
                      <a:alpha val="40000"/>
                    </a:schemeClr>
                  </a:glow>
                  <a:outerShdw blurRad="63500" dir="3600000" algn="tl" rotWithShape="0">
                    <a:srgbClr val="000000">
                      <a:alpha val="70000"/>
                    </a:srgbClr>
                  </a:outerShdw>
                </a:effectLst>
                <a:cs typeface="B Badr" pitchFamily="2" charset="-78"/>
              </a:rPr>
              <a:t> نظريه و اهداف جريان صهيونسيم مسيحيت است</a:t>
            </a:r>
            <a:r>
              <a:rPr lang="fa-IR" sz="4000" dirty="0" smtClean="0">
                <a:solidFill>
                  <a:schemeClr val="bg1">
                    <a:lumMod val="75000"/>
                  </a:schemeClr>
                </a:solidFill>
                <a:cs typeface="B Badr" pitchFamily="2" charset="-78"/>
              </a:rPr>
              <a:t>.</a:t>
            </a:r>
          </a:p>
          <a:p>
            <a:pPr marL="0" indent="0" algn="just" rtl="1">
              <a:spcBef>
                <a:spcPts val="0"/>
              </a:spcBef>
              <a:buClr>
                <a:schemeClr val="bg1">
                  <a:lumMod val="75000"/>
                </a:schemeClr>
              </a:buClr>
              <a:buNone/>
            </a:pPr>
            <a:r>
              <a:rPr lang="fa-IR" sz="4000" dirty="0" smtClean="0">
                <a:solidFill>
                  <a:schemeClr val="bg1">
                    <a:lumMod val="75000"/>
                  </a:schemeClr>
                </a:solidFill>
                <a:cs typeface="B Badr" pitchFamily="2" charset="-78"/>
              </a:rPr>
              <a:t> كه نوع تعامل و نگرش هركدام از اين متغييرها بر</a:t>
            </a:r>
          </a:p>
          <a:p>
            <a:pPr marL="0" indent="0" algn="just" rtl="1">
              <a:spcBef>
                <a:spcPts val="0"/>
              </a:spcBef>
              <a:buClr>
                <a:schemeClr val="bg1">
                  <a:lumMod val="75000"/>
                </a:schemeClr>
              </a:buClr>
              <a:buNone/>
            </a:pPr>
            <a:r>
              <a:rPr lang="fa-IR" sz="4000" dirty="0" smtClean="0">
                <a:solidFill>
                  <a:schemeClr val="bg1">
                    <a:lumMod val="75000"/>
                  </a:schemeClr>
                </a:solidFill>
                <a:cs typeface="B Badr" pitchFamily="2" charset="-78"/>
              </a:rPr>
              <a:t> متغييرمستقل مي‌تواند نتايج خاص مربوط به خود</a:t>
            </a:r>
          </a:p>
          <a:p>
            <a:pPr marL="0" indent="0" algn="just" rtl="1">
              <a:spcBef>
                <a:spcPts val="0"/>
              </a:spcBef>
              <a:buClr>
                <a:schemeClr val="bg1">
                  <a:lumMod val="75000"/>
                </a:schemeClr>
              </a:buClr>
              <a:buNone/>
            </a:pPr>
            <a:r>
              <a:rPr lang="fa-IR" sz="4000" dirty="0" smtClean="0">
                <a:solidFill>
                  <a:schemeClr val="bg1">
                    <a:lumMod val="75000"/>
                  </a:schemeClr>
                </a:solidFill>
                <a:cs typeface="B Badr" pitchFamily="2" charset="-78"/>
              </a:rPr>
              <a:t> را ارائه دهد. </a:t>
            </a:r>
            <a:endParaRPr lang="en-US" sz="4000" dirty="0" smtClean="0">
              <a:solidFill>
                <a:schemeClr val="bg1">
                  <a:lumMod val="75000"/>
                </a:schemeClr>
              </a:solidFill>
              <a:cs typeface="B Badr" pitchFamily="2" charset="-78"/>
            </a:endParaRPr>
          </a:p>
          <a:p>
            <a:pPr marL="0" indent="0" algn="r" rtl="1">
              <a:spcBef>
                <a:spcPts val="0"/>
              </a:spcBef>
              <a:buNone/>
            </a:pPr>
            <a:endParaRPr lang="en-US" sz="4000" dirty="0">
              <a:solidFill>
                <a:schemeClr val="bg1">
                  <a:lumMod val="75000"/>
                </a:schemeClr>
              </a:solidFill>
              <a:cs typeface="B Badr" pitchFamily="2" charset="-78"/>
            </a:endParaRPr>
          </a:p>
        </p:txBody>
      </p:sp>
    </p:spTree>
  </p:cSld>
  <p:clrMapOvr>
    <a:masterClrMapping/>
  </p:clrMapOvr>
  <p:transition spd="slow">
    <p:check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29600" cy="285752"/>
          </a:xfrm>
        </p:spPr>
        <p:txBody>
          <a:bodyPr/>
          <a:lstStyle/>
          <a:p>
            <a:pPr algn="r" rtl="1"/>
            <a:r>
              <a:rPr lang="fa-IR" sz="3200" dirty="0" smtClean="0">
                <a:solidFill>
                  <a:srgbClr val="FFFF00"/>
                </a:solidFill>
                <a:effectLst>
                  <a:glow rad="101600">
                    <a:srgbClr val="FF0000">
                      <a:alpha val="60000"/>
                    </a:srgbClr>
                  </a:glow>
                </a:effectLst>
                <a:cs typeface="B Zar" pitchFamily="2" charset="-78"/>
              </a:rPr>
              <a:t>هدف </a:t>
            </a:r>
            <a:r>
              <a:rPr lang="fa-IR" sz="3600" dirty="0" smtClean="0">
                <a:solidFill>
                  <a:srgbClr val="FFFF00"/>
                </a:solidFill>
                <a:effectLst>
                  <a:glow rad="101600">
                    <a:srgbClr val="FF0000">
                      <a:alpha val="60000"/>
                    </a:srgbClr>
                  </a:glow>
                </a:effectLst>
                <a:cs typeface="B Zar" pitchFamily="2" charset="-78"/>
              </a:rPr>
              <a:t>پژوهش</a:t>
            </a:r>
            <a:r>
              <a:rPr lang="fa-IR" sz="3200" dirty="0" smtClean="0">
                <a:solidFill>
                  <a:srgbClr val="FFFF00"/>
                </a:solidFill>
                <a:effectLst>
                  <a:glow rad="101600">
                    <a:srgbClr val="FF0000">
                      <a:alpha val="60000"/>
                    </a:srgbClr>
                  </a:glow>
                </a:effectLst>
                <a:cs typeface="B Zar" pitchFamily="2" charset="-78"/>
              </a:rPr>
              <a:t>:</a:t>
            </a:r>
            <a:r>
              <a:rPr lang="en-US" sz="3200" dirty="0" smtClean="0">
                <a:solidFill>
                  <a:srgbClr val="FFFF00"/>
                </a:solidFill>
                <a:effectLst>
                  <a:glow rad="101600">
                    <a:srgbClr val="FF0000">
                      <a:alpha val="60000"/>
                    </a:srgbClr>
                  </a:glow>
                </a:effectLst>
                <a:cs typeface="B Zar" pitchFamily="2" charset="-78"/>
              </a:rPr>
              <a:t/>
            </a:r>
            <a:br>
              <a:rPr lang="en-US" sz="3200" dirty="0" smtClean="0">
                <a:solidFill>
                  <a:srgbClr val="FFFF00"/>
                </a:solidFill>
                <a:effectLst>
                  <a:glow rad="101600">
                    <a:srgbClr val="FF0000">
                      <a:alpha val="60000"/>
                    </a:srgbClr>
                  </a:glow>
                </a:effectLst>
                <a:cs typeface="B Zar" pitchFamily="2" charset="-78"/>
              </a:rPr>
            </a:br>
            <a:endParaRPr lang="en-US" sz="3200" dirty="0">
              <a:solidFill>
                <a:srgbClr val="FFFF00"/>
              </a:solidFill>
              <a:effectLst>
                <a:glow rad="101600">
                  <a:srgbClr val="FF0000">
                    <a:alpha val="60000"/>
                  </a:srgbClr>
                </a:glow>
              </a:effectLst>
              <a:cs typeface="B Zar" pitchFamily="2" charset="-78"/>
            </a:endParaRPr>
          </a:p>
        </p:txBody>
      </p:sp>
      <p:sp>
        <p:nvSpPr>
          <p:cNvPr id="4" name="AutoShape 7"/>
          <p:cNvSpPr>
            <a:spLocks noChangeArrowheads="1"/>
          </p:cNvSpPr>
          <p:nvPr/>
        </p:nvSpPr>
        <p:spPr bwMode="gray">
          <a:xfrm>
            <a:off x="0" y="1052736"/>
            <a:ext cx="9144000" cy="4400568"/>
          </a:xfrm>
          <a:prstGeom prst="roundRect">
            <a:avLst>
              <a:gd name="adj" fmla="val 50000"/>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2700000" scaled="1"/>
            <a:tileRect/>
          </a:gradFill>
          <a:ln w="38100" algn="ctr">
            <a:solidFill>
              <a:srgbClr val="FFFF00"/>
            </a:solidFill>
            <a:round/>
            <a:headEnd/>
            <a:tailEnd/>
          </a:ln>
          <a:effectLst>
            <a:outerShdw dist="63500" dir="3187806" algn="ctr" rotWithShape="0">
              <a:srgbClr val="001D3A"/>
            </a:outerShdw>
          </a:effectLst>
        </p:spPr>
        <p:txBody>
          <a:bodyPr wrap="none" anchor="ctr"/>
          <a:lstStyle/>
          <a:p>
            <a:pPr algn="ctr" rtl="1"/>
            <a:r>
              <a:rPr lang="fa-IR" sz="2400" b="1" kern="1100" spc="-90" dirty="0" smtClean="0">
                <a:solidFill>
                  <a:schemeClr val="accent4">
                    <a:lumMod val="10000"/>
                  </a:schemeClr>
                </a:solidFill>
                <a:cs typeface="B Lotus" pitchFamily="2" charset="-78"/>
              </a:rPr>
              <a:t>   </a:t>
            </a:r>
            <a:r>
              <a:rPr lang="fa-IR" sz="2400" b="1" kern="1100" spc="-90" dirty="0" smtClean="0">
                <a:solidFill>
                  <a:schemeClr val="bg1">
                    <a:lumMod val="75000"/>
                  </a:schemeClr>
                </a:solidFill>
                <a:cs typeface="B Lotus" pitchFamily="2" charset="-78"/>
              </a:rPr>
              <a:t>اهداف اين پژوهش به طور خلاصه در دو بخش يعني</a:t>
            </a:r>
            <a:r>
              <a:rPr lang="fa-IR" sz="2400" b="1" kern="1100" spc="-90" dirty="0" smtClean="0">
                <a:solidFill>
                  <a:schemeClr val="accent4">
                    <a:lumMod val="10000"/>
                  </a:schemeClr>
                </a:solidFill>
                <a:cs typeface="B Lotus" pitchFamily="2" charset="-78"/>
              </a:rPr>
              <a:t> </a:t>
            </a:r>
            <a:r>
              <a:rPr lang="fa-IR" sz="2400" b="1" kern="1100" dirty="0" smtClean="0">
                <a:ln w="18415" cmpd="sng">
                  <a:solidFill>
                    <a:srgbClr val="FFFFFF"/>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effectLst>
                <a:cs typeface="B Lotus" pitchFamily="2" charset="-78"/>
              </a:rPr>
              <a:t>بخش علمي و بخش </a:t>
            </a:r>
          </a:p>
          <a:p>
            <a:pPr algn="ctr" rtl="1"/>
            <a:r>
              <a:rPr lang="fa-IR" sz="2400" b="1" dirty="0" smtClean="0">
                <a:ln w="18415" cmpd="sng">
                  <a:solidFill>
                    <a:srgbClr val="FFFFFF"/>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effectLst>
                <a:cs typeface="B Lotus" pitchFamily="2" charset="-78"/>
              </a:rPr>
              <a:t>كاربردي خلاصه مي‌شود. در هدف علمي، محقق به دنبال يافتن پاسخ سئوالات </a:t>
            </a:r>
          </a:p>
          <a:p>
            <a:pPr algn="ctr" rtl="1"/>
            <a:r>
              <a:rPr lang="fa-IR" sz="2400" b="1" dirty="0" smtClean="0">
                <a:ln w="18415" cmpd="sng">
                  <a:solidFill>
                    <a:srgbClr val="FFFFFF"/>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effectLst>
                <a:cs typeface="B Lotus" pitchFamily="2" charset="-78"/>
              </a:rPr>
              <a:t>مطرح شده در اين پژوهش مي‌باشد</a:t>
            </a:r>
            <a:r>
              <a:rPr lang="fa-IR" sz="2400" b="1" dirty="0" smtClean="0">
                <a:solidFill>
                  <a:schemeClr val="accent4">
                    <a:lumMod val="10000"/>
                  </a:schemeClr>
                </a:solidFill>
                <a:cs typeface="B Lotus" pitchFamily="2" charset="-78"/>
              </a:rPr>
              <a:t> </a:t>
            </a:r>
            <a:r>
              <a:rPr lang="fa-IR" sz="2400" b="1" dirty="0" smtClean="0">
                <a:solidFill>
                  <a:schemeClr val="bg1">
                    <a:lumMod val="75000"/>
                  </a:schemeClr>
                </a:solidFill>
                <a:cs typeface="B Lotus" pitchFamily="2" charset="-78"/>
              </a:rPr>
              <a:t>تا بدين وسيله بتوان قدمي در راه تبيين حقيقت </a:t>
            </a:r>
          </a:p>
          <a:p>
            <a:pPr algn="ctr" rtl="1"/>
            <a:r>
              <a:rPr lang="fa-IR" sz="2400" b="1" dirty="0" smtClean="0">
                <a:solidFill>
                  <a:schemeClr val="bg1">
                    <a:lumMod val="75000"/>
                  </a:schemeClr>
                </a:solidFill>
                <a:cs typeface="B Lotus" pitchFamily="2" charset="-78"/>
              </a:rPr>
              <a:t> برداشت و مقدمه‌اي براي نيل به تحقيق و پژوهش‌هاي بیشتر گردد، حال با عنايت به </a:t>
            </a:r>
          </a:p>
          <a:p>
            <a:pPr algn="ctr" rtl="1"/>
            <a:r>
              <a:rPr lang="fa-IR" sz="2400" b="1" dirty="0" smtClean="0">
                <a:solidFill>
                  <a:schemeClr val="bg1">
                    <a:lumMod val="75000"/>
                  </a:schemeClr>
                </a:solidFill>
                <a:cs typeface="B Lotus" pitchFamily="2" charset="-78"/>
              </a:rPr>
              <a:t>اينكه ام‌القراي شيعيان جهان، نظام جمهوري اسلامي ايران است و اين نظام از بدو پيدايش </a:t>
            </a:r>
          </a:p>
          <a:p>
            <a:pPr algn="ctr" rtl="1"/>
            <a:r>
              <a:rPr lang="fa-IR" sz="2400" b="1" dirty="0" smtClean="0">
                <a:solidFill>
                  <a:schemeClr val="bg1">
                    <a:lumMod val="75000"/>
                  </a:schemeClr>
                </a:solidFill>
                <a:cs typeface="B Lotus" pitchFamily="2" charset="-78"/>
              </a:rPr>
              <a:t>خود با نظام سلطۀ غربي وجریان صهیونیسم مسیحی در جنگ سخت و نرم است لذا</a:t>
            </a:r>
            <a:endParaRPr lang="fa-IR" sz="2400" b="1" dirty="0" smtClean="0">
              <a:ln w="9000" cmpd="sng">
                <a:solidFill>
                  <a:sysClr val="windowText" lastClr="000000"/>
                </a:solidFill>
                <a:prstDash val="solid"/>
              </a:ln>
              <a:solidFill>
                <a:schemeClr val="bg1">
                  <a:lumMod val="75000"/>
                </a:schemeClr>
              </a:solidFill>
              <a:cs typeface="B Lotus" pitchFamily="2" charset="-78"/>
            </a:endParaRPr>
          </a:p>
          <a:p>
            <a:pPr algn="ctr" rtl="1"/>
            <a:r>
              <a:rPr lang="fa-IR" sz="2400" b="1" dirty="0" smtClean="0">
                <a:ln w="18415" cmpd="sng">
                  <a:solidFill>
                    <a:srgbClr val="FFFFFF"/>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effectLst>
                <a:cs typeface="B Lotus" pitchFamily="2" charset="-78"/>
              </a:rPr>
              <a:t>ضرورت تبيين چنين پژوهش براي مسئولين و دولت مردان نظام جمهوري اسلامي </a:t>
            </a:r>
          </a:p>
          <a:p>
            <a:pPr algn="ctr" rtl="1"/>
            <a:r>
              <a:rPr lang="fa-IR" sz="2400" b="1" dirty="0" smtClean="0">
                <a:ln w="18415" cmpd="sng">
                  <a:solidFill>
                    <a:srgbClr val="FFFFFF"/>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effectLst>
                <a:cs typeface="B Lotus" pitchFamily="2" charset="-78"/>
              </a:rPr>
              <a:t>بخصوص مسئولين سياست خارجي كشور در عرصۀ بين المللي مي‌تواند كارگشا و </a:t>
            </a:r>
          </a:p>
          <a:p>
            <a:pPr algn="ctr" rtl="1"/>
            <a:r>
              <a:rPr lang="fa-IR" sz="2400" b="1" dirty="0" smtClean="0">
                <a:ln w="18415" cmpd="sng">
                  <a:solidFill>
                    <a:srgbClr val="FFFFFF"/>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effectLst>
                <a:cs typeface="B Lotus" pitchFamily="2" charset="-78"/>
              </a:rPr>
              <a:t>تصميم ساز گردد</a:t>
            </a:r>
            <a:r>
              <a:rPr lang="fa-IR" sz="2400" b="1" dirty="0" smtClean="0">
                <a:solidFill>
                  <a:schemeClr val="accent4">
                    <a:lumMod val="10000"/>
                  </a:schemeClr>
                </a:solidFill>
                <a:cs typeface="B Lotus" pitchFamily="2" charset="-78"/>
              </a:rPr>
              <a:t>. </a:t>
            </a:r>
            <a:endParaRPr lang="en-US" sz="2400" b="1" dirty="0" smtClean="0">
              <a:solidFill>
                <a:schemeClr val="accent4">
                  <a:lumMod val="10000"/>
                </a:schemeClr>
              </a:solidFill>
              <a:cs typeface="B Lotus" pitchFamily="2" charset="-78"/>
            </a:endParaRPr>
          </a:p>
        </p:txBody>
      </p:sp>
    </p:spTree>
  </p:cSld>
  <p:clrMapOvr>
    <a:masterClrMapping/>
  </p:clrMapOvr>
  <p:transition spd="slow">
    <p:check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32656"/>
            <a:ext cx="8229600" cy="563562"/>
          </a:xfrm>
        </p:spPr>
        <p:txBody>
          <a:bodyPr/>
          <a:lstStyle/>
          <a:p>
            <a:pPr algn="r" rtl="1"/>
            <a:r>
              <a:rPr lang="fa-IR" dirty="0" smtClean="0">
                <a:solidFill>
                  <a:srgbClr val="FFFF00"/>
                </a:solidFill>
                <a:effectLst>
                  <a:glow rad="101600">
                    <a:srgbClr val="FF0000">
                      <a:alpha val="60000"/>
                    </a:srgbClr>
                  </a:glow>
                </a:effectLst>
                <a:cs typeface="B Zar" pitchFamily="2" charset="-78"/>
              </a:rPr>
              <a:t>راه روش آزمون فرضيه و اهميت آن</a:t>
            </a:r>
            <a:endParaRPr lang="fa-IR" dirty="0"/>
          </a:p>
        </p:txBody>
      </p:sp>
      <p:sp>
        <p:nvSpPr>
          <p:cNvPr id="3" name="Content Placeholder 2"/>
          <p:cNvSpPr>
            <a:spLocks noGrp="1"/>
          </p:cNvSpPr>
          <p:nvPr>
            <p:ph idx="1"/>
          </p:nvPr>
        </p:nvSpPr>
        <p:spPr>
          <a:xfrm>
            <a:off x="0" y="1066800"/>
            <a:ext cx="9144000" cy="5059363"/>
          </a:xfrm>
        </p:spPr>
        <p:txBody>
          <a:bodyPr/>
          <a:lstStyle/>
          <a:p>
            <a:pPr marL="0" indent="0" algn="r" rtl="1" eaLnBrk="0" hangingPunct="0">
              <a:spcBef>
                <a:spcPts val="0"/>
              </a:spcBef>
              <a:buNone/>
            </a:pPr>
            <a:endParaRPr lang="fa-IR" dirty="0" smtClean="0">
              <a:ln w="18415" cmpd="sng">
                <a:solidFill>
                  <a:srgbClr val="FFFFFF"/>
                </a:solidFill>
                <a:prstDash val="solid"/>
              </a:ln>
              <a:solidFill>
                <a:srgbClr val="FFFFFF"/>
              </a:solidFill>
              <a:effectLst>
                <a:glow rad="101600">
                  <a:schemeClr val="accent4">
                    <a:lumMod val="10000"/>
                    <a:alpha val="60000"/>
                  </a:schemeClr>
                </a:glow>
                <a:outerShdw blurRad="63500" dir="3600000" algn="tl" rotWithShape="0">
                  <a:srgbClr val="000000">
                    <a:alpha val="70000"/>
                  </a:srgbClr>
                </a:outerShdw>
              </a:effectLst>
            </a:endParaRPr>
          </a:p>
          <a:p>
            <a:pPr marL="0" indent="0" algn="r" rtl="1" eaLnBrk="0" hangingPunct="0">
              <a:spcBef>
                <a:spcPts val="0"/>
              </a:spcBef>
              <a:buNone/>
            </a:pPr>
            <a:endParaRPr lang="fa-IR" dirty="0" smtClean="0">
              <a:ln w="18415" cmpd="sng">
                <a:solidFill>
                  <a:srgbClr val="FFFFFF"/>
                </a:solidFill>
                <a:prstDash val="solid"/>
              </a:ln>
              <a:solidFill>
                <a:srgbClr val="FFFFFF"/>
              </a:solidFill>
              <a:effectLst>
                <a:glow rad="101600">
                  <a:schemeClr val="accent4">
                    <a:lumMod val="10000"/>
                    <a:alpha val="60000"/>
                  </a:schemeClr>
                </a:glow>
                <a:outerShdw blurRad="63500" dir="3600000" algn="tl" rotWithShape="0">
                  <a:srgbClr val="000000">
                    <a:alpha val="70000"/>
                  </a:srgbClr>
                </a:outerShdw>
              </a:effectLst>
              <a:cs typeface="B Lotus" pitchFamily="2" charset="-78"/>
            </a:endParaRPr>
          </a:p>
          <a:p>
            <a:pPr marL="0" indent="0" algn="r" rtl="1" eaLnBrk="0" hangingPunct="0">
              <a:spcBef>
                <a:spcPts val="0"/>
              </a:spcBef>
              <a:buNone/>
            </a:pPr>
            <a:r>
              <a:rPr lang="fa-IR" dirty="0" smtClean="0">
                <a:ln w="18415" cmpd="sng">
                  <a:solidFill>
                    <a:srgbClr val="FFFFFF"/>
                  </a:solidFill>
                  <a:prstDash val="solid"/>
                </a:ln>
                <a:solidFill>
                  <a:srgbClr val="FFFFFF"/>
                </a:solidFill>
                <a:effectLst>
                  <a:glow rad="101600">
                    <a:schemeClr val="accent4">
                      <a:lumMod val="10000"/>
                      <a:alpha val="60000"/>
                    </a:schemeClr>
                  </a:glow>
                  <a:outerShdw blurRad="63500" dir="3600000" algn="tl" rotWithShape="0">
                    <a:srgbClr val="000000">
                      <a:alpha val="70000"/>
                    </a:srgbClr>
                  </a:outerShdw>
                </a:effectLst>
                <a:cs typeface="B Lotus" pitchFamily="2" charset="-78"/>
              </a:rPr>
              <a:t>براي آزمون فرضيه اين پژوهش، كوشش خواهد شد با جمع آوري داده‌ها و اطلاعات مربوط </a:t>
            </a:r>
            <a:r>
              <a:rPr lang="fa-I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Lotus" pitchFamily="2" charset="-78"/>
              </a:rPr>
              <a:t>با استفاده از منابع نوشتاري و ديداري (سمعي و بصري) براي بررسي اثرات متغيير مستقل بر متغييرهاي وابسته و احراز </a:t>
            </a:r>
            <a:r>
              <a:rPr lang="fa-IR"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Lotus" pitchFamily="2" charset="-78"/>
              </a:rPr>
              <a:t>وجود</a:t>
            </a:r>
            <a:r>
              <a:rPr lang="fa-I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Lotus" pitchFamily="2" charset="-78"/>
              </a:rPr>
              <a:t> رابطه ميان آنها با روش توصيفي، تاريخي و تحليل محتواي مربوطه، فرضيه مطروحه را به معرض آزمون قرار داد. </a:t>
            </a:r>
            <a:r>
              <a:rPr lang="fa-IR" dirty="0" smtClean="0">
                <a:ln w="18415" cmpd="sng">
                  <a:solidFill>
                    <a:srgbClr val="FFFFFF"/>
                  </a:solidFill>
                  <a:prstDash val="solid"/>
                </a:ln>
                <a:solidFill>
                  <a:srgbClr val="FFFFFF"/>
                </a:solidFill>
                <a:effectLst>
                  <a:glow rad="101600">
                    <a:schemeClr val="accent4">
                      <a:lumMod val="10000"/>
                      <a:alpha val="60000"/>
                    </a:schemeClr>
                  </a:glow>
                  <a:outerShdw blurRad="63500" dir="3600000" algn="tl" rotWithShape="0">
                    <a:srgbClr val="000000">
                      <a:alpha val="70000"/>
                    </a:srgbClr>
                  </a:outerShdw>
                </a:effectLst>
                <a:cs typeface="B Lotus" pitchFamily="2" charset="-78"/>
              </a:rPr>
              <a:t>البته اثبات فرضيه پژوهش خود نيز نتايج كاربردي، نظري و عملي خواهد داشت، زيرا در كنار ارائه توصيف نظري و رفع ابهام ها، حقيقت براي همگان اعم از محققين و وجدانهاي پاك حقيقت جو در عالم، آشكار خواهد شد.</a:t>
            </a:r>
          </a:p>
          <a:p>
            <a:pPr marL="0" indent="0" algn="r" rtl="1">
              <a:spcBef>
                <a:spcPts val="0"/>
              </a:spcBef>
              <a:buNone/>
            </a:pPr>
            <a:endParaRPr lang="fa-IR" dirty="0" smtClean="0">
              <a:ln w="18415" cmpd="sng">
                <a:solidFill>
                  <a:srgbClr val="FFFFFF"/>
                </a:solidFill>
                <a:prstDash val="solid"/>
              </a:ln>
              <a:solidFill>
                <a:srgbClr val="FFFFFF"/>
              </a:solidFill>
              <a:effectLst>
                <a:glow rad="101600">
                  <a:schemeClr val="accent4">
                    <a:lumMod val="10000"/>
                    <a:alpha val="60000"/>
                  </a:schemeClr>
                </a:glow>
                <a:outerShdw blurRad="63500" dir="3600000" algn="tl" rotWithShape="0">
                  <a:srgbClr val="000000">
                    <a:alpha val="70000"/>
                  </a:srgbClr>
                </a:outerShdw>
              </a:effectLst>
              <a:cs typeface="B Lotus" pitchFamily="2" charset="-78"/>
            </a:endParaRPr>
          </a:p>
          <a:p>
            <a:pPr marL="0" indent="0" algn="r" rtl="1">
              <a:spcBef>
                <a:spcPts val="0"/>
              </a:spcBef>
              <a:buNone/>
            </a:pPr>
            <a:endParaRPr lang="en-US" dirty="0" smtClean="0">
              <a:ln w="18415" cmpd="sng">
                <a:solidFill>
                  <a:srgbClr val="FFFFFF"/>
                </a:solidFill>
                <a:prstDash val="solid"/>
              </a:ln>
              <a:solidFill>
                <a:srgbClr val="FFFFFF"/>
              </a:solidFill>
              <a:effectLst>
                <a:glow rad="101600">
                  <a:schemeClr val="accent4">
                    <a:lumMod val="10000"/>
                    <a:alpha val="60000"/>
                  </a:schemeClr>
                </a:glow>
                <a:outerShdw blurRad="63500" dir="3600000" algn="tl" rotWithShape="0">
                  <a:srgbClr val="000000">
                    <a:alpha val="70000"/>
                  </a:srgbClr>
                </a:outerShdw>
              </a:effectLst>
              <a:cs typeface="B Lotus" pitchFamily="2" charset="-78"/>
            </a:endParaRPr>
          </a:p>
          <a:p>
            <a:pPr algn="r" eaLnBrk="0" hangingPunct="0"/>
            <a:endParaRPr lang="en-US" dirty="0" smtClean="0">
              <a:ln w="18415" cmpd="sng">
                <a:solidFill>
                  <a:srgbClr val="FFFFFF"/>
                </a:solidFill>
                <a:prstDash val="solid"/>
              </a:ln>
              <a:solidFill>
                <a:srgbClr val="FFFFFF"/>
              </a:solidFill>
              <a:effectLst>
                <a:glow rad="101600">
                  <a:schemeClr val="accent4">
                    <a:lumMod val="10000"/>
                    <a:alpha val="60000"/>
                  </a:schemeClr>
                </a:glow>
                <a:outerShdw blurRad="63500" dir="3600000" algn="tl" rotWithShape="0">
                  <a:srgbClr val="000000">
                    <a:alpha val="70000"/>
                  </a:srgbClr>
                </a:outerShdw>
              </a:effectLst>
            </a:endParaRPr>
          </a:p>
          <a:p>
            <a:pPr algn="r">
              <a:buNone/>
            </a:pPr>
            <a:endParaRPr lang="fa-IR" dirty="0">
              <a:ln w="18415" cmpd="sng">
                <a:solidFill>
                  <a:srgbClr val="FFFFFF"/>
                </a:solidFill>
                <a:prstDash val="solid"/>
              </a:ln>
              <a:solidFill>
                <a:srgbClr val="FFFFFF"/>
              </a:solidFill>
              <a:effectLst>
                <a:glow rad="101600">
                  <a:schemeClr val="accent4">
                    <a:lumMod val="10000"/>
                    <a:alpha val="60000"/>
                  </a:schemeClr>
                </a:glow>
                <a:outerShdw blurRad="63500" dir="3600000" algn="tl" rotWithShape="0">
                  <a:srgbClr val="000000">
                    <a:alpha val="70000"/>
                  </a:srgbClr>
                </a:outerShdw>
              </a:effectLst>
            </a:endParaRPr>
          </a:p>
        </p:txBody>
      </p:sp>
    </p:spTree>
  </p:cSld>
  <p:clrMapOvr>
    <a:masterClrMapping/>
  </p:clrMapOvr>
  <p:transition spd="slow">
    <p:check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08912" cy="648072"/>
          </a:xfrm>
        </p:spPr>
        <p:txBody>
          <a:bodyPr/>
          <a:lstStyle/>
          <a:p>
            <a:pPr algn="r" rtl="1"/>
            <a:r>
              <a:rPr lang="fa-IR" dirty="0" smtClean="0">
                <a:solidFill>
                  <a:srgbClr val="FFFF00"/>
                </a:solidFill>
                <a:effectLst>
                  <a:glow rad="101600">
                    <a:srgbClr val="FB0DCE">
                      <a:alpha val="60000"/>
                    </a:srgbClr>
                  </a:glow>
                </a:effectLst>
                <a:cs typeface="B Zar" pitchFamily="2" charset="-78"/>
              </a:rPr>
              <a:t>سازماندهي پژوهش:</a:t>
            </a:r>
            <a:r>
              <a:rPr lang="en-US" dirty="0" smtClean="0">
                <a:solidFill>
                  <a:srgbClr val="FFFF00"/>
                </a:solidFill>
                <a:effectLst>
                  <a:glow rad="101600">
                    <a:srgbClr val="FB0DCE">
                      <a:alpha val="60000"/>
                    </a:srgbClr>
                  </a:glow>
                </a:effectLst>
                <a:cs typeface="B Zar" pitchFamily="2" charset="-78"/>
              </a:rPr>
              <a:t/>
            </a:r>
            <a:br>
              <a:rPr lang="en-US" dirty="0" smtClean="0">
                <a:solidFill>
                  <a:srgbClr val="FFFF00"/>
                </a:solidFill>
                <a:effectLst>
                  <a:glow rad="101600">
                    <a:srgbClr val="FB0DCE">
                      <a:alpha val="60000"/>
                    </a:srgbClr>
                  </a:glow>
                </a:effectLst>
                <a:cs typeface="B Zar" pitchFamily="2" charset="-78"/>
              </a:rPr>
            </a:br>
            <a:endParaRPr lang="en-US" dirty="0">
              <a:solidFill>
                <a:srgbClr val="FFFF00"/>
              </a:solidFill>
              <a:effectLst>
                <a:glow rad="101600">
                  <a:srgbClr val="FB0DCE">
                    <a:alpha val="60000"/>
                  </a:srgbClr>
                </a:glow>
              </a:effectLst>
              <a:cs typeface="B Zar" pitchFamily="2" charset="-78"/>
            </a:endParaRPr>
          </a:p>
        </p:txBody>
      </p:sp>
      <p:grpSp>
        <p:nvGrpSpPr>
          <p:cNvPr id="4" name="Group 97"/>
          <p:cNvGrpSpPr>
            <a:grpSpLocks/>
          </p:cNvGrpSpPr>
          <p:nvPr/>
        </p:nvGrpSpPr>
        <p:grpSpPr bwMode="auto">
          <a:xfrm>
            <a:off x="0" y="980728"/>
            <a:ext cx="9144000" cy="5877272"/>
            <a:chOff x="1289" y="582"/>
            <a:chExt cx="668" cy="668"/>
          </a:xfrm>
        </p:grpSpPr>
        <p:sp>
          <p:nvSpPr>
            <p:cNvPr id="5" name="Oval 98"/>
            <p:cNvSpPr>
              <a:spLocks noChangeArrowheads="1"/>
            </p:cNvSpPr>
            <p:nvPr/>
          </p:nvSpPr>
          <p:spPr bwMode="gray">
            <a:xfrm>
              <a:off x="1289" y="582"/>
              <a:ext cx="668" cy="668"/>
            </a:xfrm>
            <a:prstGeom prst="ellipse">
              <a:avLst/>
            </a:prstGeom>
            <a:solidFill>
              <a:schemeClr val="tx2">
                <a:lumMod val="75000"/>
              </a:schemeClr>
            </a:solidFill>
            <a:ln w="38100" algn="ctr">
              <a:noFill/>
              <a:round/>
              <a:headEnd/>
              <a:tailEnd/>
            </a:ln>
            <a:effectLst/>
          </p:spPr>
          <p:txBody>
            <a:bodyPr anchor="ctr">
              <a:spAutoFit/>
            </a:bodyPr>
            <a:lstStyle/>
            <a:p>
              <a:endParaRPr lang="en-US" dirty="0"/>
            </a:p>
          </p:txBody>
        </p:sp>
        <p:sp>
          <p:nvSpPr>
            <p:cNvPr id="6" name="Oval 99"/>
            <p:cNvSpPr>
              <a:spLocks noChangeArrowheads="1"/>
            </p:cNvSpPr>
            <p:nvPr/>
          </p:nvSpPr>
          <p:spPr bwMode="gray">
            <a:xfrm>
              <a:off x="1296" y="587"/>
              <a:ext cx="646" cy="647"/>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vert="eaVert" wrap="none" anchor="ctr"/>
            <a:lstStyle/>
            <a:p>
              <a:endParaRPr lang="en-US" dirty="0"/>
            </a:p>
          </p:txBody>
        </p:sp>
        <p:sp>
          <p:nvSpPr>
            <p:cNvPr id="7" name="Oval 100"/>
            <p:cNvSpPr>
              <a:spLocks noChangeArrowheads="1"/>
            </p:cNvSpPr>
            <p:nvPr/>
          </p:nvSpPr>
          <p:spPr bwMode="gray">
            <a:xfrm>
              <a:off x="1304" y="591"/>
              <a:ext cx="631" cy="63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en-US" dirty="0"/>
            </a:p>
          </p:txBody>
        </p:sp>
        <p:sp>
          <p:nvSpPr>
            <p:cNvPr id="8" name="Oval 101"/>
            <p:cNvSpPr>
              <a:spLocks noChangeArrowheads="1"/>
            </p:cNvSpPr>
            <p:nvPr/>
          </p:nvSpPr>
          <p:spPr bwMode="gray">
            <a:xfrm>
              <a:off x="1311" y="597"/>
              <a:ext cx="600" cy="589"/>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vert="eaVert" wrap="none" anchor="ctr"/>
            <a:lstStyle/>
            <a:p>
              <a:endParaRPr lang="en-US" dirty="0"/>
            </a:p>
          </p:txBody>
        </p:sp>
        <p:sp>
          <p:nvSpPr>
            <p:cNvPr id="9" name="Oval 102"/>
            <p:cNvSpPr>
              <a:spLocks noChangeArrowheads="1"/>
            </p:cNvSpPr>
            <p:nvPr/>
          </p:nvSpPr>
          <p:spPr bwMode="gray">
            <a:xfrm>
              <a:off x="1346" y="613"/>
              <a:ext cx="533" cy="479"/>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vert="eaVert" wrap="none" anchor="ctr"/>
            <a:lstStyle/>
            <a:p>
              <a:endParaRPr lang="en-US" dirty="0"/>
            </a:p>
          </p:txBody>
        </p:sp>
      </p:grpSp>
      <p:sp>
        <p:nvSpPr>
          <p:cNvPr id="10" name="Text Box 38"/>
          <p:cNvSpPr txBox="1">
            <a:spLocks noChangeArrowheads="1"/>
          </p:cNvSpPr>
          <p:nvPr/>
        </p:nvSpPr>
        <p:spPr bwMode="gray">
          <a:xfrm>
            <a:off x="1043608" y="1916832"/>
            <a:ext cx="7128792" cy="3108543"/>
          </a:xfrm>
          <a:prstGeom prst="rect">
            <a:avLst/>
          </a:prstGeom>
          <a:noFill/>
          <a:ln w="9525" algn="ctr">
            <a:noFill/>
            <a:miter lim="800000"/>
            <a:headEnd/>
            <a:tailEnd/>
          </a:ln>
          <a:effectLst/>
        </p:spPr>
        <p:txBody>
          <a:bodyPr wrap="square">
            <a:spAutoFit/>
          </a:bodyPr>
          <a:lstStyle/>
          <a:p>
            <a:pPr algn="r" rtl="1" eaLnBrk="0" hangingPunct="0"/>
            <a:endParaRPr lang="fa-IR" sz="2800" dirty="0" smtClean="0">
              <a:ln>
                <a:solidFill>
                  <a:sysClr val="windowText" lastClr="000000"/>
                </a:solidFill>
              </a:ln>
              <a:solidFill>
                <a:schemeClr val="accent4">
                  <a:lumMod val="10000"/>
                </a:schemeClr>
              </a:solidFill>
              <a:effectLst>
                <a:glow rad="101600">
                  <a:schemeClr val="accent6">
                    <a:satMod val="175000"/>
                    <a:alpha val="40000"/>
                  </a:schemeClr>
                </a:glow>
              </a:effectLst>
              <a:cs typeface="B Badr" pitchFamily="2" charset="-78"/>
            </a:endParaRPr>
          </a:p>
          <a:p>
            <a:pPr algn="r" rtl="1" eaLnBrk="0" hangingPunct="0"/>
            <a:r>
              <a:rPr lang="fa-IR" sz="2800" dirty="0" smtClean="0">
                <a:ln>
                  <a:solidFill>
                    <a:sysClr val="windowText" lastClr="000000"/>
                  </a:solidFill>
                </a:ln>
                <a:solidFill>
                  <a:schemeClr val="accent4">
                    <a:lumMod val="10000"/>
                  </a:schemeClr>
                </a:solidFill>
                <a:effectLst>
                  <a:glow rad="101600">
                    <a:schemeClr val="accent6">
                      <a:satMod val="175000"/>
                      <a:alpha val="40000"/>
                    </a:schemeClr>
                  </a:glow>
                </a:effectLst>
                <a:cs typeface="B Badr" pitchFamily="2" charset="-78"/>
              </a:rPr>
              <a:t>اين پژوهش دارای یک مقدمه و طرح مسئله و چهار فصل می باشد </a:t>
            </a:r>
          </a:p>
          <a:p>
            <a:pPr algn="r" rtl="1" eaLnBrk="0" hangingPunct="0"/>
            <a:r>
              <a:rPr lang="fa-IR" sz="2800" dirty="0" smtClean="0">
                <a:ln>
                  <a:solidFill>
                    <a:sysClr val="windowText" lastClr="000000"/>
                  </a:solidFill>
                </a:ln>
                <a:solidFill>
                  <a:schemeClr val="accent4">
                    <a:lumMod val="10000"/>
                  </a:schemeClr>
                </a:solidFill>
                <a:effectLst>
                  <a:glow rad="101600">
                    <a:schemeClr val="accent6">
                      <a:satMod val="175000"/>
                      <a:alpha val="40000"/>
                    </a:schemeClr>
                  </a:glow>
                </a:effectLst>
                <a:cs typeface="B Badr" pitchFamily="2" charset="-78"/>
              </a:rPr>
              <a:t>درفصل اول، کلیات تحقیق شامل: تعاریف مربوط به کلید واژه ها بیان شده و در فصل دوم و سوم به موضوع منجی گرایی از منظر مذهب تشیع و جریان صهیونیسم مسیحی خواهیم پرداخت. درفصل چهارم به مقایسه این دو دیدگاه پرداخته خواهد شد. و درانتها پس از ارائه خلاصه و نتیجه تحقیق، فهرست منابع معرفی می گردد.</a:t>
            </a:r>
            <a:endParaRPr lang="en-US" sz="2800" dirty="0">
              <a:ln>
                <a:solidFill>
                  <a:sysClr val="windowText" lastClr="000000"/>
                </a:solidFill>
              </a:ln>
              <a:solidFill>
                <a:schemeClr val="accent4">
                  <a:lumMod val="10000"/>
                </a:schemeClr>
              </a:solidFill>
              <a:effectLst>
                <a:glow rad="101600">
                  <a:schemeClr val="accent6">
                    <a:satMod val="175000"/>
                    <a:alpha val="40000"/>
                  </a:schemeClr>
                </a:glow>
              </a:effectLst>
              <a:cs typeface="B Badr" pitchFamily="2" charset="-78"/>
            </a:endParaRPr>
          </a:p>
        </p:txBody>
      </p:sp>
    </p:spTree>
  </p:cSld>
  <p:clrMapOvr>
    <a:masterClrMapping/>
  </p:clrMapOvr>
  <p:transition spd="slow">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فصل اول:</a:t>
            </a:r>
            <a:br>
              <a:rPr lang="fa-IR" dirty="0" smtClean="0"/>
            </a:br>
            <a:r>
              <a:rPr lang="fa-IR" sz="16600" dirty="0" smtClean="0">
                <a:ln w="18000">
                  <a:solidFill>
                    <a:schemeClr val="accent2">
                      <a:satMod val="140000"/>
                    </a:schemeClr>
                  </a:solidFill>
                  <a:prstDash val="solid"/>
                  <a:miter lim="800000"/>
                </a:ln>
                <a:noFill/>
                <a:effectLst>
                  <a:glow rad="101600">
                    <a:srgbClr val="FF0000">
                      <a:alpha val="60000"/>
                    </a:srgbClr>
                  </a:glow>
                  <a:outerShdw blurRad="25500" dist="23000" dir="7020000" algn="tl">
                    <a:srgbClr val="000000">
                      <a:alpha val="50000"/>
                    </a:srgbClr>
                  </a:outerShdw>
                </a:effectLst>
              </a:rPr>
              <a:t>کلیات</a:t>
            </a:r>
            <a:endParaRPr lang="fa-IR" dirty="0">
              <a:effectLst>
                <a:glow rad="101600">
                  <a:srgbClr val="FF0000">
                    <a:alpha val="60000"/>
                  </a:srgbClr>
                </a:glow>
                <a:outerShdw blurRad="25500" dist="23000" dir="7020000" algn="tl">
                  <a:srgbClr val="000000">
                    <a:alpha val="50000"/>
                  </a:srgbClr>
                </a:outerShdw>
              </a:effectLst>
            </a:endParaRPr>
          </a:p>
        </p:txBody>
      </p:sp>
      <p:sp>
        <p:nvSpPr>
          <p:cNvPr id="5" name="Oval 11"/>
          <p:cNvSpPr>
            <a:spLocks noChangeArrowheads="1"/>
          </p:cNvSpPr>
          <p:nvPr/>
        </p:nvSpPr>
        <p:spPr bwMode="gray">
          <a:xfrm>
            <a:off x="3995936" y="6165304"/>
            <a:ext cx="1138684" cy="1058738"/>
          </a:xfrm>
          <a:prstGeom prst="ellipse">
            <a:avLst/>
          </a:prstGeom>
          <a:gradFill rotWithShape="1">
            <a:gsLst>
              <a:gs pos="0">
                <a:schemeClr val="accent2"/>
              </a:gs>
              <a:gs pos="100000">
                <a:schemeClr val="accent2">
                  <a:gamma/>
                  <a:shade val="35686"/>
                  <a:invGamma/>
                </a:schemeClr>
              </a:gs>
            </a:gsLst>
            <a:path path="shape">
              <a:fillToRect l="50000" t="50000" r="50000" b="50000"/>
            </a:path>
          </a:gradFill>
          <a:ln w="9525">
            <a:noFill/>
            <a:round/>
            <a:headEnd/>
            <a:tailEnd/>
          </a:ln>
          <a:effectLst/>
        </p:spPr>
        <p:txBody>
          <a:bodyPr wrap="none" anchor="ctr"/>
          <a:lstStyle/>
          <a:p>
            <a:pPr algn="ctr"/>
            <a:endParaRPr lang="en-US" dirty="0"/>
          </a:p>
        </p:txBody>
      </p:sp>
    </p:spTree>
  </p:cSld>
  <p:clrMapOvr>
    <a:masterClrMapping/>
  </p:clrMapOvr>
  <p:transition spd="slow">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0"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rPr>
              <a:t>منجی گرایی</a:t>
            </a:r>
            <a:endParaRPr lang="fa-IR" b="0" dirty="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0" y="908720"/>
            <a:ext cx="9144000" cy="5791200"/>
          </a:xfrm>
        </p:spPr>
        <p:txBody>
          <a:bodyPr/>
          <a:lstStyle/>
          <a:p>
            <a:pPr marL="0" indent="342900" algn="just" rtl="1">
              <a:buNone/>
            </a:pPr>
            <a:r>
              <a:rPr lang="fa-IR" sz="2200" b="1" dirty="0" smtClean="0">
                <a:cs typeface="B Badr" pitchFamily="2" charset="-78"/>
              </a:rPr>
              <a:t>در روزگار حاضر، چند پدیده نقش کلیدی یافته اند. یکی از این پدیدهها جهانی شدن است؛ دیگری بحران معناست و پدیده دیگر که به نوعی در دو، سه دهه اخیر فارغ از تعصب گرایی و اعتقادات یا دیدگاه های دینی خاص مطرح شده است، پدیده ای است که در جهان به برجسته شدن گرایشات دینی، و منجی گرایی انجامیده است. چرخش هزاره میلادی و آغاز هزاره سوم، </a:t>
            </a:r>
            <a:r>
              <a:rPr lang="fa-IR" sz="2200"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cs typeface="B Badr" pitchFamily="2" charset="-78"/>
              </a:rPr>
              <a:t>بر اساس آموزه هزاره گرایی که در یهودیت و مسیحیت وجود دارد از یک سو، و رشد و گسترش اسلام گرایی در جهان معاصر، موجب شده است که ما شاهد ظهور جنبش ها و تکاپوهای خاصی به نام منجی گرایی در یکی دو دهه اخیر باشیم.</a:t>
            </a:r>
            <a:endParaRPr lang="fa-IR" sz="2200" b="1" dirty="0" smtClean="0">
              <a:effectLst>
                <a:glow rad="228600">
                  <a:schemeClr val="accent1">
                    <a:satMod val="175000"/>
                    <a:alpha val="40000"/>
                  </a:schemeClr>
                </a:glow>
                <a:outerShdw blurRad="63500" dir="3600000" algn="tl" rotWithShape="0">
                  <a:srgbClr val="000000">
                    <a:alpha val="70000"/>
                  </a:srgbClr>
                </a:outerShdw>
              </a:effectLst>
              <a:cs typeface="B Badr" pitchFamily="2" charset="-78"/>
            </a:endParaRPr>
          </a:p>
          <a:p>
            <a:pPr marL="0" indent="342900" algn="just" rtl="1">
              <a:buNone/>
            </a:pPr>
            <a:r>
              <a:rPr lang="fa-IR" sz="2200" b="1" dirty="0" smtClean="0">
                <a:cs typeface="B Badr" pitchFamily="2" charset="-78"/>
              </a:rPr>
              <a:t>منجی گرایی در جهان امروز نمودهای مختلفی داشته است. در جهان مسیحیت و یهودیت، گسترش و فعال شدن جریانات دینی هزاره گرا از یک سو و جریانات بنیادگرایی دینی از سوی دیگر نمود بارزی دارند. نزدیک شدن هزاره جدید موجب شده است تا آموزه ظهور حضرت مسیح(ع)، چه از سوی یهود و چه از سوی مسیحیان، به نوعی مورد توجه قرار گیرد. اقدامات صهیونیسم های یهودی و مسیحی در زمینه سازی ظهور حضرت مسیح(ع) با بازگرداندن یهودیان به ارض موعود از یک سو و گره خوردن این ایده با اهداف و مطامع سیاسی ابرقدرت های بزرگ، موجب توجه بیشتر جهانی به آموزه منجی گرایی شده است.</a:t>
            </a:r>
          </a:p>
          <a:p>
            <a:pPr marL="0" indent="342900" algn="just" rtl="1">
              <a:buNone/>
            </a:pPr>
            <a:r>
              <a:rPr lang="fa-IR" sz="2200"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cs typeface="B Badr" pitchFamily="2" charset="-78"/>
              </a:rPr>
              <a:t>در جهان اسلام نیز هر چند آموزه مهدویت در اعتقاد اصیل اسلامی ریشه دارد و تمامی مذاهب اسلامی آن را پذیرفته اند، اما رشد و گسترش آموزه مهدویت خواهی و منجی گرایی در چند دهه اخیر بارز است</a:t>
            </a:r>
            <a:r>
              <a:rPr lang="fa-IR" sz="2200" b="1" dirty="0" smtClean="0">
                <a:cs typeface="B Badr" pitchFamily="2" charset="-78"/>
              </a:rPr>
              <a:t>. بحران درونی جهان اسلام، رشد اسلام گرایی، آغاز عصر جهانی و عوامل دیگر، زمینه ساز توجه بیشتر مسلمانان به این مسئله است. به هر حال فارغ از علل مختلف و کثیر آن، توجه به منجی گرایی در جهان امروز، پدیده های جهانی و فراگیر است که یکی از زمینه های آن را می توان در عامل «جهانی شدن» یافت.</a:t>
            </a:r>
          </a:p>
        </p:txBody>
      </p:sp>
    </p:spTree>
  </p:cSld>
  <p:clrMapOvr>
    <a:masterClrMapping/>
  </p:clrMapOvr>
  <p:transition spd="slow">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229600" cy="563562"/>
          </a:xfrm>
        </p:spPr>
        <p:txBody>
          <a:bodyPr/>
          <a:lstStyle/>
          <a:p>
            <a:pPr algn="r"/>
            <a:r>
              <a:rPr lang="ar-SA" b="0"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rPr>
              <a:t>تعریف شیعه در لغت و اصطلاح</a:t>
            </a:r>
            <a:br>
              <a:rPr lang="ar-SA" b="0"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rPr>
            </a:br>
            <a:endParaRPr lang="fa-IR" b="0" dirty="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0" y="1066800"/>
            <a:ext cx="9144000" cy="5791200"/>
          </a:xfrm>
        </p:spPr>
        <p:txBody>
          <a:bodyPr/>
          <a:lstStyle/>
          <a:p>
            <a:pPr marL="0" indent="288000" algn="r" rtl="1">
              <a:spcBef>
                <a:spcPts val="0"/>
              </a:spcBef>
            </a:pPr>
            <a:r>
              <a:rPr lang="fa-IR" sz="2000" b="1"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cs typeface="B Lotus" pitchFamily="2" charset="-78"/>
              </a:rPr>
              <a:t>      </a:t>
            </a:r>
            <a:r>
              <a:rPr lang="ar-SA" sz="2400" b="1" dirty="0" smtClean="0">
                <a:ln w="18415" cmpd="sng">
                  <a:solidFill>
                    <a:srgbClr val="FFFFFF"/>
                  </a:solidFill>
                  <a:prstDash val="solid"/>
                </a:ln>
                <a:solidFill>
                  <a:srgbClr val="FFFFFF"/>
                </a:solidFill>
                <a:effectLst>
                  <a:glow rad="228600">
                    <a:schemeClr val="accent1">
                      <a:satMod val="175000"/>
                      <a:alpha val="40000"/>
                    </a:schemeClr>
                  </a:glow>
                  <a:outerShdw blurRad="38100" dist="38100" dir="2700000" algn="tl">
                    <a:srgbClr val="000000">
                      <a:alpha val="43137"/>
                    </a:srgbClr>
                  </a:outerShdw>
                </a:effectLst>
                <a:cs typeface="B Lotus" pitchFamily="2" charset="-78"/>
              </a:rPr>
              <a:t>شیعه در لغت بر دو معنا اطلاق می‌شود، یکی توافق و هماهنگی دو یا چند نفر بر مطلبی، و دیگری، پیروی کردن فردی یا گروهی، از فرد یا گروهی دیگر. در زبان عربی در اصل به معنای یک، دو یا گروهی از پیروان است. در قرآن این لفظ چندین بار به این معنا به کار رفته‌است. </a:t>
            </a:r>
            <a:endParaRPr lang="fa-IR" sz="2000" b="1" dirty="0" smtClean="0">
              <a:ln w="18415" cmpd="sng">
                <a:solidFill>
                  <a:srgbClr val="FFFFFF"/>
                </a:solidFill>
                <a:prstDash val="solid"/>
              </a:ln>
              <a:solidFill>
                <a:srgbClr val="FFFFFF"/>
              </a:solidFill>
              <a:effectLst>
                <a:glow rad="228600">
                  <a:schemeClr val="accent1">
                    <a:satMod val="175000"/>
                    <a:alpha val="40000"/>
                  </a:schemeClr>
                </a:glow>
                <a:outerShdw blurRad="38100" dist="38100" dir="2700000" algn="tl">
                  <a:srgbClr val="000000">
                    <a:alpha val="43137"/>
                  </a:srgbClr>
                </a:outerShdw>
              </a:effectLst>
              <a:cs typeface="B Lotus" pitchFamily="2" charset="-78"/>
            </a:endParaRPr>
          </a:p>
          <a:p>
            <a:pPr marL="0" indent="288000" algn="r" rtl="1">
              <a:spcBef>
                <a:spcPts val="0"/>
              </a:spcBef>
            </a:pPr>
            <a:r>
              <a:rPr lang="ar-SA" sz="2000" b="1" dirty="0" smtClean="0">
                <a:cs typeface="B Lotus" pitchFamily="2" charset="-78"/>
              </a:rPr>
              <a:t>برای نمونه در آیه ۱۵ سوره قصص درباره یکی از پیران موسی از عنوان شیعه موسی و در جای دیگر از ابراهیم به عنوان شیعه نوح یاد می‌کند. در تاریخ اسلام لفظ شیعه، به معنای اصلی و لغوی‌اش برای پیروان افراد مختلفی به کار می‌رفت. برای مثال، گاهی از شیعه علی بن ابی‌طالب و گاهی از شیعه معاویه بن ابی‌سفیان نام برده شده. اما این لفظ به تدریج معنای اصطلاحی پیدا کرد و تنها بر پیروان علی که به امامت او معتقدند اطلاق می‌شود.</a:t>
            </a:r>
          </a:p>
          <a:p>
            <a:pPr marL="0" indent="288000" algn="r" rtl="1">
              <a:spcBef>
                <a:spcPts val="0"/>
              </a:spcBef>
            </a:pPr>
            <a:r>
              <a:rPr lang="fa-IR" sz="2000" b="1" dirty="0" smtClean="0">
                <a:cs typeface="B Lotus" pitchFamily="2" charset="-78"/>
              </a:rPr>
              <a:t>         </a:t>
            </a:r>
            <a:r>
              <a:rPr lang="ar-SA" sz="2000" b="1" dirty="0" smtClean="0">
                <a:cs typeface="B Lotus" pitchFamily="2" charset="-78"/>
              </a:rPr>
              <a:t>«شیعه» در اصطلاح به آن عده از مسلمانان گفته می‌شود که به خلافت و امامت بلافصل علی معتقدند، و بر این عقیده‌اند که امام و جانشین پیامبر اسلام از طریق نصّ شرعی تعیین می‌شود، و امامت علی و دیگر امامان شیعه نیز از طریق نص شرعی ثابت شده‌است. </a:t>
            </a:r>
          </a:p>
          <a:p>
            <a:pPr marL="0" indent="288000" algn="r" rtl="1">
              <a:spcBef>
                <a:spcPts val="0"/>
              </a:spcBef>
            </a:pPr>
            <a:r>
              <a:rPr lang="fa-IR" sz="2000" b="1" dirty="0" smtClean="0">
                <a:cs typeface="B Lotus" pitchFamily="2" charset="-78"/>
              </a:rPr>
              <a:t>       </a:t>
            </a:r>
            <a:r>
              <a:rPr lang="ar-SA" sz="2800" b="1"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cs typeface="B Lotus" pitchFamily="2" charset="-78"/>
              </a:rPr>
              <a:t>تاریخ شیعه</a:t>
            </a:r>
            <a:r>
              <a:rPr lang="fa-IR" sz="2800" b="1"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cs typeface="B Lotus" pitchFamily="2" charset="-78"/>
              </a:rPr>
              <a:t>:</a:t>
            </a:r>
            <a:endParaRPr lang="ar-SA" sz="2000" b="1" dirty="0" smtClean="0">
              <a:effectLst>
                <a:glow rad="228600">
                  <a:schemeClr val="accent1">
                    <a:satMod val="175000"/>
                    <a:alpha val="40000"/>
                  </a:schemeClr>
                </a:glow>
                <a:outerShdw blurRad="63500" dir="3600000" algn="tl" rotWithShape="0">
                  <a:srgbClr val="000000">
                    <a:alpha val="70000"/>
                  </a:srgbClr>
                </a:outerShdw>
              </a:effectLst>
              <a:cs typeface="B Lotus" pitchFamily="2" charset="-78"/>
            </a:endParaRPr>
          </a:p>
          <a:p>
            <a:pPr marL="0" indent="288000" algn="r" rtl="1">
              <a:spcBef>
                <a:spcPts val="0"/>
              </a:spcBef>
            </a:pPr>
            <a:r>
              <a:rPr lang="fa-IR" sz="2000" b="1" dirty="0" smtClean="0">
                <a:cs typeface="B Lotus" pitchFamily="2" charset="-78"/>
              </a:rPr>
              <a:t>      </a:t>
            </a:r>
            <a:r>
              <a:rPr lang="ar-SA" sz="2000" b="1" dirty="0" smtClean="0">
                <a:cs typeface="B Lotus" pitchFamily="2" charset="-78"/>
              </a:rPr>
              <a:t>آغاز پیدایش شیعه در زمان حیات پیامبر اسلام بود که برای اولین بار به شیعه علی معروف شدند. پیامبر اسلام در تفسیر آیه اولئک هم خیر البریه خطاب به علی گفت: «تو و شیعیان تو در روز قیامت از خدا خشنودند و خدا از آنان خشنود است». نیز گفته‌است: «علی و شیعیانش در روز قیامت پیروز و سعادتمندند».</a:t>
            </a:r>
          </a:p>
          <a:p>
            <a:pPr marL="0" indent="288000" algn="r" rtl="1">
              <a:spcBef>
                <a:spcPts val="0"/>
              </a:spcBef>
            </a:pPr>
            <a:r>
              <a:rPr lang="fa-IR" sz="2000" b="1" dirty="0" smtClean="0">
                <a:cs typeface="B Lotus" pitchFamily="2" charset="-78"/>
              </a:rPr>
              <a:t> </a:t>
            </a:r>
            <a:r>
              <a:rPr lang="ar-SA" sz="2000" b="1" dirty="0" smtClean="0">
                <a:cs typeface="B Lotus" pitchFamily="2" charset="-78"/>
              </a:rPr>
              <a:t>در زمان پیامبر چهار نفر از صحابه، سلمان، ابوذر، مقداد و عمار یاسر به عنوان شیعه علی شناخته می‌شدند.</a:t>
            </a:r>
          </a:p>
        </p:txBody>
      </p:sp>
    </p:spTree>
  </p:cSld>
  <p:clrMapOvr>
    <a:masterClrMapping/>
  </p:clrMapOvr>
  <p:transition spd="slow">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t>جهت مطالعه</a:t>
            </a:r>
            <a:endParaRPr lang="fa-IR" dirty="0"/>
          </a:p>
        </p:txBody>
      </p:sp>
      <p:sp>
        <p:nvSpPr>
          <p:cNvPr id="3" name="Content Placeholder 2"/>
          <p:cNvSpPr>
            <a:spLocks noGrp="1"/>
          </p:cNvSpPr>
          <p:nvPr>
            <p:ph idx="1"/>
          </p:nvPr>
        </p:nvSpPr>
        <p:spPr>
          <a:xfrm>
            <a:off x="0" y="1066800"/>
            <a:ext cx="9144000" cy="5602560"/>
          </a:xfrm>
        </p:spPr>
        <p:txBody>
          <a:bodyPr/>
          <a:lstStyle/>
          <a:p>
            <a:pPr marL="0" indent="288000" algn="r" rtl="1">
              <a:spcBef>
                <a:spcPts val="0"/>
              </a:spcBef>
            </a:pPr>
            <a:r>
              <a:rPr lang="fa-IR" sz="2800" b="1"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cs typeface="B Lotus" pitchFamily="2" charset="-78"/>
              </a:rPr>
              <a:t> </a:t>
            </a:r>
            <a:r>
              <a:rPr lang="ar-SA" sz="2800" b="1"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cs typeface="B Lotus" pitchFamily="2" charset="-78"/>
              </a:rPr>
              <a:t>باورها</a:t>
            </a:r>
            <a:r>
              <a:rPr lang="fa-IR" sz="2800" b="1"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cs typeface="B Lotus" pitchFamily="2" charset="-78"/>
              </a:rPr>
              <a:t>:</a:t>
            </a:r>
            <a:endParaRPr lang="ar-SA" sz="1800" b="1" dirty="0" smtClean="0">
              <a:effectLst>
                <a:glow rad="228600">
                  <a:schemeClr val="accent1">
                    <a:satMod val="175000"/>
                    <a:alpha val="40000"/>
                  </a:schemeClr>
                </a:glow>
                <a:outerShdw blurRad="63500" dir="3600000" algn="tl" rotWithShape="0">
                  <a:srgbClr val="000000">
                    <a:alpha val="70000"/>
                  </a:srgbClr>
                </a:outerShdw>
              </a:effectLst>
              <a:cs typeface="B Lotus" pitchFamily="2" charset="-78"/>
            </a:endParaRPr>
          </a:p>
          <a:p>
            <a:pPr marL="0" indent="288000" algn="r" rtl="1">
              <a:spcBef>
                <a:spcPts val="0"/>
              </a:spcBef>
            </a:pPr>
            <a:r>
              <a:rPr lang="fa-IR" sz="1800" b="1" dirty="0" smtClean="0">
                <a:cs typeface="B Lotus" pitchFamily="2" charset="-78"/>
              </a:rPr>
              <a:t>       </a:t>
            </a:r>
            <a:r>
              <a:rPr lang="ar-SA" sz="1800" b="1" dirty="0" smtClean="0">
                <a:cs typeface="B Lotus" pitchFamily="2" charset="-78"/>
              </a:rPr>
              <a:t>باورهای سازمان‌یافته و کلامی شیعه امروز بر این است که تبیین و تفسیر امر دین پس از پیامبر و اداره امور </a:t>
            </a:r>
            <a:r>
              <a:rPr lang="fa-IR" sz="1800" b="1" dirty="0" smtClean="0">
                <a:cs typeface="B Lotus" pitchFamily="2" charset="-78"/>
              </a:rPr>
              <a:t>        </a:t>
            </a:r>
            <a:r>
              <a:rPr lang="ar-SA" sz="1800" b="1" dirty="0" smtClean="0">
                <a:cs typeface="B Lotus" pitchFamily="2" charset="-78"/>
              </a:rPr>
              <a:t>مسلمانان بر عهده اشخاصی است، که از سوی خدا معین شده و دارای ویژگیهایی همچون عصمت و عدالت هستند، این افراد امام نامیده می‌شوند. نخستین امام شیعیان علی است. بر پایه باور شیعه، طبق احادیث متواتر محمد بارها پیش از درگذشتش و به ویژه در غدیر خم آشکارا به جانشینی او تصریح کرده بود.</a:t>
            </a:r>
          </a:p>
          <a:p>
            <a:pPr marL="0" indent="288000" algn="r" rtl="1">
              <a:spcBef>
                <a:spcPts val="0"/>
              </a:spcBef>
            </a:pPr>
            <a:r>
              <a:rPr lang="fa-IR" sz="1800" b="1" dirty="0" smtClean="0">
                <a:cs typeface="B Lotus" pitchFamily="2" charset="-78"/>
              </a:rPr>
              <a:t>       </a:t>
            </a:r>
            <a:r>
              <a:rPr lang="ar-SA" sz="1800" b="1" dirty="0" smtClean="0">
                <a:cs typeface="B Lotus" pitchFamily="2" charset="-78"/>
              </a:rPr>
              <a:t>شیعیان علاوه بر سه اصل دین توحید، نبوت و معاد به دو اصل دیگر یعنی عدل و امامت نیز باور دارند. اصل عدل </a:t>
            </a:r>
            <a:r>
              <a:rPr lang="fa-IR" sz="1800" b="1" dirty="0" smtClean="0">
                <a:cs typeface="B Lotus" pitchFamily="2" charset="-78"/>
              </a:rPr>
              <a:t>    </a:t>
            </a:r>
            <a:r>
              <a:rPr lang="ar-SA" sz="1800" b="1" dirty="0" smtClean="0">
                <a:cs typeface="B Lotus" pitchFamily="2" charset="-78"/>
              </a:rPr>
              <a:t>بین شیعیان و معتزله تا حدی مشترک است و اصل امامت ویژه این کیش است. </a:t>
            </a:r>
          </a:p>
          <a:p>
            <a:pPr marL="0" indent="288000" algn="r" rtl="1">
              <a:spcBef>
                <a:spcPts val="0"/>
              </a:spcBef>
            </a:pPr>
            <a:r>
              <a:rPr lang="fa-IR" sz="1800" b="1" dirty="0" smtClean="0">
                <a:cs typeface="B Lotus" pitchFamily="2" charset="-78"/>
              </a:rPr>
              <a:t>        </a:t>
            </a:r>
            <a:r>
              <a:rPr lang="ar-SA" sz="1800" b="1" dirty="0" smtClean="0">
                <a:cs typeface="B Lotus" pitchFamily="2" charset="-78"/>
              </a:rPr>
              <a:t>همچنین شیعیان قرآن را کتابی محفوظ می‌دانند و همه آنها مدعی پیروی از قرآن و سنت محمد هستند و بخاطر پیروی از سنت پیامبر اسلام و دستور خداوند- شیعه تعیین جانشین پیامبر را تنها ویژه خدا و پیامبر می‌داند. از مهم‌ترین باورهای شیعه امامیه، باور به وجود و ظهور آخرین امام (مهدی) یا قائم آل محمد است. همچنین اعتقاد به رجعت یکی از بزرگ‌ترین و مهم‌ترین اعتقادات شیعه در رابطه با امام عصر، مهدی موعود، ظهور ایشان و وقایع آخرالزمان است؛ و همچنین یکی از بزرگ‌ترین تفاوت‌های شیعه با دیگر مذاهب اسلامی و حتی دیگر ادیان جهان است.</a:t>
            </a:r>
          </a:p>
          <a:p>
            <a:pPr marL="0" indent="288000" algn="r" rtl="1">
              <a:spcBef>
                <a:spcPts val="0"/>
              </a:spcBef>
            </a:pPr>
            <a:r>
              <a:rPr lang="fa-IR" sz="1800" b="1" dirty="0" smtClean="0">
                <a:cs typeface="B Lotus" pitchFamily="2" charset="-78"/>
              </a:rPr>
              <a:t>      </a:t>
            </a:r>
            <a:r>
              <a:rPr lang="ar-SA" sz="2800" b="1"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cs typeface="B Lotus" pitchFamily="2" charset="-78"/>
              </a:rPr>
              <a:t>منابع شیعه در دین</a:t>
            </a:r>
            <a:endParaRPr lang="ar-SA" sz="1800" b="1" dirty="0" smtClean="0">
              <a:effectLst>
                <a:glow rad="228600">
                  <a:schemeClr val="accent1">
                    <a:satMod val="175000"/>
                    <a:alpha val="40000"/>
                  </a:schemeClr>
                </a:glow>
                <a:outerShdw blurRad="63500" dir="3600000" algn="tl" rotWithShape="0">
                  <a:srgbClr val="000000">
                    <a:alpha val="70000"/>
                  </a:srgbClr>
                </a:outerShdw>
              </a:effectLst>
              <a:cs typeface="B Lotus" pitchFamily="2" charset="-78"/>
            </a:endParaRPr>
          </a:p>
          <a:p>
            <a:pPr marL="0" indent="288000" algn="r" rtl="1">
              <a:spcBef>
                <a:spcPts val="0"/>
              </a:spcBef>
            </a:pPr>
            <a:r>
              <a:rPr lang="fa-IR" sz="1800" b="1" dirty="0" smtClean="0">
                <a:cs typeface="B Lotus" pitchFamily="2" charset="-78"/>
              </a:rPr>
              <a:t>      </a:t>
            </a:r>
            <a:r>
              <a:rPr lang="ar-SA" sz="1800" b="1" dirty="0" smtClean="0">
                <a:cs typeface="B Lotus" pitchFamily="2" charset="-78"/>
              </a:rPr>
              <a:t>شیعه امامیه، اصول و فروع دین اسلام را از چهار منبع به دست می‌آورد که عبارتنداز:</a:t>
            </a:r>
            <a:endParaRPr lang="fa-IR" sz="1800" b="1" dirty="0" smtClean="0">
              <a:cs typeface="B Lotus" pitchFamily="2" charset="-78"/>
            </a:endParaRPr>
          </a:p>
          <a:p>
            <a:pPr marL="0" indent="288000" algn="r" rtl="1">
              <a:spcBef>
                <a:spcPts val="0"/>
              </a:spcBef>
            </a:pPr>
            <a:r>
              <a:rPr lang="fa-IR" sz="1800" b="1" dirty="0" smtClean="0">
                <a:cs typeface="B Lotus" pitchFamily="2" charset="-78"/>
              </a:rPr>
              <a:t>    </a:t>
            </a:r>
            <a:r>
              <a:rPr lang="ar-SA" sz="1800" b="1" dirty="0" smtClean="0">
                <a:cs typeface="B Lotus" pitchFamily="2" charset="-78"/>
              </a:rPr>
              <a:t>قرآن کریم</a:t>
            </a:r>
          </a:p>
          <a:p>
            <a:pPr marL="0" indent="288000" algn="r" rtl="1">
              <a:spcBef>
                <a:spcPts val="0"/>
              </a:spcBef>
            </a:pPr>
            <a:r>
              <a:rPr lang="fa-IR" sz="1800" b="1" dirty="0" smtClean="0">
                <a:cs typeface="B Lotus" pitchFamily="2" charset="-78"/>
              </a:rPr>
              <a:t>    </a:t>
            </a:r>
            <a:r>
              <a:rPr lang="ar-SA" sz="1800" b="1" dirty="0" smtClean="0">
                <a:cs typeface="B Lotus" pitchFamily="2" charset="-78"/>
              </a:rPr>
              <a:t>سنت نبوی</a:t>
            </a:r>
          </a:p>
          <a:p>
            <a:pPr marL="0" indent="288000" algn="r" rtl="1">
              <a:spcBef>
                <a:spcPts val="0"/>
              </a:spcBef>
            </a:pPr>
            <a:r>
              <a:rPr lang="fa-IR" sz="1800" b="1" dirty="0" smtClean="0">
                <a:cs typeface="B Lotus" pitchFamily="2" charset="-78"/>
              </a:rPr>
              <a:t>    </a:t>
            </a:r>
            <a:r>
              <a:rPr lang="ar-SA" sz="1800" b="1" dirty="0" smtClean="0">
                <a:cs typeface="B Lotus" pitchFamily="2" charset="-78"/>
              </a:rPr>
              <a:t>احادیث ائمه</a:t>
            </a:r>
            <a:r>
              <a:rPr lang="fa-IR" sz="1800" b="1" dirty="0" smtClean="0">
                <a:cs typeface="B Lotus" pitchFamily="2" charset="-78"/>
              </a:rPr>
              <a:t>(ع)</a:t>
            </a:r>
            <a:r>
              <a:rPr lang="ar-SA" sz="1800" b="1" dirty="0" smtClean="0">
                <a:cs typeface="B Lotus" pitchFamily="2" charset="-78"/>
              </a:rPr>
              <a:t> اهل بیت</a:t>
            </a:r>
            <a:endParaRPr lang="fa-IR" sz="1800" b="1" dirty="0" smtClean="0">
              <a:cs typeface="B Lotus" pitchFamily="2" charset="-78"/>
            </a:endParaRPr>
          </a:p>
          <a:p>
            <a:pPr marL="0" indent="288000" algn="r" rtl="1">
              <a:spcBef>
                <a:spcPts val="0"/>
              </a:spcBef>
            </a:pPr>
            <a:r>
              <a:rPr lang="fa-IR" sz="1800" b="1" dirty="0" smtClean="0"/>
              <a:t>  </a:t>
            </a:r>
            <a:r>
              <a:rPr lang="ar-SA" sz="1800" b="1" dirty="0" smtClean="0"/>
              <a:t>عقل و تفکر عقلی</a:t>
            </a:r>
          </a:p>
          <a:p>
            <a:pPr marL="0" indent="288000" algn="r" rtl="1">
              <a:spcBef>
                <a:spcPts val="0"/>
              </a:spcBef>
            </a:pPr>
            <a:endParaRPr lang="fa-IR" sz="1800" b="1" dirty="0"/>
          </a:p>
        </p:txBody>
      </p:sp>
    </p:spTree>
  </p:cSld>
  <p:clrMapOvr>
    <a:masterClrMapping/>
  </p:clrMapOvr>
  <p:transition spd="slow">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t>جهت مطالعه</a:t>
            </a:r>
            <a:endParaRPr lang="fa-IR" dirty="0"/>
          </a:p>
        </p:txBody>
      </p:sp>
      <p:sp>
        <p:nvSpPr>
          <p:cNvPr id="3" name="Content Placeholder 2"/>
          <p:cNvSpPr>
            <a:spLocks noGrp="1"/>
          </p:cNvSpPr>
          <p:nvPr>
            <p:ph idx="1"/>
          </p:nvPr>
        </p:nvSpPr>
        <p:spPr/>
        <p:txBody>
          <a:bodyPr/>
          <a:lstStyle/>
          <a:p>
            <a:pPr algn="r" rtl="1"/>
            <a:endParaRPr lang="ar-SA" sz="1600" b="1" dirty="0" smtClean="0"/>
          </a:p>
          <a:p>
            <a:pPr algn="r" rtl="1"/>
            <a:r>
              <a:rPr lang="ar-SA" sz="4400"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rPr>
              <a:t>امامت</a:t>
            </a:r>
          </a:p>
          <a:p>
            <a:pPr algn="r" rtl="1"/>
            <a:r>
              <a:rPr lang="ar-SA" sz="1600" b="1" dirty="0" smtClean="0"/>
              <a:t>شیعه معتقد است قرآن و سنت پیامبر اسلام برای ایمان حقیقی لازم ولی ناکافی است. یک مسلمان برای شناخت وظیفه خود و سلوک به سوی خدا در هر زمان نیازمند پیشوایی است، که راه شناس و درستکار باشد و او را به سوی خدا راهنمایی کند؛ در غیر این صورت هر کس بر اساس تشخیص شخصی‌اش امر دین را تفسیر می‌کند و گمراه می‌گردد. این پیشوا حجتی است که توسط خدا انتخاب و توسط پیامبر و امامان پیشین به مسلمانان معرفی می‌گردد. بنابراین امامت مفهومی بسیار بنیادی است و امام ویژگیها و مسئولیت‌های متعددی از جمله تبیین و تفسیر دین و هدایت مردم دارد. خلافت پایین مرتبه‌ترین سطح وظایف امام است و تنها وقتی امام به خلافت دست می‌یابد که مسلمانان او را بخواهند و یاری نمایند. چنانکه امام علی در اوان خلافت می‌گوید:</a:t>
            </a:r>
          </a:p>
          <a:p>
            <a:pPr algn="r" rtl="1"/>
            <a:r>
              <a:rPr lang="ar-SA" sz="1600" b="1" dirty="0" smtClean="0"/>
              <a:t>«اگر نبود حضور حاضران و اقامه حجت به واسطه یاران و اگر نبود عهدی که خدا از آگاهان گرفته‌است تا بر ستمگری ظالم و ستم بر مظلوم آرام نگیرند، افسار شتر خلافت را وا می‌نهادم.(خلافت را نمی‌پذیرفتم.)»</a:t>
            </a:r>
          </a:p>
          <a:p>
            <a:pPr algn="r" rtl="1"/>
            <a:r>
              <a:rPr lang="ar-SA" sz="1600" b="1" dirty="0" smtClean="0"/>
              <a:t>البته یکی ازمنابع فقهی شیعه اجماع است درصورتی که کاشف از رای معصوم باشد وروایات ائمه وپیامبر سنت نامیده میشوند.</a:t>
            </a:r>
          </a:p>
          <a:p>
            <a:pPr algn="r" rtl="1"/>
            <a:r>
              <a:rPr lang="ar-SA" sz="1600" b="1" dirty="0" smtClean="0"/>
              <a:t>زیر شاخه‌های شیعه</a:t>
            </a:r>
          </a:p>
          <a:p>
            <a:pPr algn="r" rtl="1"/>
            <a:r>
              <a:rPr lang="ar-SA" sz="1600" b="1" dirty="0" smtClean="0"/>
              <a:t>دین اسلام در اصل دارای یک مذهب و یک مرام بوده‌است. اما این دین به مرور زمان به زیر شاخه‌های بسیار دسته‌بندی گردید که حتی ۷۲ زیرگروه نیز گفته شده‌است. شیعیان نیز از سده دوم هجری به بعد به چندین زیرگروه منشعب شده‌اند. امروز بیشتر شیعیان را «شیعیان دوازده امامی» تشکیل می‌دهند. مهم‌ترین مذاهب دیگری که از شیعه منشعب شده‌اند، عبارت‌اند از اسماعیلیان، زیدیه، کیسانیه، واقفیه و فطحیه. تمام این مذاهب علی رغم تفاوتهای آشکار اعتقادی و فقهی در مسأله ضرورت «امامت» اشتراک نظر دارند. البته تفسیر هر یک از امام و مصداق آن منحصربفرد است.</a:t>
            </a:r>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CLOUD8.JPG"/>
          <p:cNvPicPr>
            <a:picLocks noChangeAspect="1"/>
          </p:cNvPicPr>
          <p:nvPr/>
        </p:nvPicPr>
        <p:blipFill>
          <a:blip r:embed="rId3" cstate="print">
            <a:lum bright="10000" contrast="-20000"/>
          </a:blip>
          <a:srcRect/>
          <a:stretch>
            <a:fillRect/>
          </a:stretch>
        </p:blipFill>
        <p:spPr bwMode="auto">
          <a:xfrm>
            <a:off x="0" y="0"/>
            <a:ext cx="9144000" cy="6858000"/>
          </a:xfrm>
          <a:prstGeom prst="rect">
            <a:avLst/>
          </a:prstGeom>
          <a:noFill/>
          <a:ln w="9525">
            <a:noFill/>
            <a:miter lim="800000"/>
            <a:headEnd/>
            <a:tailEnd/>
          </a:ln>
        </p:spPr>
      </p:pic>
      <p:pic>
        <p:nvPicPr>
          <p:cNvPr id="47108" name="Picture 4" descr="AR53"/>
          <p:cNvPicPr>
            <a:picLocks noChangeAspect="1" noChangeArrowheads="1"/>
          </p:cNvPicPr>
          <p:nvPr/>
        </p:nvPicPr>
        <p:blipFill>
          <a:blip r:embed="rId4" cstate="print">
            <a:clrChange>
              <a:clrFrom>
                <a:srgbClr val="FFFFFF"/>
              </a:clrFrom>
              <a:clrTo>
                <a:srgbClr val="FFFFFF">
                  <a:alpha val="0"/>
                </a:srgbClr>
              </a:clrTo>
            </a:clrChange>
            <a:lum bright="-24000" contrast="24000"/>
          </a:blip>
          <a:srcRect/>
          <a:stretch>
            <a:fillRect/>
          </a:stretch>
        </p:blipFill>
        <p:spPr bwMode="auto">
          <a:xfrm>
            <a:off x="1320312" y="1"/>
            <a:ext cx="6812573" cy="6791325"/>
          </a:xfrm>
          <a:prstGeom prst="rect">
            <a:avLst/>
          </a:prstGeom>
          <a:noFill/>
          <a:ln w="9525">
            <a:noFill/>
            <a:miter lim="800000"/>
            <a:headEnd/>
            <a:tailEnd/>
          </a:ln>
        </p:spPr>
      </p:pic>
      <p:pic>
        <p:nvPicPr>
          <p:cNvPr id="47109" name="Picture 5" descr="BESM15"/>
          <p:cNvPicPr>
            <a:picLocks noChangeAspect="1" noChangeArrowheads="1"/>
          </p:cNvPicPr>
          <p:nvPr/>
        </p:nvPicPr>
        <p:blipFill>
          <a:blip r:embed="rId5" cstate="print">
            <a:clrChange>
              <a:clrFrom>
                <a:srgbClr val="FEFEFE"/>
              </a:clrFrom>
              <a:clrTo>
                <a:srgbClr val="FEFEFE">
                  <a:alpha val="0"/>
                </a:srgbClr>
              </a:clrTo>
            </a:clrChange>
          </a:blip>
          <a:srcRect/>
          <a:stretch>
            <a:fillRect/>
          </a:stretch>
        </p:blipFill>
        <p:spPr bwMode="auto">
          <a:xfrm>
            <a:off x="3635620" y="2420938"/>
            <a:ext cx="2064726" cy="18716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47109"/>
                                        </p:tgtEl>
                                        <p:attrNameLst>
                                          <p:attrName>style.visibility</p:attrName>
                                        </p:attrNameLst>
                                      </p:cBhvr>
                                      <p:to>
                                        <p:strVal val="visible"/>
                                      </p:to>
                                    </p:set>
                                    <p:anim calcmode="lin" valueType="num">
                                      <p:cBhvr>
                                        <p:cTn id="7" dur="500" fill="hold"/>
                                        <p:tgtEl>
                                          <p:spTgt spid="47109"/>
                                        </p:tgtEl>
                                        <p:attrNameLst>
                                          <p:attrName>ppt_w</p:attrName>
                                        </p:attrNameLst>
                                      </p:cBhvr>
                                      <p:tavLst>
                                        <p:tav tm="0">
                                          <p:val>
                                            <p:fltVal val="0"/>
                                          </p:val>
                                        </p:tav>
                                        <p:tav tm="100000">
                                          <p:val>
                                            <p:strVal val="#ppt_w"/>
                                          </p:val>
                                        </p:tav>
                                      </p:tavLst>
                                    </p:anim>
                                    <p:anim calcmode="lin" valueType="num">
                                      <p:cBhvr>
                                        <p:cTn id="8" dur="500" fill="hold"/>
                                        <p:tgtEl>
                                          <p:spTgt spid="47109"/>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47108"/>
                                        </p:tgtEl>
                                        <p:attrNameLst>
                                          <p:attrName>style.visibility</p:attrName>
                                        </p:attrNameLst>
                                      </p:cBhvr>
                                      <p:to>
                                        <p:strVal val="visible"/>
                                      </p:to>
                                    </p:set>
                                    <p:anim calcmode="lin" valueType="num">
                                      <p:cBhvr>
                                        <p:cTn id="11" dur="3000" fill="hold"/>
                                        <p:tgtEl>
                                          <p:spTgt spid="47108"/>
                                        </p:tgtEl>
                                        <p:attrNameLst>
                                          <p:attrName>ppt_w</p:attrName>
                                        </p:attrNameLst>
                                      </p:cBhvr>
                                      <p:tavLst>
                                        <p:tav tm="0">
                                          <p:val>
                                            <p:fltVal val="0"/>
                                          </p:val>
                                        </p:tav>
                                        <p:tav tm="100000">
                                          <p:val>
                                            <p:strVal val="#ppt_w"/>
                                          </p:val>
                                        </p:tav>
                                      </p:tavLst>
                                    </p:anim>
                                    <p:anim calcmode="lin" valueType="num">
                                      <p:cBhvr>
                                        <p:cTn id="12" dur="3000" fill="hold"/>
                                        <p:tgtEl>
                                          <p:spTgt spid="47108"/>
                                        </p:tgtEl>
                                        <p:attrNameLst>
                                          <p:attrName>ppt_h</p:attrName>
                                        </p:attrNameLst>
                                      </p:cBhvr>
                                      <p:tavLst>
                                        <p:tav tm="0">
                                          <p:val>
                                            <p:fltVal val="0"/>
                                          </p:val>
                                        </p:tav>
                                        <p:tav tm="100000">
                                          <p:val>
                                            <p:strVal val="#ppt_h"/>
                                          </p:val>
                                        </p:tav>
                                      </p:tavLst>
                                    </p:anim>
                                  </p:childTnLst>
                                </p:cTn>
                              </p:par>
                              <p:par>
                                <p:cTn id="13" presetID="8" presetClass="emph" presetSubtype="0" repeatCount="indefinite" fill="hold" nodeType="withEffect">
                                  <p:stCondLst>
                                    <p:cond delay="0"/>
                                  </p:stCondLst>
                                  <p:childTnLst>
                                    <p:animRot by="9000000">
                                      <p:cBhvr>
                                        <p:cTn id="14" dur="5000" fill="hold"/>
                                        <p:tgtEl>
                                          <p:spTgt spid="4710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t>جهت مطالعه</a:t>
            </a:r>
            <a:endParaRPr lang="fa-IR" dirty="0"/>
          </a:p>
        </p:txBody>
      </p:sp>
      <p:sp>
        <p:nvSpPr>
          <p:cNvPr id="3" name="Content Placeholder 2"/>
          <p:cNvSpPr>
            <a:spLocks noGrp="1"/>
          </p:cNvSpPr>
          <p:nvPr>
            <p:ph idx="1"/>
          </p:nvPr>
        </p:nvSpPr>
        <p:spPr/>
        <p:txBody>
          <a:bodyPr/>
          <a:lstStyle/>
          <a:p>
            <a:pPr algn="r" rtl="1">
              <a:buNone/>
            </a:pPr>
            <a:r>
              <a:rPr lang="ar-SA" sz="1400" b="1" dirty="0" smtClean="0"/>
              <a:t>مفاتیح‌العلوم شیعیان را به پنج زیرگروه بخش می‌کند، زیدیه (پیروان زید بن علی)، کیسانیه (پیروان کیسان غلام علی بن ابیطالب)، عباسیه (منسوب به آل عباس بن عبدالمطلب)، غالیه، و امامیه (یا رافضه).وی امامیه را به ۷ تیره تقسیم می‌کند، ناؤوسیه (منسوب به عبدالله بن ناؤوس)، مفضلیه (منسوب به مفضل بن عمر)، قطعیه (که وفات موسی بن جعفر را تأیید کرده‌اند)، شمطیه (منسوب به یحیی بن اشمط)، واقفیه (که در امامت موسی بن جعفر متوقف شده‌اند و وی را زنده می‌دانند)، ممطوره، و احمدیه (منسوب به احمد بن موسی بن جعفر که وی را امام هشتم خود می‌دانند).</a:t>
            </a:r>
          </a:p>
          <a:p>
            <a:pPr algn="r" rtl="1">
              <a:buNone/>
            </a:pPr>
            <a:r>
              <a:rPr lang="ar-SA" sz="2000" b="1"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rPr>
              <a:t>خاستگاه</a:t>
            </a:r>
          </a:p>
          <a:p>
            <a:pPr algn="r" rtl="1">
              <a:buNone/>
            </a:pPr>
            <a:r>
              <a:rPr lang="ar-SA" sz="1400" b="1" dirty="0" smtClean="0"/>
              <a:t>کسانی که بعدها شیعه نامیده شدند معتقد به انتخاب خلیفه توسط خدا و ابلاغ آن توسط پیامبر هستند و بنابراین بر اساس حدیث غدیر علی را خلیفه بر حق می‌دانند و دیگران که بعدها اهل سنت نام گرفتند آنچه را در عمل واقع شده و سیره اصحاب پیامبر است، مشروع می‌دانند. بنابراین خلفای انتخابی بعد پیامبر را به ترتیب ابوبکر، عمر، عثمان و علی می‌دانند.</a:t>
            </a:r>
          </a:p>
          <a:p>
            <a:pPr algn="r" rtl="1">
              <a:buNone/>
            </a:pPr>
            <a:r>
              <a:rPr lang="ar-SA" sz="1400" b="1" dirty="0" smtClean="0"/>
              <a:t>شیعیان بر این باورند که محمد در زمان حیات خود برای خود جانشینی تعیین کرد و پسر عمو و دامادش علی بن ابیطالب را به عنوان امام و خلیفه پس از خود اعلام نمود. شیعیان بر این باورند که شیعه فرقه انشعابی یا ساختگی نیست و خاستگاه آن دفاع از اسلام و ولایت و عدل است.</a:t>
            </a:r>
          </a:p>
          <a:p>
            <a:pPr algn="r" rtl="1">
              <a:buNone/>
            </a:pPr>
            <a:r>
              <a:rPr lang="ar-SA" sz="1400" b="1" dirty="0" smtClean="0"/>
              <a:t>همچنین شیعیان در اثبات اصلیت خود به روایاتی از پیامبر اسلام با منابع اهل سنت استناد می‌کنند، که در آنها به «شیعه علی» اشاره شده‌است. از جمله سیوطی سنی مذهب روایت می‌کند زمانی پیامبر رو به امام علی کرد و گفت: «سوگند به آن که جانم به دست اوست این شخص - علی - و کسانی که شیعه و پیرو اویند در قیامت رستگارند.»</a:t>
            </a:r>
          </a:p>
          <a:p>
            <a:pPr algn="r" rtl="1">
              <a:buNone/>
            </a:pPr>
            <a:r>
              <a:rPr lang="ar-SA" sz="1400" b="1" dirty="0" smtClean="0"/>
              <a:t>مذهب سُنّی</a:t>
            </a:r>
          </a:p>
          <a:p>
            <a:pPr algn="r" rtl="1">
              <a:buNone/>
            </a:pPr>
            <a:r>
              <a:rPr lang="ar-SA" sz="1400" b="1" dirty="0" smtClean="0"/>
              <a:t>مذهب سُنّی بزرگ‌ترین مذهب دین اسلام است که بیشترین پیروان را در میان مسلمانان دارد به طوری که حدود ۹۰٪ مسلمانان جهان اهل تسنن هستند.</a:t>
            </a:r>
          </a:p>
          <a:p>
            <a:pPr algn="r" rtl="1">
              <a:buNone/>
            </a:pPr>
            <a:r>
              <a:rPr lang="ar-SA" sz="1400" b="1" dirty="0" smtClean="0"/>
              <a:t>اهل سنت و جماعت بر این باورند که محمد، پیامبر اسلام، پس از خود جانشینی تعین ننمود و بعد از فوت محمد مسلمانان آن زمان بر اساس شورا و انتخاب چهار تن را به عنوان خلیفه ی مسلمین انتخاب نموده اند. ابتدا در سقیفه بنی ساعده، ابوبکر را که از صحابه (یاران)و نزدیکان محمد بود و در میان مسلمانان محبوبیت و اعتبار زیادی داشتند برای خلافت بعد از محمد بر جامعه نوبنیاد مسلمانان انتخاب کردند.</a:t>
            </a:r>
          </a:p>
          <a:p>
            <a:pPr algn="r">
              <a:buNone/>
            </a:pPr>
            <a:endParaRPr lang="fa-IR" sz="1400" dirty="0"/>
          </a:p>
        </p:txBody>
      </p:sp>
    </p:spTree>
  </p:cSld>
  <p:clrMapOvr>
    <a:masterClrMapping/>
  </p:clrMapOvr>
  <p:transition spd="slow">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t>جهت مطالعه</a:t>
            </a:r>
            <a:endParaRPr lang="fa-IR"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endParaRPr>
          </a:p>
        </p:txBody>
      </p:sp>
      <p:sp>
        <p:nvSpPr>
          <p:cNvPr id="3" name="Content Placeholder 2"/>
          <p:cNvSpPr>
            <a:spLocks noGrp="1"/>
          </p:cNvSpPr>
          <p:nvPr>
            <p:ph idx="1"/>
          </p:nvPr>
        </p:nvSpPr>
        <p:spPr/>
        <p:txBody>
          <a:bodyPr/>
          <a:lstStyle/>
          <a:p>
            <a:pPr algn="r" rtl="1"/>
            <a:r>
              <a:rPr lang="ar-SA" sz="1600" b="1" dirty="0" smtClean="0"/>
              <a:t>این چهار تن که به خلفای راشدین معروفند به ترتیب عبارت‌اند از:</a:t>
            </a:r>
            <a:endParaRPr lang="fa-IR" sz="1600" b="1" dirty="0" smtClean="0"/>
          </a:p>
          <a:p>
            <a:pPr algn="r" rtl="1"/>
            <a:r>
              <a:rPr lang="ar-SA" sz="1600" b="1" dirty="0" smtClean="0"/>
              <a:t>ابوبکر</a:t>
            </a:r>
            <a:r>
              <a:rPr lang="fa-IR" sz="1600" b="1" dirty="0" smtClean="0"/>
              <a:t>،</a:t>
            </a:r>
            <a:r>
              <a:rPr lang="ar-SA" sz="1600" b="1" dirty="0" smtClean="0"/>
              <a:t>عمر</a:t>
            </a:r>
            <a:r>
              <a:rPr lang="fa-IR" sz="1600" b="1" dirty="0" smtClean="0"/>
              <a:t>،</a:t>
            </a:r>
            <a:r>
              <a:rPr lang="ar-SA" sz="1600" b="1" dirty="0" smtClean="0"/>
              <a:t>عثمان</a:t>
            </a:r>
            <a:r>
              <a:rPr lang="fa-IR" sz="1600" b="1" dirty="0" smtClean="0"/>
              <a:t>،</a:t>
            </a:r>
            <a:r>
              <a:rPr lang="ar-SA" sz="1600" b="1" dirty="0" smtClean="0"/>
              <a:t>علی</a:t>
            </a:r>
          </a:p>
          <a:p>
            <a:pPr algn="r" rtl="1"/>
            <a:r>
              <a:rPr lang="ar-SA" sz="1600" b="1" dirty="0" smtClean="0"/>
              <a:t>اهل سنت علاوه بر آن احترام خاصی را به اهل بیت پیامبر(بویژه امامان اهل تشیع) قائلند.</a:t>
            </a:r>
          </a:p>
          <a:p>
            <a:pPr algn="r" rtl="1"/>
            <a:r>
              <a:rPr lang="ar-SA" sz="1600" b="1" dirty="0" smtClean="0"/>
              <a:t>برخی از سنیان، حسن پسر علی را نیز خلیفه می‌دانند و بر این باورند که دارای دوران خلافت بسیار کوتاهی بوده‌است اما دیگران معتقدند که بعد از علی، دوران خلافت اسلامی بر مسلمانان برای همیشه تمام شده و بعد از آن را سلطنت می‌دانند. هرچند که تمامی اولاد محمد نزد سنیان، محترم شمرده می‌شوند.</a:t>
            </a:r>
          </a:p>
          <a:p>
            <a:pPr algn="r" rtl="1"/>
            <a:r>
              <a:rPr lang="ar-SA" sz="1600" b="1" dirty="0" smtClean="0"/>
              <a:t>سنیان، قرآن را کتابی محفوظ می‌دانند و مدعی پیروی از قرآن و سنت حضرت محمد هستند. اما اصطلاح «اهل سنت» در تقسیم بندی‌های مذهبی قرن دوم هجری شکل گرفت. در آن دوران گروهی خود را «اهل سنت» نامیدند و گروهی دیگر که عمدتاً معتزلی بودند، خود را «اهل توحید» نامیدند.</a:t>
            </a:r>
          </a:p>
          <a:p>
            <a:pPr algn="r" rtl="1"/>
            <a:r>
              <a:rPr lang="ar-SA" sz="1600" b="1" dirty="0" smtClean="0"/>
              <a:t>«مجموعه احادیثی که در دوران بنی عباس گرد آمد، «سنت» و عقایدی که پیرامون آنها شکل گرفت، «عقاید السنة» نامیده شد و معتقدان به آن را «اهل سنت» می نامند؛ بنابراین اصطلاح اهل سنت از حدود سال ۱۵۰ه.ق. به بعد در جامعه اسلامی رواج پیدا کرد.»</a:t>
            </a:r>
          </a:p>
          <a:p>
            <a:pPr algn="r" rtl="1"/>
            <a:r>
              <a:rPr lang="ar-SA" sz="1600" b="1" dirty="0" smtClean="0"/>
              <a:t>مذهب سنی از لحاظ علوم فقهی به چندین فرقه حنفی، مالکی، شافعی و حنبلی و اهل حدیث تقسیم می‌گردد. هر چند که اختلافات آنان بسیار جزئی است و اغلب پیروان یکی از آنان می‌تواند در شرایط زمانی و یا مکانی خاص از فرقه دیگری تقلید کند.</a:t>
            </a:r>
          </a:p>
          <a:p>
            <a:pPr algn="r" rtl="1"/>
            <a:r>
              <a:rPr lang="ar-SA" sz="1600" b="1" dirty="0" smtClean="0"/>
              <a:t>در مقابل امروزه بعضی از اهل سنت شیعه را مذهبی ساختگی دانسته و آن را به عبد الله بن سبا نسبت می‌دهند. البته برخی از اهل سنت بین فقه جعفری -آموزه‌های فقهی امام صادق- با مذهب تشیع تفاوت قائلند. نظیر شیخ شلتوت مفتی اعظم الازهر که مذهب جعفری را نظیر مذاهب چهارگانه اهل سنت معتبر می‌دانست. </a:t>
            </a:r>
          </a:p>
          <a:p>
            <a:pPr algn="r" rtl="1"/>
            <a:r>
              <a:rPr lang="ar-SA" sz="1600" b="1" dirty="0" smtClean="0"/>
              <a:t>امامان شیعیان دوازده امامی</a:t>
            </a:r>
          </a:p>
          <a:p>
            <a:pPr algn="r" rtl="1"/>
            <a:endParaRPr lang="fa-IR" sz="6600" b="1" dirty="0"/>
          </a:p>
        </p:txBody>
      </p:sp>
    </p:spTree>
  </p:cSld>
  <p:clrMapOvr>
    <a:masterClrMapping/>
  </p:clrMapOvr>
  <p:transition spd="slow">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t>جهت مطالعه</a:t>
            </a:r>
            <a:endParaRPr lang="fa-IR" dirty="0"/>
          </a:p>
        </p:txBody>
      </p:sp>
      <p:sp>
        <p:nvSpPr>
          <p:cNvPr id="3" name="Content Placeholder 2"/>
          <p:cNvSpPr>
            <a:spLocks noGrp="1"/>
          </p:cNvSpPr>
          <p:nvPr>
            <p:ph idx="1"/>
          </p:nvPr>
        </p:nvSpPr>
        <p:spPr/>
        <p:txBody>
          <a:bodyPr/>
          <a:lstStyle/>
          <a:p>
            <a:pPr algn="r" rtl="1"/>
            <a:r>
              <a:rPr lang="ar-SA" sz="1800" b="1" dirty="0" smtClean="0"/>
              <a:t>اکثریت شیعه، را شیعه‌ امامیه یا اثنا عشریه (دوازده امامی) تشکیل می‌دهد، از آنجا که آنان جانشینان پیامبر اسلام را ۱۲ نفر می‌دانند، اثنا عشریه (دوازده امامی) نامیده شده‌اند. نام و خصوصیات امامان دوازدهگانه در احادیثی که از پیامبر اسلام روایت شده، بیان گردیده‌است. آنان عبارتند از:</a:t>
            </a:r>
          </a:p>
          <a:p>
            <a:pPr algn="r" rtl="1"/>
            <a:r>
              <a:rPr lang="ar-SA" sz="1800" b="1" dirty="0" smtClean="0"/>
              <a:t>امام علی بن ابی طالب</a:t>
            </a:r>
          </a:p>
          <a:p>
            <a:pPr algn="r" rtl="1"/>
            <a:r>
              <a:rPr lang="ar-SA" sz="1800" b="1" dirty="0" smtClean="0"/>
              <a:t>امام حسن بن علی</a:t>
            </a:r>
          </a:p>
          <a:p>
            <a:pPr algn="r" rtl="1"/>
            <a:r>
              <a:rPr lang="ar-SA" sz="1800" b="1" dirty="0" smtClean="0"/>
              <a:t>امام حسین بن علی</a:t>
            </a:r>
          </a:p>
          <a:p>
            <a:pPr algn="r" rtl="1"/>
            <a:r>
              <a:rPr lang="ar-SA" sz="1800" b="1" dirty="0" smtClean="0"/>
              <a:t>امام علی بن الحسین (سجاد/زین العابدین)</a:t>
            </a:r>
          </a:p>
          <a:p>
            <a:pPr algn="r" rtl="1"/>
            <a:r>
              <a:rPr lang="ar-SA" sz="1800" b="1" dirty="0" smtClean="0"/>
              <a:t>امام محمد بن علی (باقر) </a:t>
            </a:r>
          </a:p>
          <a:p>
            <a:pPr algn="r" rtl="1"/>
            <a:r>
              <a:rPr lang="ar-SA" sz="1800" b="1" dirty="0" smtClean="0"/>
              <a:t>امام جعفر بن محمد (صادق)</a:t>
            </a:r>
          </a:p>
          <a:p>
            <a:pPr algn="r" rtl="1"/>
            <a:r>
              <a:rPr lang="ar-SA" sz="1800" b="1" dirty="0" smtClean="0"/>
              <a:t>امام موسی بن جعفر (کاظم)</a:t>
            </a:r>
          </a:p>
          <a:p>
            <a:pPr algn="r" rtl="1"/>
            <a:r>
              <a:rPr lang="ar-SA" sz="1800" b="1" dirty="0" smtClean="0"/>
              <a:t>امام علی بن موسی (رضا)</a:t>
            </a:r>
          </a:p>
          <a:p>
            <a:pPr algn="r" rtl="1"/>
            <a:r>
              <a:rPr lang="ar-SA" sz="1800" b="1" dirty="0" smtClean="0"/>
              <a:t>امام محمد بن علی (تقی)</a:t>
            </a:r>
          </a:p>
          <a:p>
            <a:pPr algn="r" rtl="1"/>
            <a:r>
              <a:rPr lang="ar-SA" sz="1800" b="1" dirty="0" smtClean="0"/>
              <a:t>امام علی بن محمد (نقی)</a:t>
            </a:r>
          </a:p>
          <a:p>
            <a:pPr algn="r" rtl="1"/>
            <a:r>
              <a:rPr lang="ar-SA" sz="1800" b="1" dirty="0" smtClean="0"/>
              <a:t>امام حسن بن علی (عسکری)</a:t>
            </a:r>
          </a:p>
          <a:p>
            <a:pPr algn="r" rtl="1"/>
            <a:r>
              <a:rPr lang="ar-SA" sz="1800" b="1" dirty="0" smtClean="0"/>
              <a:t>امام حجت بن الحسن (مهدی)</a:t>
            </a:r>
          </a:p>
          <a:p>
            <a:pPr algn="r" rtl="1">
              <a:buNone/>
            </a:pPr>
            <a:endParaRPr lang="fa-IR" sz="1800" b="1" dirty="0" smtClean="0"/>
          </a:p>
          <a:p>
            <a:pPr algn="r" rtl="1">
              <a:buNone/>
            </a:pPr>
            <a:endParaRPr lang="fa-IR" sz="1800" b="1" dirty="0"/>
          </a:p>
        </p:txBody>
      </p:sp>
    </p:spTree>
  </p:cSld>
  <p:clrMapOvr>
    <a:masterClrMapping/>
  </p:clrMapOvr>
  <p:transition spd="slow">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t>جهت مطالعه</a:t>
            </a:r>
            <a:endParaRPr lang="fa-IR" dirty="0"/>
          </a:p>
        </p:txBody>
      </p:sp>
      <p:sp>
        <p:nvSpPr>
          <p:cNvPr id="3" name="Content Placeholder 2"/>
          <p:cNvSpPr>
            <a:spLocks noGrp="1"/>
          </p:cNvSpPr>
          <p:nvPr>
            <p:ph idx="1"/>
          </p:nvPr>
        </p:nvSpPr>
        <p:spPr>
          <a:xfrm>
            <a:off x="0" y="1066800"/>
            <a:ext cx="8964488" cy="5059363"/>
          </a:xfrm>
        </p:spPr>
        <p:txBody>
          <a:bodyPr/>
          <a:lstStyle/>
          <a:p>
            <a:pPr algn="r" rtl="1"/>
            <a:r>
              <a:rPr lang="ar-SA" sz="2800" dirty="0" smtClean="0">
                <a:ln w="18415" cmpd="sng">
                  <a:solidFill>
                    <a:srgbClr val="FFFFFF"/>
                  </a:solidFill>
                  <a:prstDash val="solid"/>
                </a:ln>
                <a:solidFill>
                  <a:srgbClr val="FFFFFF"/>
                </a:solidFill>
                <a:effectLst>
                  <a:glow rad="228600">
                    <a:schemeClr val="tx2">
                      <a:lumMod val="75000"/>
                      <a:alpha val="40000"/>
                    </a:schemeClr>
                  </a:glow>
                  <a:outerShdw blurRad="63500" dir="3600000" algn="tl" rotWithShape="0">
                    <a:srgbClr val="000000">
                      <a:alpha val="70000"/>
                    </a:srgbClr>
                  </a:outerShdw>
                </a:effectLst>
              </a:rPr>
              <a:t>جغرافیای تشیع</a:t>
            </a:r>
          </a:p>
          <a:p>
            <a:pPr algn="r" rtl="1"/>
            <a:r>
              <a:rPr lang="ar-SA" sz="2800" dirty="0" smtClean="0">
                <a:ln w="18415" cmpd="sng">
                  <a:solidFill>
                    <a:srgbClr val="FFFFFF"/>
                  </a:solidFill>
                  <a:prstDash val="solid"/>
                </a:ln>
                <a:solidFill>
                  <a:srgbClr val="FFFFFF"/>
                </a:solidFill>
                <a:effectLst>
                  <a:glow rad="228600">
                    <a:schemeClr val="tx2">
                      <a:lumMod val="75000"/>
                      <a:alpha val="40000"/>
                    </a:schemeClr>
                  </a:glow>
                  <a:outerShdw blurRad="63500" dir="3600000" algn="tl" rotWithShape="0">
                    <a:srgbClr val="000000">
                      <a:alpha val="70000"/>
                    </a:srgbClr>
                  </a:outerShdw>
                </a:effectLst>
              </a:rPr>
              <a:t>جغرافیای تشیع در آسیا</a:t>
            </a:r>
          </a:p>
          <a:p>
            <a:pPr algn="r" rtl="1"/>
            <a:r>
              <a:rPr lang="ar-SA" sz="2800" dirty="0" smtClean="0"/>
              <a:t>جمعیت شیعیان حدود ۱۶٪ از کل جمعیت مسلمانان را تشکیل می‌دهد. بیشتر شیعیان دوازده امامی در ایران، عراق، آذربایجان، لبنان، افغانستان، پاکستان و حاشیه خلیج فارس زندگی می‌کنند. طبق آمار ۸۹ درصد مردم ایران و ۶۰ تا ۶۵ درصد مردم عراق و ۳۰ درصد مردم کویت و ۱۶ درصد مردم امارات متحده عربی شیعه دوازده امامی هستند. اما در خصوص شیعیان لبنان، آذربایجان، عربستان سعودی، بحرین و قطر آمار دقیقی در دست نیست. همچنین طبق آمار و ۲۰ درصد مردم پاکستانشیعه هستند که بخشی از آنها بخصوص در کشمیر اسماعیلی هستند. شیعیان یمن که در نقشه نشان داده نشده‌است، عمدتاً از زیدیه هستند، اما از آنها نیز آمار دقیقی در دست نیست. همچنین طبق نقشه مقابل بخشی از مردم ترکیه و سوریه نیز علوی هستند.</a:t>
            </a:r>
          </a:p>
          <a:p>
            <a:pPr algn="r" rtl="1">
              <a:buNone/>
            </a:pPr>
            <a:endParaRPr lang="fa-IR" sz="2800" dirty="0"/>
          </a:p>
        </p:txBody>
      </p:sp>
    </p:spTree>
  </p:cSld>
  <p:clrMapOvr>
    <a:masterClrMapping/>
  </p:clrMapOvr>
  <p:transition spd="slow">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effectLst>
                  <a:glow rad="101600">
                    <a:srgbClr val="FF0000">
                      <a:alpha val="60000"/>
                    </a:srgbClr>
                  </a:glow>
                </a:effectLst>
              </a:rPr>
              <a:t>صهیونیسم</a:t>
            </a:r>
            <a:endParaRPr lang="fa-IR" dirty="0">
              <a:effectLst>
                <a:glow rad="101600">
                  <a:srgbClr val="FF0000">
                    <a:alpha val="60000"/>
                  </a:srgbClr>
                </a:glow>
              </a:effectLst>
            </a:endParaRPr>
          </a:p>
        </p:txBody>
      </p:sp>
      <p:sp>
        <p:nvSpPr>
          <p:cNvPr id="3" name="Content Placeholder 2"/>
          <p:cNvSpPr>
            <a:spLocks noGrp="1"/>
          </p:cNvSpPr>
          <p:nvPr>
            <p:ph idx="1"/>
          </p:nvPr>
        </p:nvSpPr>
        <p:spPr/>
        <p:txBody>
          <a:bodyPr/>
          <a:lstStyle/>
          <a:p>
            <a:pPr algn="r" rtl="1"/>
            <a:r>
              <a:rPr lang="fa-IR" b="1" dirty="0" smtClean="0"/>
              <a:t>صهیونیسم </a:t>
            </a:r>
            <a:r>
              <a:rPr lang="fa-IR" b="1" dirty="0" smtClean="0"/>
              <a:t>یک حزب و تشکیلات سیاسی است که با وسایل و ابزار ظالمانه و نامشروع اهداف جابرانه و غاصبانه ای را تعقیب می کند.</a:t>
            </a:r>
            <a:r>
              <a:rPr lang="fa-IR" dirty="0" smtClean="0"/>
              <a:t> </a:t>
            </a:r>
          </a:p>
          <a:p>
            <a:pPr algn="r" rtl="1"/>
            <a:r>
              <a:rPr lang="fa-IR" dirty="0" smtClean="0"/>
              <a:t/>
            </a:r>
            <a:br>
              <a:rPr lang="fa-IR" dirty="0" smtClean="0"/>
            </a:br>
            <a:r>
              <a:rPr lang="fa-IR" b="1" dirty="0" smtClean="0">
                <a:ln w="18415" cmpd="sng">
                  <a:solidFill>
                    <a:srgbClr val="FFFFFF"/>
                  </a:solidFill>
                  <a:prstDash val="solid"/>
                </a:ln>
                <a:solidFill>
                  <a:srgbClr val="FFFFFF"/>
                </a:solidFill>
                <a:effectLst>
                  <a:glow rad="101600">
                    <a:srgbClr val="FB0DCE">
                      <a:alpha val="60000"/>
                    </a:srgbClr>
                  </a:glow>
                  <a:outerShdw blurRad="63500" dir="3600000" algn="tl" rotWithShape="0">
                    <a:srgbClr val="000000">
                      <a:alpha val="70000"/>
                    </a:srgbClr>
                  </a:outerShdw>
                </a:effectLst>
              </a:rPr>
              <a:t>صهیون کوهی است در اورشلیم که بارگاه حضرت داود و پیامبر(ع ) در آن قرار دارد و واژهء صهیونیسم از آن گرفته شده است .</a:t>
            </a:r>
            <a:endParaRPr lang="fa-IR" b="1" dirty="0" smtClean="0">
              <a:effectLst>
                <a:glow rad="101600">
                  <a:srgbClr val="FB0DCE">
                    <a:alpha val="60000"/>
                  </a:srgbClr>
                </a:glow>
                <a:outerShdw blurRad="63500" dir="3600000" algn="tl" rotWithShape="0">
                  <a:srgbClr val="000000">
                    <a:alpha val="70000"/>
                  </a:srgbClr>
                </a:outerShdw>
              </a:effectLst>
            </a:endParaRPr>
          </a:p>
          <a:p>
            <a:pPr algn="r"/>
            <a:r>
              <a:rPr lang="fa-IR" b="1" dirty="0" smtClean="0"/>
              <a:t>اولین کنگره حزب صهیونیسم در شهر "بال سوئیس" تشکیل گردید که در آن کنگره، فلسطین محل تشکیل دولت یهود تعیین شد.</a:t>
            </a:r>
            <a:endParaRPr lang="fa-I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r" rtl="1"/>
            <a:r>
              <a:rPr lang="fa-IR"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rPr>
              <a:t>بالاخره </a:t>
            </a:r>
            <a:r>
              <a:rPr lang="fa-IR"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rPr>
              <a:t>کار به جایی رسید که "بالفور" وزیر خارجه وقت انگلیس وعده تشکیل دولت یهودی را در روز دوم نوامبر 1917میلادی به صهیونیست ها داد، در نتیجه یهودی ها با حمایت کامل انگلیس و آمریکا وفرانسه دولت خود را تشکیل دادند. </a:t>
            </a:r>
            <a:r>
              <a:rPr lang="fa-IR" b="1" dirty="0" smtClean="0"/>
              <a:t>(1)</a:t>
            </a:r>
            <a:endParaRPr lang="fa-IR" dirty="0" smtClean="0"/>
          </a:p>
          <a:p>
            <a:pPr algn="r" rtl="1">
              <a:buNone/>
            </a:pPr>
            <a:r>
              <a:rPr lang="fa-IR" b="1" dirty="0" smtClean="0"/>
              <a:t>از </a:t>
            </a:r>
            <a:r>
              <a:rPr lang="fa-IR" b="1" dirty="0" smtClean="0"/>
              <a:t>نظر اعتقادی ظاهرا تفاوتی بین صهیونیسم و دیگر یهودیان نیست . هر دو مدعی پیروی از حضرت موسی کلیم (ع ) هستند. اما صهیونیسم یک قوم خودخواه نژاد پرست است و مدعی تشکیل دولت یهودیان از نیل تا فرات، به وسیله سلطه نظامی است.</a:t>
            </a:r>
            <a:endParaRPr lang="fa-IR" dirty="0" smtClean="0"/>
          </a:p>
          <a:p>
            <a:pPr algn="r">
              <a:buNone/>
            </a:pPr>
            <a:endParaRPr lang="fa-I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rPr>
              <a:t>صهیونیسم مسیحی</a:t>
            </a:r>
            <a:endParaRPr lang="fa-IR" b="0" dirty="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539552" y="1556792"/>
            <a:ext cx="8229600" cy="5059363"/>
          </a:xfrm>
        </p:spPr>
        <p:txBody>
          <a:bodyPr/>
          <a:lstStyle/>
          <a:p>
            <a:pPr marL="177800" indent="-177800" algn="r" rtl="1">
              <a:tabLst>
                <a:tab pos="266700" algn="l"/>
              </a:tabLst>
            </a:pPr>
            <a:r>
              <a:rPr lang="fa-IR" b="1" dirty="0" smtClean="0"/>
              <a:t>اصطلاح صهیونیسم مسیحی نخستین بار توسط تئودوهرتسل بنیانگذار صهیونیسم در توصیف هنری دونان پایه‌گذار صلیب </a:t>
            </a:r>
            <a:r>
              <a:rPr lang="fa-IR" b="1" dirty="0" smtClean="0"/>
              <a:t>سرخ </a:t>
            </a:r>
            <a:r>
              <a:rPr lang="fa-IR" b="1" dirty="0" smtClean="0"/>
              <a:t>در اولین کنگره صهیونیسم بکار گرفته شده که در واقع بیانگر حمایت مسیحیان از صهیونیسم است</a:t>
            </a:r>
            <a:endParaRPr lang="en-US" b="1" dirty="0" smtClean="0"/>
          </a:p>
          <a:p>
            <a:pPr algn="r" rtl="1"/>
            <a:r>
              <a:rPr lang="fa-IR" b="1" dirty="0" smtClean="0"/>
              <a:t> </a:t>
            </a:r>
            <a:r>
              <a:rPr lang="fa-IR" dirty="0" smtClean="0"/>
              <a:t>می‌توان </a:t>
            </a:r>
            <a:r>
              <a:rPr lang="fa-IR" dirty="0" smtClean="0"/>
              <a:t>جنوب آمریکا را مرکز اصلی مسیحیان صهیونیست در ایالات متحده دانست. جری فالویل تصریح کرده است که این منطقه، کمربند انجیلی‌ها است. البته اکنون این منطقه پایگاه انتخاباتی حزب جمهوری‌خواه و «کمربند امنیت اسرائیل» نیز است.</a:t>
            </a:r>
          </a:p>
          <a:p>
            <a:pPr algn="r" rtl="1"/>
            <a:endParaRPr lang="en-US" b="1" dirty="0" smtClean="0"/>
          </a:p>
          <a:p>
            <a:pPr algn="r"/>
            <a:endParaRPr lang="fa-IR"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مکتب نو ظهور صهیونیسم مسیحی</a:t>
            </a:r>
            <a:endParaRPr lang="fa-IR" dirty="0"/>
          </a:p>
        </p:txBody>
      </p:sp>
      <p:sp>
        <p:nvSpPr>
          <p:cNvPr id="3" name="Content Placeholder 2"/>
          <p:cNvSpPr>
            <a:spLocks noGrp="1"/>
          </p:cNvSpPr>
          <p:nvPr>
            <p:ph idx="1"/>
          </p:nvPr>
        </p:nvSpPr>
        <p:spPr/>
        <p:txBody>
          <a:bodyPr/>
          <a:lstStyle/>
          <a:p>
            <a:pPr algn="r">
              <a:buNone/>
            </a:pPr>
            <a:r>
              <a:rPr lang="fa-IR" sz="1800" dirty="0" smtClean="0"/>
              <a:t/>
            </a:r>
            <a:br>
              <a:rPr lang="fa-IR" sz="1800" dirty="0" smtClean="0"/>
            </a:br>
            <a:r>
              <a:rPr lang="fa-IR" sz="1800" dirty="0" smtClean="0"/>
              <a:t>اصول و مبانی جریان مبلغان انجیل در آمریکا و انگلیس، حمایت همه جانبه عقیدتی و سیاسی از صهیونیسم می باشد. و آنها اعتقاد دارند که پیروان کلیسای پروتستان برای ظهور دوباره مسیح باید چند خواسته مسیح را که در تفاسیر انجیل در قرن بیستم به عنوان پیشگوییهای انجیل بیان شده، عملی نماید. این جریان نو ظهور در پروتستانیسم با عنوان صهیونیسم مسیحی (</a:t>
            </a:r>
            <a:r>
              <a:rPr lang="en-US" sz="1800" dirty="0" err="1" smtClean="0"/>
              <a:t>Cristian</a:t>
            </a:r>
            <a:r>
              <a:rPr lang="en-US" sz="1800" dirty="0" smtClean="0"/>
              <a:t> Zionism) </a:t>
            </a:r>
            <a:r>
              <a:rPr lang="fa-IR" sz="1800" dirty="0" smtClean="0"/>
              <a:t>شهرت دارد. این جریان صهیونیسم مسیحی یک پدیده جدید دینی - سیاسی در مسیحیت است، که برای اولین بار توسط کلیسای انگلیس در اواخر قرن نوزدهم میلادی به وجود آمد.1 </a:t>
            </a:r>
            <a:br>
              <a:rPr lang="fa-IR" sz="1800" dirty="0" smtClean="0"/>
            </a:br>
            <a:r>
              <a:rPr lang="fa-IR" sz="1800" dirty="0" smtClean="0"/>
              <a:t>پروتستانهای مقیم آمریکا و انگلیس این جریان نوظهور را «عملی نمودن خواسته های مسیح» و «عملی نمودن پیشگوییهای انجیل» نیز می نامند.</a:t>
            </a:r>
            <a:br>
              <a:rPr lang="fa-IR" sz="1800" dirty="0" smtClean="0"/>
            </a:br>
            <a:r>
              <a:rPr lang="fa-IR" sz="1800" dirty="0" smtClean="0"/>
              <a:t>در این زمینه در اواخر قرن نوزدهم مطابق افکار جدید جان داربی انگلیسی، یک مفسر معروف انجیل از آمریکا به نام سایرس اسکوفیلد (</a:t>
            </a:r>
            <a:r>
              <a:rPr lang="en-US" sz="1800" dirty="0" smtClean="0"/>
              <a:t>Cyrus </a:t>
            </a:r>
            <a:r>
              <a:rPr lang="en-US" sz="1800" dirty="0" err="1" smtClean="0"/>
              <a:t>Scofild</a:t>
            </a:r>
            <a:r>
              <a:rPr lang="en-US" sz="1800" dirty="0" smtClean="0"/>
              <a:t>) </a:t>
            </a:r>
            <a:r>
              <a:rPr lang="fa-IR" sz="1800" dirty="0" smtClean="0"/>
              <a:t>تفسیر انجیل را تحریف کرد. و تفسیر انجیل وی امروزه معتبر ترین تفسیر انجیل برای پروتستانها سراسر جهان محسوب می شود و بهترین مرجع برای انجیل شناخته شده است.</a:t>
            </a:r>
            <a:br>
              <a:rPr lang="fa-IR" sz="1800" dirty="0" smtClean="0"/>
            </a:br>
            <a:r>
              <a:rPr lang="fa-IR" sz="1800" dirty="0" smtClean="0"/>
              <a:t>پیروان این مکتب خود را از مبلغان انجیل می دانند. و اعتقاد دارند پیروان این مکتب، مسیحیان دوباره تولد یافته می باشند. که فقط اینان اهل نجات خواهند بود و دیگران هلاک خواهند شد. از ویژگیهای ممتاز پیروان این مکتب اعتقاد راسخ و تعصب خاص به صهیونیسم می باشد. و تعصب این مسیحیان به صهیونیسم بیش از صهیونیسم های یهودی مقیم اسرائیل و آمریکا است.</a:t>
            </a:r>
            <a:br>
              <a:rPr lang="fa-IR" sz="1800" dirty="0" smtClean="0"/>
            </a:br>
            <a:r>
              <a:rPr lang="fa-IR" sz="1800" dirty="0" smtClean="0"/>
              <a:t/>
            </a:r>
            <a:br>
              <a:rPr lang="fa-IR" sz="1800" dirty="0" smtClean="0"/>
            </a:br>
            <a:endParaRPr lang="fa-IR" sz="1800" dirty="0"/>
          </a:p>
        </p:txBody>
      </p:sp>
    </p:spTree>
  </p:cSld>
  <p:clrMapOvr>
    <a:masterClrMapping/>
  </p:clrMapOvr>
  <p:transition spd="slow">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563562"/>
          </a:xfrm>
        </p:spPr>
        <p:txBody>
          <a:bodyPr/>
          <a:lstStyle/>
          <a:p>
            <a:r>
              <a:rPr lang="fa-IR" sz="3200" b="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rPr>
              <a:t>برخی اعتقادات و آموزه­های یهودیان صهیونیست : </a:t>
            </a:r>
            <a:r>
              <a:rPr lang="en-US" sz="3200" b="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rPr>
              <a:t/>
            </a:r>
            <a:br>
              <a:rPr lang="en-US" sz="3200" b="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rPr>
            </a:br>
            <a:endParaRPr lang="fa-IR" sz="3200" b="0" dirty="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0" y="764704"/>
            <a:ext cx="9144000" cy="5760640"/>
          </a:xfrm>
        </p:spPr>
        <p:txBody>
          <a:bodyPr/>
          <a:lstStyle/>
          <a:p>
            <a:pPr algn="r" rtl="1"/>
            <a:r>
              <a:rPr lang="fa-IR" sz="1800" b="1" dirty="0" smtClean="0"/>
              <a:t> </a:t>
            </a:r>
            <a:endParaRPr lang="en-US" sz="1800" dirty="0" smtClean="0"/>
          </a:p>
          <a:p>
            <a:pPr algn="r" rtl="1"/>
            <a:r>
              <a:rPr lang="fa-IR" sz="2000" b="1"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rPr>
              <a:t>اعتقاد به کابالا</a:t>
            </a:r>
            <a:r>
              <a:rPr lang="fa-IR" sz="1800" dirty="0" smtClean="0"/>
              <a:t>؛ </a:t>
            </a:r>
            <a:r>
              <a:rPr lang="fa-IR" sz="1800" b="1" dirty="0" smtClean="0"/>
              <a:t>کابالا</a:t>
            </a:r>
            <a:r>
              <a:rPr lang="fa-IR" sz="1800" dirty="0" smtClean="0"/>
              <a:t> یا </a:t>
            </a:r>
            <a:r>
              <a:rPr lang="fa-IR" sz="1800" b="1" dirty="0" smtClean="0"/>
              <a:t>کبالا</a:t>
            </a:r>
            <a:r>
              <a:rPr lang="fa-IR" sz="1800" dirty="0" smtClean="0"/>
              <a:t> یا </a:t>
            </a:r>
            <a:r>
              <a:rPr lang="fa-IR" sz="1800" b="1" dirty="0" smtClean="0"/>
              <a:t>قبالا</a:t>
            </a:r>
            <a:r>
              <a:rPr lang="fa-IR" sz="1800" dirty="0" smtClean="0"/>
              <a:t>(به </a:t>
            </a:r>
            <a:r>
              <a:rPr lang="fa-IR" sz="1800" dirty="0" smtClean="0">
                <a:hlinkClick r:id="rId2" tooltip="عبری"/>
              </a:rPr>
              <a:t>عبری</a:t>
            </a:r>
            <a:r>
              <a:rPr lang="fa-IR" sz="1800" dirty="0" smtClean="0"/>
              <a:t>: </a:t>
            </a:r>
            <a:r>
              <a:rPr lang="he-IL" sz="1800" i="1" dirty="0" smtClean="0"/>
              <a:t>קַבָּלָה</a:t>
            </a:r>
            <a:r>
              <a:rPr lang="he-IL" sz="1800" dirty="0" smtClean="0"/>
              <a:t>) </a:t>
            </a:r>
            <a:r>
              <a:rPr lang="fa-IR" sz="1800" dirty="0" smtClean="0"/>
              <a:t>به معنای «دریافت‌کردن» و به معنی واقعی کلمه «رسم رسیده» است. کابالا تفسیر رمزگونه‌ای از کتاب‌های مقدس عبری است.</a:t>
            </a:r>
            <a:endParaRPr lang="en-US" sz="1800" dirty="0" smtClean="0"/>
          </a:p>
          <a:p>
            <a:pPr algn="r" rtl="1"/>
            <a:r>
              <a:rPr lang="fa-IR" sz="2000" b="1"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rPr>
              <a:t>اعتقاد به امانیسم و ماتریالیسم </a:t>
            </a:r>
            <a:r>
              <a:rPr lang="fa-IR" sz="1800" dirty="0" smtClean="0"/>
              <a:t>(ماده گرایی) و عدم اعتقاد به روح و عالم برزخ و … و در مقابل اعتقاد به تناسخ؛ </a:t>
            </a:r>
            <a:endParaRPr lang="en-US" sz="1800" dirty="0" smtClean="0"/>
          </a:p>
          <a:p>
            <a:pPr algn="r" rtl="1"/>
            <a:r>
              <a:rPr lang="fa-IR" sz="2000" b="1"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rPr>
              <a:t>اعتقاد به حضرت سلیمان نه به عنوان نبی و پیامبر بلکه به عنوان پادشاه، جادوگر و ماسون اعظم؛ </a:t>
            </a:r>
            <a:endParaRPr lang="en-US" sz="2000" b="1"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endParaRPr>
          </a:p>
          <a:p>
            <a:pPr algn="r" rtl="1"/>
            <a:r>
              <a:rPr lang="fa-IR" sz="2000" b="1"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rPr>
              <a:t>بازپس­گیری کامل بیت المقدس</a:t>
            </a:r>
            <a:r>
              <a:rPr lang="fa-IR" sz="1800" dirty="0" smtClean="0"/>
              <a:t> و گسترش حکومت یهودی و سلطه یک نژاد برتر و جمع­آوری تمام یهودیان در فلسطین؛ </a:t>
            </a:r>
            <a:endParaRPr lang="en-US" sz="1800" dirty="0" smtClean="0"/>
          </a:p>
          <a:p>
            <a:pPr algn="r" rtl="1"/>
            <a:r>
              <a:rPr lang="fa-IR" sz="1800" dirty="0" smtClean="0"/>
              <a:t>همانطور که اشاره شد در آموزه­های ماسونی، ماسون­ها دارای درجه و رتبه از ۱ تا ۳۳ می­باشند و هر ماسون تا درجه ۳ باید به خدایی واحد اعتقاد داشته باشند اما درجات بالاتر ۳ اعتقاد به خدا نباید وجود داشته باشد؛ </a:t>
            </a:r>
            <a:endParaRPr lang="en-US" sz="1800" dirty="0" smtClean="0"/>
          </a:p>
          <a:p>
            <a:pPr algn="r" rtl="1"/>
            <a:r>
              <a:rPr lang="fa-IR" sz="2000" b="1"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rPr>
              <a:t>منجی گرایی: منجی و نجات بخش از دیدگاه یهودیان از نسل و نژادی خاص هستند که در اکثر فیلم های هالیوود و اخیراً سریال­های کره­ای که متاسفانه از رسانه ملی ما یا پخش شده و یا درحال پخش هستنددیده می­شود؛ </a:t>
            </a:r>
            <a:endParaRPr lang="en-US" sz="2000" b="1"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endParaRPr>
          </a:p>
          <a:p>
            <a:pPr algn="r" rtl="1"/>
            <a:r>
              <a:rPr lang="fa-IR" sz="1800" dirty="0" smtClean="0"/>
              <a:t>بسیاری از اعتقادات و آموزه های یهودیان و فراماسونرها از کتب مقدس می­باشد که بلا استثنا </a:t>
            </a:r>
            <a:r>
              <a:rPr lang="fa-IR" sz="1800" b="1"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rPr>
              <a:t>همه پیامبران را افرادی زناکار، زنباره، شرابخوار و زنازاده معرفی می­کند و عصمتی برای آنها قایل نیستد </a:t>
            </a:r>
            <a:r>
              <a:rPr lang="fa-IR" sz="1800" dirty="0" smtClean="0"/>
              <a:t>و تا جایی پیش می­روند که حتی خداوند متعال را نیز دروغگو و ناتوان در برخی از امور و وجودی مادی برای آن قائل هستند. (که در بابهای اول تا سوم در مورد داستان آفرینش آدم و حوا و یا در داستان­های حضرت یعقوب و اسحاق می توان به وضوح گونه تحریفات را دید)؛ </a:t>
            </a:r>
            <a:endParaRPr lang="en-US" sz="1800" dirty="0" smtClean="0"/>
          </a:p>
          <a:p>
            <a:pPr algn="r" rtl="1"/>
            <a:r>
              <a:rPr lang="fa-IR" sz="1800" dirty="0" smtClean="0">
                <a:ln w="18415" cmpd="sng">
                  <a:solidFill>
                    <a:srgbClr val="FFFFFF"/>
                  </a:solidFill>
                  <a:prstDash val="solid"/>
                </a:ln>
                <a:solidFill>
                  <a:srgbClr val="FFFFFF"/>
                </a:solidFill>
                <a:effectLst>
                  <a:glow rad="101600">
                    <a:srgbClr val="FF0000">
                      <a:alpha val="60000"/>
                    </a:srgbClr>
                  </a:glow>
                  <a:outerShdw blurRad="63500" dir="3600000" algn="tl" rotWithShape="0">
                    <a:srgbClr val="000000">
                      <a:alpha val="70000"/>
                    </a:srgbClr>
                  </a:outerShdw>
                </a:effectLst>
              </a:rPr>
              <a:t>تجارت آزاد و جهان کاپیتالستی</a:t>
            </a:r>
            <a:r>
              <a:rPr lang="fa-IR" sz="1800" dirty="0" smtClean="0"/>
              <a:t>. </a:t>
            </a:r>
            <a:endParaRPr lang="en-US" sz="1800" dirty="0" smtClean="0"/>
          </a:p>
          <a:p>
            <a:pPr algn="r" rtl="1"/>
            <a:r>
              <a:rPr lang="fa-IR" sz="1800" dirty="0" smtClean="0"/>
              <a:t> </a:t>
            </a:r>
            <a:endParaRPr lang="en-US" sz="1800" dirty="0" smtClean="0"/>
          </a:p>
          <a:p>
            <a:pPr algn="r" rtl="1"/>
            <a:endParaRPr lang="fa-IR" sz="1800" dirty="0"/>
          </a:p>
        </p:txBody>
      </p:sp>
    </p:spTree>
  </p:cSld>
  <p:clrMapOvr>
    <a:masterClrMapping/>
  </p:clrMapOvr>
  <p:transition spd="slow">
    <p:circl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r>
              <a:rPr lang="fa-IR" dirty="0" smtClean="0"/>
              <a:t>فصل دوم :</a:t>
            </a:r>
            <a:br>
              <a:rPr lang="fa-IR" dirty="0" smtClean="0"/>
            </a:br>
            <a:r>
              <a:rPr lang="fa-IR" dirty="0" smtClean="0"/>
              <a:t/>
            </a:r>
            <a:br>
              <a:rPr lang="fa-IR" dirty="0" smtClean="0"/>
            </a:br>
            <a:r>
              <a:rPr lang="fa-IR" sz="8800" dirty="0" smtClean="0">
                <a:ln w="18000">
                  <a:solidFill>
                    <a:schemeClr val="accent2">
                      <a:satMod val="140000"/>
                    </a:schemeClr>
                  </a:solidFill>
                  <a:prstDash val="solid"/>
                  <a:miter lim="800000"/>
                </a:ln>
                <a:noFill/>
                <a:effectLst>
                  <a:glow rad="101600">
                    <a:srgbClr val="FF0000">
                      <a:alpha val="60000"/>
                    </a:srgbClr>
                  </a:glow>
                  <a:outerShdw blurRad="25500" dist="23000" dir="7020000" algn="tl">
                    <a:srgbClr val="000000">
                      <a:alpha val="50000"/>
                    </a:srgbClr>
                  </a:outerShdw>
                </a:effectLst>
                <a:cs typeface="B Badr" pitchFamily="2" charset="-78"/>
              </a:rPr>
              <a:t>منجی گرایی واهداف آن ازمنظر تشيّع</a:t>
            </a:r>
            <a:r>
              <a:rPr lang="en-US" dirty="0" smtClean="0">
                <a:cs typeface="B Badr" pitchFamily="2" charset="-78"/>
              </a:rPr>
              <a:t/>
            </a:r>
            <a:br>
              <a:rPr lang="en-US" dirty="0" smtClean="0">
                <a:cs typeface="B Badr" pitchFamily="2" charset="-78"/>
              </a:rPr>
            </a:br>
            <a:endParaRPr lang="fa-IR" dirty="0"/>
          </a:p>
        </p:txBody>
      </p:sp>
      <p:sp>
        <p:nvSpPr>
          <p:cNvPr id="4" name="Oval 11"/>
          <p:cNvSpPr>
            <a:spLocks noChangeArrowheads="1"/>
          </p:cNvSpPr>
          <p:nvPr/>
        </p:nvSpPr>
        <p:spPr bwMode="gray">
          <a:xfrm>
            <a:off x="3995936" y="6165304"/>
            <a:ext cx="1138684" cy="1058738"/>
          </a:xfrm>
          <a:prstGeom prst="ellipse">
            <a:avLst/>
          </a:prstGeom>
          <a:gradFill rotWithShape="1">
            <a:gsLst>
              <a:gs pos="0">
                <a:schemeClr val="accent2"/>
              </a:gs>
              <a:gs pos="100000">
                <a:schemeClr val="accent2">
                  <a:gamma/>
                  <a:shade val="35686"/>
                  <a:invGamma/>
                </a:schemeClr>
              </a:gs>
            </a:gsLst>
            <a:path path="shape">
              <a:fillToRect l="50000" t="50000" r="50000" b="50000"/>
            </a:path>
          </a:gradFill>
          <a:ln w="9525">
            <a:noFill/>
            <a:round/>
            <a:headEnd/>
            <a:tailEnd/>
          </a:ln>
          <a:effectLst/>
        </p:spPr>
        <p:txBody>
          <a:bodyPr wrap="none" anchor="ctr"/>
          <a:lstStyle/>
          <a:p>
            <a:pPr algn="ctr"/>
            <a:endParaRPr lang="en-US" dirty="0"/>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620688"/>
            <a:ext cx="8686800" cy="5904656"/>
          </a:xfrm>
        </p:spPr>
        <p:txBody>
          <a:bodyPr/>
          <a:lstStyle/>
          <a:p>
            <a:pPr>
              <a:buNone/>
            </a:pPr>
            <a:endParaRPr lang="fa-IR" b="1" dirty="0" smtClean="0"/>
          </a:p>
          <a:p>
            <a:pPr algn="ctr">
              <a:buNone/>
            </a:pPr>
            <a:r>
              <a:rPr lang="fa-IR" sz="7200"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cs typeface="Arabic Style" pitchFamily="2" charset="-78"/>
              </a:rPr>
              <a:t>لقد کتبنا فی الزبور من بعد الذکر ان الارض یرثها عبادی الصالحون </a:t>
            </a:r>
            <a:r>
              <a:rPr lang="fa-IR" sz="4000"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cs typeface="Arabic Style" pitchFamily="2" charset="-78"/>
              </a:rPr>
              <a:t>1</a:t>
            </a:r>
            <a:endParaRPr lang="fa-IR" sz="6000"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cs typeface="Arabic Style" pitchFamily="2" charset="-78"/>
            </a:endParaRPr>
          </a:p>
          <a:p>
            <a:pPr>
              <a:buNone/>
            </a:pPr>
            <a:endParaRPr lang="fa-IR" b="1" dirty="0" smtClean="0"/>
          </a:p>
          <a:p>
            <a:pPr>
              <a:buNone/>
            </a:pPr>
            <a:endParaRPr lang="fa-IR" b="1" dirty="0" smtClean="0"/>
          </a:p>
          <a:p>
            <a:pPr algn="r" rtl="1">
              <a:buNone/>
            </a:pPr>
            <a:r>
              <a:rPr lang="fa-IR" b="1" dirty="0" smtClean="0"/>
              <a:t>     </a:t>
            </a:r>
            <a:r>
              <a:rPr lang="fa-IR" b="1" dirty="0" smtClean="0">
                <a:cs typeface="B Roya" pitchFamily="2" charset="-78"/>
              </a:rPr>
              <a:t>1</a:t>
            </a:r>
            <a:r>
              <a:rPr lang="fa-IR" b="1" dirty="0" smtClean="0"/>
              <a:t>-(قرآن کریم ،انبیاء - </a:t>
            </a:r>
            <a:r>
              <a:rPr lang="fa-IR" b="1" dirty="0" smtClean="0">
                <a:cs typeface="B Mitra" pitchFamily="2" charset="-78"/>
              </a:rPr>
              <a:t>105</a:t>
            </a:r>
            <a:r>
              <a:rPr lang="fa-IR" b="1" dirty="0" smtClean="0"/>
              <a:t>)</a:t>
            </a:r>
          </a:p>
          <a:p>
            <a:pPr marL="0" indent="0" algn="r" rtl="1">
              <a:spcBef>
                <a:spcPts val="0"/>
              </a:spcBef>
              <a:buNone/>
            </a:pPr>
            <a:endParaRPr lang="en-US" b="1" dirty="0"/>
          </a:p>
        </p:txBody>
      </p:sp>
    </p:spTree>
  </p:cSld>
  <p:clrMapOvr>
    <a:masterClrMapping/>
  </p:clrMapOvr>
  <p:transition spd="slow">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0"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rPr>
              <a:t>منجی‌گرایی در مذهب تشیّع</a:t>
            </a:r>
            <a:r>
              <a:rPr lang="en-US" b="0"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rPr>
              <a:t/>
            </a:r>
            <a:br>
              <a:rPr lang="en-US" b="0"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rPr>
            </a:br>
            <a:endParaRPr lang="fa-IR" b="0" dirty="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endParaRPr>
          </a:p>
        </p:txBody>
      </p:sp>
      <p:sp>
        <p:nvSpPr>
          <p:cNvPr id="3" name="Content Placeholder 2"/>
          <p:cNvSpPr>
            <a:spLocks noGrp="1"/>
          </p:cNvSpPr>
          <p:nvPr>
            <p:ph idx="1"/>
          </p:nvPr>
        </p:nvSpPr>
        <p:spPr/>
        <p:txBody>
          <a:bodyPr/>
          <a:lstStyle/>
          <a:p>
            <a:pPr algn="r" rtl="1">
              <a:buNone/>
            </a:pPr>
            <a:r>
              <a:rPr lang="fa-IR" sz="1800" b="1" dirty="0" smtClean="0"/>
              <a:t>در آموزه های مذهب تشیّع منجی جهان کسی نیست جز امام دوازدهم شیعیان که به نام امام مهدی (عج) ازاو یاد می شود که به برخی از ویژگیهای او اشاره می گردد:</a:t>
            </a:r>
            <a:endParaRPr lang="en-US" sz="1800" dirty="0" smtClean="0"/>
          </a:p>
          <a:p>
            <a:pPr algn="r" rtl="1">
              <a:buNone/>
            </a:pPr>
            <a:r>
              <a:rPr lang="fa-IR" sz="2800" b="1"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rPr>
              <a:t>1--- قیام مهدی(عج) </a:t>
            </a:r>
            <a:r>
              <a:rPr lang="fa-IR" sz="1800" b="1" dirty="0" smtClean="0"/>
              <a:t/>
            </a:r>
            <a:br>
              <a:rPr lang="fa-IR" sz="1800" b="1" dirty="0" smtClean="0"/>
            </a:br>
            <a:r>
              <a:rPr lang="fa-IR" sz="1800" b="1" dirty="0" smtClean="0"/>
              <a:t>كسی از زمان قیام و خروج او آگاهی ندارد. تنها می‌توان گفت این امر زمانی رخ می‌دهد كه جهان تشنه پذیرش حق و حقیقت و خواستار قیام مصلح و منجی باشد. این عطش آن‌گاه به اوج خود می‌رسد كه حكومت‌های ناحق و حاكمان نابه‌كار، جامعه را به ورطه نابودی بكشند و با به راه انداختن جنگ‌های خانمان‌سوز، مردم را به تنگ آورده باشند. </a:t>
            </a:r>
            <a:br>
              <a:rPr lang="fa-IR" sz="1800" b="1" dirty="0" smtClean="0"/>
            </a:br>
            <a:r>
              <a:rPr lang="fa-IR" sz="1800" b="1" dirty="0" smtClean="0"/>
              <a:t>آن‌گاه كه مردم هوشیار شوند و به خود آیند و بر اثر تجربه‌های گذشته و واخوردگی از رژیم‌های بشری، آمادگی كامل برای پذیرش حكومت الهی و قوانین و اصول آن را داشته باشند و او را از صمیم دل بخواهند، وی چونان «شهاب ثاقب»[51] به فرمان خدا پدیدار می‌شود و زمین را از لوث بیدادگران پاك می‌كند. همین آمادگی و پذیرش همگانی است كه سبب می‌شود آن‌چه را هیچ مصلحی به انجامش موفق نگردیده است، عملی سازد و حكومتی مطلوب و عدالت‌گستر برپا سازد.[52] امیرالمؤمنین علی(ع)، قیام منجی را چنین ترسیم می‌كند: </a:t>
            </a:r>
            <a:br>
              <a:rPr lang="fa-IR" sz="1800" b="1" dirty="0" smtClean="0"/>
            </a:br>
            <a:r>
              <a:rPr lang="fa-IR" sz="1800" b="1" dirty="0" smtClean="0"/>
              <a:t>جنگ قد علم خواهد كرد، در حالی كه دندان‌های خود را نشان می‌دهد، پستان‌هایش پر و آماده است. شروع كار شیرین است و عاقبت آن تلخ. همانا فردا امری ظاهر خواهد شد كه او را نمی‌شناسید و انتظارش را ندارید. آن حاكم عادل، هر یك از عمال حكومت‌های پیشین را به سزای اعمال خویش خواهد رسانید. زمین پاره‌های جگر خویش را از معادن و خیرات و بركات، برای او بیرون خواهد آورد و كلیدهای خود را با تمكین به او تسلیم خواهد كرد. آن‌گاه او به شما نشان خواهد داد كه عدالت واقعی چیست؟ و چگونه كتاب خدا و سنت پیامبر احیا خواهد شد.[53] </a:t>
            </a:r>
            <a:br>
              <a:rPr lang="fa-IR" sz="1800" b="1" dirty="0" smtClean="0"/>
            </a:br>
            <a:endParaRPr lang="fa-IR" sz="1800" dirty="0"/>
          </a:p>
        </p:txBody>
      </p:sp>
    </p:spTree>
  </p:cSld>
  <p:clrMapOvr>
    <a:masterClrMapping/>
  </p:clrMapOvr>
  <p:transition spd="slow">
    <p:circl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t>جهت مطالعه</a:t>
            </a:r>
            <a:endParaRPr lang="fa-IR" dirty="0"/>
          </a:p>
        </p:txBody>
      </p:sp>
      <p:sp>
        <p:nvSpPr>
          <p:cNvPr id="3" name="Content Placeholder 2"/>
          <p:cNvSpPr>
            <a:spLocks noGrp="1"/>
          </p:cNvSpPr>
          <p:nvPr>
            <p:ph idx="1"/>
          </p:nvPr>
        </p:nvSpPr>
        <p:spPr/>
        <p:txBody>
          <a:bodyPr/>
          <a:lstStyle/>
          <a:p>
            <a:pPr algn="r"/>
            <a:r>
              <a:rPr lang="fa-IR" sz="1800" b="1" dirty="0" smtClean="0"/>
              <a:t/>
            </a:r>
            <a:br>
              <a:rPr lang="fa-IR" sz="1800" b="1" dirty="0" smtClean="0"/>
            </a:br>
            <a:r>
              <a:rPr lang="fa-IR" sz="1800" b="1" dirty="0" smtClean="0"/>
              <a:t>نخستین یاوران حضرت مهدی، 313 تن مؤمن صالح جنگ‌جو هستند كه ندای او را لبیك می‌گویند و به مصداق </a:t>
            </a:r>
            <a:r>
              <a:rPr lang="en-US" sz="1800" b="1" dirty="0" smtClean="0"/>
              <a:t>g</a:t>
            </a:r>
            <a:r>
              <a:rPr lang="fa-IR" sz="1800" b="1" dirty="0" smtClean="0"/>
              <a:t>أَیْنَ مَا تَكُونُوا یَأْتِ بِكُمْ اللَّهُ جَمِیعًا</a:t>
            </a:r>
            <a:r>
              <a:rPr lang="en-US" sz="1800" b="1" dirty="0" smtClean="0"/>
              <a:t>f</a:t>
            </a:r>
            <a:r>
              <a:rPr lang="fa-IR" sz="1800" b="1" dirty="0" smtClean="0"/>
              <a:t> از هر سو گرد می‌آیند و به دورش حلقه می‌زنند.[54] اینان از یك گروه و دسته نیستند، بلكه هركدام از هر گروه، صنف و شهری‌اند با امام زمانشان به چهل صفت از صفات نیك انسانی، در میان ركن و مقام پیمان می‌بندند.[55] </a:t>
            </a:r>
            <a:br>
              <a:rPr lang="fa-IR" sz="1800" b="1" dirty="0" smtClean="0"/>
            </a:br>
            <a:r>
              <a:rPr lang="fa-IR" sz="1800" b="1" dirty="0" smtClean="0"/>
              <a:t/>
            </a:r>
            <a:br>
              <a:rPr lang="fa-IR" sz="1800" b="1" dirty="0" smtClean="0"/>
            </a:br>
            <a:r>
              <a:rPr lang="fa-IR" sz="1800" b="1" dirty="0" smtClean="0"/>
              <a:t>پس از انتشار ظهور قائم4، مردم به تدریج خود را به او می‌رسانند و به او می‌گروند تا این‌كه شمار آنان به ده هزار نفر (برابر شمار یاران پیامبر در فتح مكه) می‌رسد و آن‌گاه با اذن خداوند، قیام او آغاز می‌گردد.[56] او با بت‌ها و مظاهر كفر و ستم مبارزه‌ای بی‌امان انجام می‌دهد و ابلیس و ابلیسیان را از پای درمی‌آورد و مشركانی را كه مانع او هستند، از میان برمی‌دارد. بدعت‌های رایج را نابود و دستورهای دینی و حدود شرعی فراموش شده را اجرا می‌كند.[57] </a:t>
            </a:r>
            <a:br>
              <a:rPr lang="fa-IR" sz="1800" b="1" dirty="0" smtClean="0"/>
            </a:br>
            <a:r>
              <a:rPr lang="fa-IR" sz="1800" b="1" dirty="0" smtClean="0"/>
              <a:t/>
            </a:r>
            <a:br>
              <a:rPr lang="fa-IR" sz="1800" b="1" dirty="0" smtClean="0"/>
            </a:br>
            <a:r>
              <a:rPr lang="fa-IR" sz="1800" b="1" dirty="0" smtClean="0"/>
              <a:t>وی مظهر رأفت و عطوفت و پرچم نجات برای پاكان و مظلومان و شمشیر خشم و عذاب برای ظالمان، ناپاكان و كج‌روان است. او مصداق </a:t>
            </a:r>
            <a:r>
              <a:rPr lang="en-US" sz="1800" b="1" dirty="0" smtClean="0"/>
              <a:t>g</a:t>
            </a:r>
            <a:r>
              <a:rPr lang="fa-IR" sz="1800" b="1" dirty="0" smtClean="0"/>
              <a:t>أَشِدَّاءُ عَلَى الْكُفَّارِ رُحَمَاءُ بَیْنَهُمْ </a:t>
            </a:r>
            <a:r>
              <a:rPr lang="en-US" sz="1800" b="1" dirty="0" smtClean="0"/>
              <a:t>f</a:t>
            </a:r>
            <a:r>
              <a:rPr lang="fa-IR" sz="1800" b="1" dirty="0" smtClean="0"/>
              <a:t>به شمار می‌رود.[58] در میان یاوران امام مهدی4، شخصیت‌های سرشناس و بزرگی به چشم می‌خورند. در رأس آنان، حضرت عیسی مسیح(ع) است كه بر مهدی(عج) سلام می‌گوید و در نماز به امامت او اقتدا می‌كند. سپس هیچ یهودی و غیریهودی نیست مگر این‌كه به او ایمان آورد.[59] </a:t>
            </a:r>
            <a:br>
              <a:rPr lang="fa-IR" sz="1800" b="1" dirty="0" smtClean="0"/>
            </a:br>
            <a:endParaRPr lang="fa-IR" sz="1800" dirty="0"/>
          </a:p>
        </p:txBody>
      </p:sp>
    </p:spTree>
  </p:cSld>
  <p:clrMapOvr>
    <a:masterClrMapping/>
  </p:clrMapOvr>
  <p:transition spd="slow">
    <p:circl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r">
              <a:buNone/>
            </a:pPr>
            <a:endParaRPr lang="en-US"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endParaRPr>
          </a:p>
          <a:p>
            <a:pPr algn="r">
              <a:buNone/>
            </a:pPr>
            <a:r>
              <a:rPr lang="en-US"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rPr>
              <a:t>:</a:t>
            </a:r>
            <a:r>
              <a:rPr lang="fa-IR"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rPr>
              <a:t>. دولت مهدی (عج)</a:t>
            </a:r>
            <a:r>
              <a:rPr lang="fa-IR" b="1" dirty="0" smtClean="0"/>
              <a:t/>
            </a:r>
            <a:br>
              <a:rPr lang="fa-IR" b="1" dirty="0" smtClean="0"/>
            </a:br>
            <a:endParaRPr lang="en-US" b="1" dirty="0" smtClean="0"/>
          </a:p>
          <a:p>
            <a:pPr algn="r">
              <a:buNone/>
            </a:pPr>
            <a:r>
              <a:rPr lang="fa-IR" b="1" dirty="0" smtClean="0"/>
              <a:t>روزی كه شب ظلمانی به روز نورانی تبدیل گردد و زمین حیات نو یابد و مهدی(عج)، حكومت عدل و داد خود را بگستراند، روز سلطه عدالت و حاكمیت ارزش‌های والای انسانی در تمامی شئون زندگی و غلبه ایمان بر كفر خواهد بود. در آن روز، مستضعفان بر مستكبران پیروز خواهند شد. </a:t>
            </a:r>
            <a:br>
              <a:rPr lang="fa-IR" b="1" dirty="0" smtClean="0"/>
            </a:br>
            <a:endParaRPr lang="fa-IR" dirty="0"/>
          </a:p>
        </p:txBody>
      </p:sp>
    </p:spTree>
  </p:cSld>
  <p:clrMapOvr>
    <a:masterClrMapping/>
  </p:clrMapOvr>
  <p:transition spd="slow">
    <p:circl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r" rtl="1">
              <a:buNone/>
            </a:pPr>
            <a:r>
              <a:rPr lang="fa-IR" sz="1800" b="1" dirty="0" smtClean="0"/>
              <a:t> </a:t>
            </a:r>
            <a:endParaRPr lang="en-US" sz="1800" dirty="0" smtClean="0"/>
          </a:p>
          <a:p>
            <a:pPr algn="r">
              <a:buNone/>
            </a:pPr>
            <a:r>
              <a:rPr lang="fa-IR" sz="200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t>حكومت مهدی(عج) سه ویژگی اساسی دارد</a:t>
            </a:r>
            <a:r>
              <a:rPr lang="fa-IR" sz="2000" b="1" dirty="0" smtClean="0"/>
              <a:t>؛ </a:t>
            </a:r>
            <a:r>
              <a:rPr lang="fa-IR" sz="1800" b="1" dirty="0" smtClean="0"/>
              <a:t/>
            </a:r>
            <a:br>
              <a:rPr lang="fa-IR" sz="1800" b="1" dirty="0" smtClean="0"/>
            </a:br>
            <a:r>
              <a:rPr lang="fa-IR" sz="2000" b="1" dirty="0" smtClean="0"/>
              <a:t/>
            </a:r>
            <a:br>
              <a:rPr lang="fa-IR" sz="2000" b="1" dirty="0" smtClean="0"/>
            </a:br>
            <a:r>
              <a:rPr lang="fa-IR" sz="200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t>یكم. حكومت جهانی </a:t>
            </a:r>
            <a:r>
              <a:rPr lang="fa-IR" sz="1600" b="1" dirty="0" smtClean="0"/>
              <a:t/>
            </a:r>
            <a:br>
              <a:rPr lang="fa-IR" sz="1600" b="1" dirty="0" smtClean="0"/>
            </a:br>
            <a:r>
              <a:rPr lang="fa-IR" sz="1600" b="1" dirty="0" smtClean="0"/>
              <a:t>در زمان ظهور مهدی(عج)، جهان تشنه عدالت است و در انتظار منجی عادل به سر می‌برد. وقتی امام مهدی4 قیام خود را آغاز می‌كند، با تكیه بر یاران و سپاهیان خویش و امدادهای الهی، قدرت خود را در تمامی جهان گسترش خواهد داد و به اذن خدا، زمین و زمان را فرمان‌بردار خویش می‌سازد. خداوند متعال به بندگان صالحش چنین وعده‌ داده است: </a:t>
            </a:r>
            <a:br>
              <a:rPr lang="fa-IR" sz="1600" b="1" dirty="0" smtClean="0"/>
            </a:br>
            <a:r>
              <a:rPr lang="fa-IR" sz="1600" b="1" dirty="0" smtClean="0"/>
              <a:t>وَعَدَ اللَّهُ الَّذِینَ آمَنُوا مِنْكُمْ وَعَمِلُوا الصَّالِحَاتِ لَیَسْتَخْلِفَنَّهُم فِی الْأَرْضِ كَمَا اسْتَخْلَفَ الَّذِینَ مِنْ قَبْلِهِمْ وَلَیُمَكِّنَنَّ لَهُمْ دِینَهُمْ الَّذِی ارْتَضَى لَهُمْ وَلَیُبَدِّلَنَّهُمْ مِنْ بَعْدِ خَوْفِهِمْ أَمْنًا.[60] </a:t>
            </a:r>
            <a:br>
              <a:rPr lang="fa-IR" sz="1600" b="1" dirty="0" smtClean="0"/>
            </a:br>
            <a:r>
              <a:rPr lang="fa-IR" sz="1600" b="1" dirty="0" smtClean="0"/>
              <a:t>هم‌چنین می‌فرماید: </a:t>
            </a:r>
            <a:br>
              <a:rPr lang="fa-IR" sz="1600" b="1" dirty="0" smtClean="0"/>
            </a:br>
            <a:r>
              <a:rPr lang="fa-IR" sz="240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t>وَلَقَدْ كَتَبْنَا فِی الزَّبُورِ مِن بَعْدِ الذِّكْرِ أَنَّ الأَرْضَ یَرِثُهَا عِبَادِیَ الصَّالِحُونَ</a:t>
            </a:r>
            <a:r>
              <a:rPr lang="fa-IR" sz="1600" b="1" dirty="0" smtClean="0"/>
              <a:t>.[61] </a:t>
            </a:r>
            <a:br>
              <a:rPr lang="fa-IR" sz="1600" b="1" dirty="0" smtClean="0"/>
            </a:br>
            <a:r>
              <a:rPr lang="fa-IR" sz="1600" b="1" dirty="0" smtClean="0"/>
              <a:t>امام باقر(ع) درباره آیه الَّذِینَ إِنْ مَكَّنَّاهُمْ فِی الْأَرْضِ أَقَامُوا الصَّلَاةَ وَآتَوْا الزَّكَاةَ وَأَمَرُوا بِالْمَعْرُوفِ وَنَهَوْا عَنْ الْمُنْكَرِ وَلِلَّهِ عَاقِبَةُ الْأُمُورِ [62]فرموده است: </a:t>
            </a:r>
            <a:br>
              <a:rPr lang="fa-IR" sz="1600" b="1" dirty="0" smtClean="0"/>
            </a:br>
            <a:r>
              <a:rPr lang="fa-IR" sz="1600" b="1" dirty="0" smtClean="0"/>
              <a:t>این آیه در شأن آل‌محمد(ص)، یعنی مهدی(عج) و اصحابش نازل شده است كه خداوند سراسر زمین را به او تملیك می‌كند و به دست او دین را ظاهر می‌سازد و بدعت‌ها و باطل را از میان می‌برد تا حدی كه اثری از ستم دیده نخواهد شد.[63] </a:t>
            </a:r>
            <a:br>
              <a:rPr lang="fa-IR" sz="1600" b="1" dirty="0" smtClean="0"/>
            </a:br>
            <a:r>
              <a:rPr lang="fa-IR" sz="1600" b="1" dirty="0" smtClean="0"/>
              <a:t/>
            </a:r>
            <a:br>
              <a:rPr lang="fa-IR" sz="1600" b="1" dirty="0" smtClean="0"/>
            </a:br>
            <a:endParaRPr lang="fa-IR" sz="1600" dirty="0"/>
          </a:p>
        </p:txBody>
      </p:sp>
    </p:spTree>
  </p:cSld>
  <p:clrMapOvr>
    <a:masterClrMapping/>
  </p:clrMapOvr>
  <p:transition spd="slow">
    <p:circl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t>جهت مطالعه</a:t>
            </a:r>
            <a:endParaRPr lang="fa-IR" dirty="0"/>
          </a:p>
        </p:txBody>
      </p:sp>
      <p:sp>
        <p:nvSpPr>
          <p:cNvPr id="3" name="Content Placeholder 2"/>
          <p:cNvSpPr>
            <a:spLocks noGrp="1"/>
          </p:cNvSpPr>
          <p:nvPr>
            <p:ph idx="1"/>
          </p:nvPr>
        </p:nvSpPr>
        <p:spPr/>
        <p:txBody>
          <a:bodyPr/>
          <a:lstStyle/>
          <a:p>
            <a:pPr algn="r" rtl="1"/>
            <a:r>
              <a:rPr lang="fa-IR" sz="2400" b="1"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rPr>
              <a:t>دوم. گسترش عدل و قسط </a:t>
            </a:r>
            <a:r>
              <a:rPr lang="fa-IR" sz="1800" b="1" dirty="0" smtClean="0"/>
              <a:t/>
            </a:r>
            <a:br>
              <a:rPr lang="fa-IR" sz="1800" b="1" dirty="0" smtClean="0"/>
            </a:br>
            <a:r>
              <a:rPr lang="fa-IR" sz="1800" b="1" dirty="0" smtClean="0"/>
              <a:t>دیگر ویژگی حكومت مهدی(عج)، رعایت عدالت در تمامی جنبه‌های آن است. تأكید بر مسئله عدالت و برپایی قسط در عصر مهدی، ترجیع بند همه روایات و احادیث در مورد آن حضرت به شمار می‌رود. مهدی4، عدالت را به تمام معنا به اجرا در می‌آورد و در همه جنبه‌های حقوقی، قضایی، سیاسی، اجتماعی، اقتصادی و ... آشكار می‌سازد، همان عدلی كه امام علی(ع) به آن بشارت داده است.[64] </a:t>
            </a:r>
            <a:br>
              <a:rPr lang="fa-IR" sz="1800" b="1" dirty="0" smtClean="0"/>
            </a:br>
            <a:r>
              <a:rPr lang="fa-IR" sz="1800" b="1" dirty="0" smtClean="0"/>
              <a:t/>
            </a:r>
            <a:br>
              <a:rPr lang="fa-IR" sz="1800" b="1" dirty="0" smtClean="0"/>
            </a:br>
            <a:r>
              <a:rPr lang="fa-IR" sz="2400" b="1"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rPr>
              <a:t>سوم. وحدت </a:t>
            </a:r>
            <a:r>
              <a:rPr lang="fa-IR" sz="1800" b="1" dirty="0" smtClean="0"/>
              <a:t/>
            </a:r>
            <a:br>
              <a:rPr lang="fa-IR" sz="1800" b="1" dirty="0" smtClean="0"/>
            </a:br>
            <a:r>
              <a:rPr lang="fa-IR" sz="1800" b="1" dirty="0" smtClean="0"/>
              <a:t>دولت مهدی(عج)، دولت وحدت است؛ وحدت صوری و معنوی. وحدت صوری است؛ زیرا مردم زیر پرچم اسلام و معتقد به قانون قرآن، به خداوند واحد دل می‌سپارند. وحدت معنوی نیز دارد؛ زیرا دوست مؤمنان پاك‌دل است؛ مردمی یك دل با هدفی واحد، یك سخن و دوستدار برپایی نظام عدالت‌ كه به توصیه‌های حاكمی الهی و عدالت‌گستر دل بسته‌اند. </a:t>
            </a:r>
            <a:br>
              <a:rPr lang="fa-IR" sz="1800" b="1" dirty="0" smtClean="0"/>
            </a:br>
            <a:r>
              <a:rPr lang="fa-IR" sz="1800" b="1" dirty="0" smtClean="0"/>
              <a:t/>
            </a:r>
            <a:br>
              <a:rPr lang="fa-IR" sz="1800" b="1" dirty="0" smtClean="0"/>
            </a:br>
            <a:r>
              <a:rPr lang="fa-IR" sz="1800" b="1" dirty="0" smtClean="0"/>
              <a:t>بدین‌سان، دولت اسلام با بهره‌گیری از قانون قرآن و به كارگیری دقیق دستورهای آن، به رهبری امام مهدی(عج) استقرار می‌یابد و جهانیان، لذت زندگی زیر پرچم منجی الهی، عادل را درك خواهند كرد. آن روز، زمین و آسمان به یمن برپایی دولت كریمه مهدوی، بركت‌های بی‌پایانشان را به مردم تحت امر او می‌بخشند. اهل آسمان و زمین، شادمان و جماد و نبات و حیوان، شادابند.[65] </a:t>
            </a:r>
            <a:br>
              <a:rPr lang="fa-IR" sz="1800" b="1" dirty="0" smtClean="0"/>
            </a:br>
            <a:r>
              <a:rPr lang="fa-IR" sz="1800" b="1" dirty="0" smtClean="0"/>
              <a:t/>
            </a:r>
            <a:br>
              <a:rPr lang="fa-IR" sz="1800" b="1" dirty="0" smtClean="0"/>
            </a:br>
            <a:endParaRPr lang="en-US" sz="1800" dirty="0" smtClean="0"/>
          </a:p>
          <a:p>
            <a:pPr algn="r" rtl="1"/>
            <a:r>
              <a:rPr lang="fa-IR" sz="1800" b="1" dirty="0" smtClean="0"/>
              <a:t> </a:t>
            </a:r>
            <a:endParaRPr lang="en-US" sz="1800" dirty="0" smtClean="0"/>
          </a:p>
          <a:p>
            <a:pPr algn="r"/>
            <a:endParaRPr lang="fa-IR" sz="1800" dirty="0"/>
          </a:p>
        </p:txBody>
      </p:sp>
    </p:spTree>
  </p:cSld>
  <p:clrMapOvr>
    <a:masterClrMapping/>
  </p:clrMapOvr>
  <p:transition spd="slow">
    <p:circl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132856"/>
            <a:ext cx="7772400" cy="2638400"/>
          </a:xfrm>
        </p:spPr>
        <p:txBody>
          <a:bodyPr/>
          <a:lstStyle/>
          <a:p>
            <a:r>
              <a:rPr lang="en-US" dirty="0" smtClean="0"/>
              <a:t/>
            </a:r>
            <a:br>
              <a:rPr lang="en-US" dirty="0" smtClean="0"/>
            </a:br>
            <a:r>
              <a:rPr lang="fa-IR" dirty="0" smtClean="0"/>
              <a:t>فصل سوم :</a:t>
            </a:r>
            <a:br>
              <a:rPr lang="fa-IR" dirty="0" smtClean="0"/>
            </a:br>
            <a:r>
              <a:rPr lang="fa-IR" dirty="0" smtClean="0"/>
              <a:t/>
            </a:r>
            <a:br>
              <a:rPr lang="fa-IR" dirty="0" smtClean="0"/>
            </a:br>
            <a:r>
              <a:rPr lang="fa-IR" sz="8000" dirty="0" smtClean="0">
                <a:ln w="18000">
                  <a:solidFill>
                    <a:schemeClr val="accent2">
                      <a:satMod val="140000"/>
                    </a:schemeClr>
                  </a:solidFill>
                  <a:prstDash val="solid"/>
                  <a:miter lim="800000"/>
                </a:ln>
                <a:noFill/>
                <a:effectLst>
                  <a:glow rad="101600">
                    <a:srgbClr val="FF0000">
                      <a:alpha val="60000"/>
                    </a:srgbClr>
                  </a:glow>
                  <a:outerShdw blurRad="25500" dist="23000" dir="7020000" algn="tl">
                    <a:srgbClr val="000000">
                      <a:alpha val="50000"/>
                    </a:srgbClr>
                  </a:outerShdw>
                </a:effectLst>
                <a:cs typeface="B Badr" pitchFamily="2" charset="-78"/>
              </a:rPr>
              <a:t>منجی گرایی واهداف آن از منظر صهيونيسم مسيحي</a:t>
            </a:r>
            <a:r>
              <a:rPr lang="fa-IR" dirty="0" smtClean="0">
                <a:ln w="18000">
                  <a:solidFill>
                    <a:schemeClr val="accent2">
                      <a:satMod val="140000"/>
                    </a:schemeClr>
                  </a:solidFill>
                  <a:prstDash val="solid"/>
                  <a:miter lim="800000"/>
                </a:ln>
                <a:noFill/>
                <a:effectLst>
                  <a:glow rad="101600">
                    <a:srgbClr val="FF0000">
                      <a:alpha val="60000"/>
                    </a:srgbClr>
                  </a:glow>
                  <a:outerShdw blurRad="25500" dist="23000" dir="7020000" algn="tl">
                    <a:srgbClr val="000000">
                      <a:alpha val="50000"/>
                    </a:srgbClr>
                  </a:outerShdw>
                </a:effectLst>
              </a:rPr>
              <a:t/>
            </a:r>
            <a:br>
              <a:rPr lang="fa-IR" dirty="0" smtClean="0">
                <a:ln w="18000">
                  <a:solidFill>
                    <a:schemeClr val="accent2">
                      <a:satMod val="140000"/>
                    </a:schemeClr>
                  </a:solidFill>
                  <a:prstDash val="solid"/>
                  <a:miter lim="800000"/>
                </a:ln>
                <a:noFill/>
                <a:effectLst>
                  <a:glow rad="101600">
                    <a:srgbClr val="FF0000">
                      <a:alpha val="60000"/>
                    </a:srgbClr>
                  </a:glow>
                  <a:outerShdw blurRad="25500" dist="23000" dir="7020000" algn="tl">
                    <a:srgbClr val="000000">
                      <a:alpha val="50000"/>
                    </a:srgbClr>
                  </a:outerShdw>
                </a:effectLst>
              </a:rPr>
            </a:br>
            <a:r>
              <a:rPr lang="fa-IR" dirty="0" smtClean="0"/>
              <a:t/>
            </a:r>
            <a:br>
              <a:rPr lang="fa-IR" dirty="0" smtClean="0"/>
            </a:br>
            <a:endParaRPr lang="fa-IR" dirty="0"/>
          </a:p>
        </p:txBody>
      </p:sp>
      <p:sp>
        <p:nvSpPr>
          <p:cNvPr id="4" name="Oval 11"/>
          <p:cNvSpPr>
            <a:spLocks noChangeArrowheads="1"/>
          </p:cNvSpPr>
          <p:nvPr/>
        </p:nvSpPr>
        <p:spPr bwMode="gray">
          <a:xfrm>
            <a:off x="3995936" y="6165304"/>
            <a:ext cx="1138684" cy="1058738"/>
          </a:xfrm>
          <a:prstGeom prst="ellipse">
            <a:avLst/>
          </a:prstGeom>
          <a:gradFill rotWithShape="1">
            <a:gsLst>
              <a:gs pos="0">
                <a:schemeClr val="accent2"/>
              </a:gs>
              <a:gs pos="100000">
                <a:schemeClr val="accent2">
                  <a:gamma/>
                  <a:shade val="35686"/>
                  <a:invGamma/>
                </a:schemeClr>
              </a:gs>
            </a:gsLst>
            <a:path path="shape">
              <a:fillToRect l="50000" t="50000" r="50000" b="50000"/>
            </a:path>
          </a:gradFill>
          <a:ln w="9525">
            <a:noFill/>
            <a:round/>
            <a:headEnd/>
            <a:tailEnd/>
          </a:ln>
          <a:effectLst/>
        </p:spPr>
        <p:txBody>
          <a:bodyPr wrap="none" anchor="ctr"/>
          <a:lstStyle/>
          <a:p>
            <a:pPr algn="ctr"/>
            <a:endParaRPr lang="en-US" dirty="0"/>
          </a:p>
        </p:txBody>
      </p:sp>
    </p:spTree>
  </p:cSld>
  <p:clrMapOvr>
    <a:masterClrMapping/>
  </p:clrMapOvr>
  <p:transition spd="slow">
    <p:circl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صهیونیسم مسیحی</a:t>
            </a:r>
            <a:endParaRPr lang="fa-IR" dirty="0"/>
          </a:p>
        </p:txBody>
      </p:sp>
      <p:sp>
        <p:nvSpPr>
          <p:cNvPr id="3" name="Content Placeholder 2"/>
          <p:cNvSpPr>
            <a:spLocks noGrp="1"/>
          </p:cNvSpPr>
          <p:nvPr>
            <p:ph idx="1"/>
          </p:nvPr>
        </p:nvSpPr>
        <p:spPr/>
        <p:txBody>
          <a:bodyPr/>
          <a:lstStyle/>
          <a:p>
            <a:pPr algn="r">
              <a:buNone/>
            </a:pPr>
            <a:r>
              <a:rPr lang="fa-IR" sz="2000" dirty="0" smtClean="0"/>
              <a:t>صول </a:t>
            </a:r>
            <a:r>
              <a:rPr lang="fa-IR" sz="2000" dirty="0" smtClean="0"/>
              <a:t>و مبانی جریان مبلغان انجیل در آمریکا و انگلیس، حمایت همه جانبه عقیدتی و سیاسی از صهیونیسم می باشد. و آنها اعتقاد دارند که پیروان کلیسای پروتستان برای ظهور دوباره مسیح باید چند خواسته مسیح را که در تفاسیر انجیل در قرن بیستم به عنوان پیشگوییهای انجیل بیان شده، عملی نماید. این جریان نو ظهور در پروتستانیسم با عنوان صهیونیسم مسیحی (</a:t>
            </a:r>
            <a:r>
              <a:rPr lang="en-US" sz="2000" dirty="0" err="1" smtClean="0"/>
              <a:t>Cristian</a:t>
            </a:r>
            <a:r>
              <a:rPr lang="en-US" sz="2000" dirty="0" smtClean="0"/>
              <a:t> Zionism) </a:t>
            </a:r>
            <a:r>
              <a:rPr lang="fa-IR" sz="2000" dirty="0" smtClean="0"/>
              <a:t>شهرت دارد. این جریان صهیونیسم مسیحی یک پدیده جدید دینی - سیاسی در مسیحیت است، که برای اولین بار توسط کلیسای انگلیس در اواخر قرن نوزدهم میلادی به وجود آمد.1 </a:t>
            </a:r>
            <a:br>
              <a:rPr lang="fa-IR" sz="2000" dirty="0" smtClean="0"/>
            </a:br>
            <a:r>
              <a:rPr lang="fa-IR" sz="2000" dirty="0" smtClean="0"/>
              <a:t>پروتستانهای مقیم آمریکا و انگلیس این جریان نوظهور را «عملی نمودن خواسته های مسیح» و «عملی نمودن پیشگوییهای انجیل» نیز می نامند.</a:t>
            </a:r>
            <a:br>
              <a:rPr lang="fa-IR" sz="2000" dirty="0" smtClean="0"/>
            </a:br>
            <a:r>
              <a:rPr lang="fa-IR" sz="2000" dirty="0" smtClean="0"/>
              <a:t>در این زمینه در اواخر قرن نوزدهم مطابق افکار جدید جان داربی انگلیسی، یک مفسر معروف انجیل از آمریکا به نام سایرس اسکوفیلد (</a:t>
            </a:r>
            <a:r>
              <a:rPr lang="en-US" sz="2000" dirty="0" smtClean="0"/>
              <a:t>Cyrus </a:t>
            </a:r>
            <a:r>
              <a:rPr lang="en-US" sz="2000" dirty="0" err="1" smtClean="0"/>
              <a:t>Scofild</a:t>
            </a:r>
            <a:r>
              <a:rPr lang="en-US" sz="2000" dirty="0" smtClean="0"/>
              <a:t>) </a:t>
            </a:r>
            <a:r>
              <a:rPr lang="fa-IR" sz="2000" dirty="0" smtClean="0"/>
              <a:t>تفسیر انجیل را تحریف کرد. و تفسیر انجیل وی امروزه معتبر ترین تفسیر انجیل برای پروتستانها سراسر جهان محسوب می شود و بهترین مرجع برای انجیل شناخته شده است.</a:t>
            </a:r>
            <a:br>
              <a:rPr lang="fa-IR" sz="2000" dirty="0" smtClean="0"/>
            </a:br>
            <a:r>
              <a:rPr lang="fa-IR" sz="2000" dirty="0" smtClean="0"/>
              <a:t>پیروان این مکتب خود را از مبلغان انجیل می دانند. و اعتقاد دارند پیروان این مکتب، مسیحیان دوباره تولد یافته می باشند. که فقط اینان اهل نجات خواهند بود و دیگران هلاک خواهند شد. از ویژگیهای ممتاز پیروان این مکتب اعتقاد راسخ و تعصب خاص به صهیونیسم می باشد. و تعصب این مسیحیان به صهیونیسم بیش از صهیونیسم های یهودی مقیم اسرائیل و آمریکا است.</a:t>
            </a:r>
            <a:br>
              <a:rPr lang="fa-IR" sz="2000" dirty="0" smtClean="0"/>
            </a:br>
            <a:r>
              <a:rPr lang="fa-IR" sz="2000" dirty="0" smtClean="0"/>
              <a:t/>
            </a:r>
            <a:br>
              <a:rPr lang="fa-IR" sz="2000" dirty="0" smtClean="0"/>
            </a:br>
            <a:endParaRPr lang="fa-IR" sz="2000" dirty="0"/>
          </a:p>
        </p:txBody>
      </p:sp>
    </p:spTree>
  </p:cSld>
  <p:clrMapOvr>
    <a:masterClrMapping/>
  </p:clrMapOvr>
  <p:transition spd="slow">
    <p:comb dir="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اعتقادات صهیونیسم مسیحی</a:t>
            </a:r>
            <a:endParaRPr lang="fa-IR" dirty="0"/>
          </a:p>
        </p:txBody>
      </p:sp>
      <p:sp>
        <p:nvSpPr>
          <p:cNvPr id="3" name="Content Placeholder 2"/>
          <p:cNvSpPr>
            <a:spLocks noGrp="1"/>
          </p:cNvSpPr>
          <p:nvPr>
            <p:ph idx="1"/>
          </p:nvPr>
        </p:nvSpPr>
        <p:spPr/>
        <p:txBody>
          <a:bodyPr/>
          <a:lstStyle/>
          <a:p>
            <a:pPr algn="r"/>
            <a:r>
              <a:rPr lang="fa-IR" sz="2000" dirty="0" smtClean="0"/>
              <a:t>مطابق اعتقادات مکتب فوق به وسیله پروتستانها حوادثی باید به وقوع بپیوندد تا مسیح دوباره ظهور نماید و پیروان این مکتب وظیفه دینی دارند برای تسریع در عملی شدن این حوادث کوشش نمایند. حوادثی که توسط آنها باید عملی شوند، عبارتند از:</a:t>
            </a:r>
            <a:br>
              <a:rPr lang="fa-IR" sz="2000" dirty="0" smtClean="0"/>
            </a:br>
            <a:r>
              <a:rPr lang="fa-IR" sz="2000" dirty="0" smtClean="0"/>
              <a:t>1- یهودیان از سراسر جهان باید به فلسطین آورده شوند، و کشور اسرائیل در گستره ای از رودخانه نیل تا رودخانه فرات به وجود آید. و یهودیانی که به اسرائیل مهاجرت نمایند اهل نجات خواهند بود.</a:t>
            </a:r>
            <a:br>
              <a:rPr lang="fa-IR" sz="2000" dirty="0" smtClean="0"/>
            </a:br>
            <a:r>
              <a:rPr lang="fa-IR" sz="2000" dirty="0" smtClean="0"/>
              <a:t>2- یهودیان باید دو مسجد «اقصی» و «صخره» در بیت المقدس را منهدم کنند و به جای این دو مسجد مقدس مسلمانان، معبد بزرگ یهود را بنا نمایند. (از سال 1967.م تا به حال دو مسجد اقصی و صخره در بیت المقدس بیش از صد بار مورد حمله یهودیان و مسیحیان صهیونیست قرار گرفته است).</a:t>
            </a:r>
            <a:br>
              <a:rPr lang="fa-IR" sz="2000" dirty="0" smtClean="0"/>
            </a:br>
            <a:r>
              <a:rPr lang="fa-IR" sz="2000" dirty="0" smtClean="0"/>
              <a:t>3- روزی که یهودیان مساجد «اقصی» و «صخره» در بیت المقدس را منهدم کنند، جنگ نهایی مقدس (آرماگدون) به رهبری آمریکا و انگلیس آغاز شده، و در این جنگ جهانی تمام جهان نابود خواهند شد.</a:t>
            </a:r>
            <a:br>
              <a:rPr lang="fa-IR" sz="2000" dirty="0" smtClean="0"/>
            </a:br>
            <a:r>
              <a:rPr lang="fa-IR" sz="2000" dirty="0" smtClean="0"/>
              <a:t>4- روزی که جنگ آرماگدون آغاز شود، تمامی مسیحیان (پیرو اعتقادات «عملی نمودن خواسته های مسیح» که مسیحیان دوباره تولد یافته می باشند)، مسیح را خواهند دید و توسط یک سفینه عظیم از دنیا به بهشت منتقل می شوند و از آنجا همراه با مسیح نظاره گر نابودی جهان و عذاب سخت در این جنگ مقدس خواهند بود.</a:t>
            </a:r>
            <a:endParaRPr lang="fa-IR" sz="2000" dirty="0"/>
          </a:p>
        </p:txBody>
      </p:sp>
    </p:spTree>
  </p:cSld>
  <p:clrMapOvr>
    <a:masterClrMapping/>
  </p:clrMapOvr>
  <p:transition spd="slow">
    <p:comb dir="ver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r">
              <a:buNone/>
            </a:pPr>
            <a:r>
              <a:rPr lang="fa-IR" sz="2000" b="1" dirty="0" smtClean="0"/>
              <a:t>5- </a:t>
            </a:r>
            <a:r>
              <a:rPr lang="fa-IR" sz="2000" b="1" dirty="0" smtClean="0"/>
              <a:t>در جنگ آرماگدون زمانی که ضد مسیح (دجال) در حال دستیابی به پیروزی است، مسیح همراه مسیحیان دوباره تولد یافته در جهان ظهور خواهد کرد. و ضد مسیح را در پایان این جنگ مقدس شکست می دهد و حکومت جهانی خود را با مرکزیت «بیت المقدس» بر پا خواهد ساخت. و معبدی که به جای مسجد «اقصی» و «صخره» در بیت المقدس – که توسط مسیحیان و یهودیان قبل از آغاز جنگ آرماگدون ساخته شده – محل حکومت جهانی مسیح خواهد بود.</a:t>
            </a:r>
            <a:br>
              <a:rPr lang="fa-IR" sz="2000" b="1" dirty="0" smtClean="0"/>
            </a:br>
            <a:r>
              <a:rPr lang="fa-IR" sz="2000" b="1" dirty="0" smtClean="0"/>
              <a:t>6- دولت صهیونیستی اسرائیل با کمک آمریکا و انگلیس مسجد الاقصی و مسجد صخره در بیت المقدس را نابود خواهد کرد. و معبد بزرگ به دست آنان در این مکان ساخته خواهد شد و این رسالت مقدس به عهده آنها می باشد.</a:t>
            </a:r>
            <a:br>
              <a:rPr lang="fa-IR" sz="2000" b="1" dirty="0" smtClean="0"/>
            </a:br>
            <a:r>
              <a:rPr lang="fa-IR" sz="2000" b="1" dirty="0" smtClean="0"/>
              <a:t>7- این حادثه پس از سال 2000.م حتماً اتفاق خواهد افتاد.</a:t>
            </a:r>
            <a:br>
              <a:rPr lang="fa-IR" sz="2000" b="1" dirty="0" smtClean="0"/>
            </a:br>
            <a:r>
              <a:rPr lang="fa-IR" sz="2000" b="1" dirty="0" smtClean="0"/>
              <a:t>8- قبل از آغاز جنگ آرماگدون، رعب و وحشت، جامعه آمریکا و اروپا را فرا خواهد گرفت.</a:t>
            </a:r>
            <a:br>
              <a:rPr lang="fa-IR" sz="2000" b="1" dirty="0" smtClean="0"/>
            </a:br>
            <a:r>
              <a:rPr lang="fa-IR" sz="2000" b="1" dirty="0" smtClean="0"/>
              <a:t>9- قبل از ظهور دوباره مسیح، صلح در جهان هیچ معنی ندارد و مسیحیان برای تسریع در ظهور مسیح باید مقدمات جنگ آرماگدون و نابودی جهان را فراهم نمایند.</a:t>
            </a:r>
            <a:br>
              <a:rPr lang="fa-IR" sz="2000" b="1" dirty="0" smtClean="0"/>
            </a:br>
            <a:r>
              <a:rPr lang="fa-IR" sz="2000" b="1" dirty="0" smtClean="0"/>
              <a:t/>
            </a:r>
            <a:br>
              <a:rPr lang="fa-IR" sz="2000" b="1" dirty="0" smtClean="0"/>
            </a:br>
            <a:r>
              <a:rPr lang="fa-IR" sz="2000" b="1" dirty="0" smtClean="0"/>
              <a:t>رهبران مذهبی فرقه های پروتستان در ایالات متحده و انگلیس که به این مکتب نوظهور «خواسته های مسیح» اعتقاد دارند، در دهه 1990.م اعتقادات یاد شده را به شدت در جامعه آمریکا و اروپا تبلیغ کردند و ده سال گذشته در آمریکا در این زمینه دهها کتاب منتشر شده و فیلمهای گوناگونی به نمایش در آمده اند.</a:t>
            </a:r>
            <a:endParaRPr lang="fa-IR" sz="2000" b="1" dirty="0"/>
          </a:p>
        </p:txBody>
      </p:sp>
    </p:spTree>
  </p:cSld>
  <p:clrMapOvr>
    <a:masterClrMapping/>
  </p:clrMapOvr>
  <p:transition spd="slow">
    <p:comb dir="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r"/>
            <a:r>
              <a:rPr lang="fa-IR" sz="2400" dirty="0" smtClean="0"/>
              <a:t>رهبران مذهبی فرقه های پروتستان در ایالات متحده و انگلیس که به این مکتب نوظهور «خواسته های مسیح» اعتقاد دارند، در دهه 1990.م اعتقادات یاد شده را به شدت در جامعه آمریکا و اروپا تبلیغ کردند و ده سال گذشته در آمریکا در این زمینه دهها کتاب منتشر شده و فیلمهای گوناگونی به نمایش در آمده اند.</a:t>
            </a:r>
            <a:br>
              <a:rPr lang="fa-IR" sz="2400" dirty="0" smtClean="0"/>
            </a:br>
            <a:r>
              <a:rPr lang="fa-IR" sz="2400" dirty="0" smtClean="0"/>
              <a:t>در اوایل سال 2001.م کشیش آمریکایی هال لیندسی (</a:t>
            </a:r>
            <a:r>
              <a:rPr lang="en-US" sz="2400" dirty="0" smtClean="0"/>
              <a:t>Hal Lindsey) </a:t>
            </a:r>
            <a:r>
              <a:rPr lang="fa-IR" sz="2400" dirty="0" smtClean="0"/>
              <a:t>که مبلغ این مکتب می باشد، کتابی با عنوان «در پیشگویی های انجیل؛ جای آمریکا کجاست؟» را تألیف کرده که یکی از پر فروش ترین کتابهای سال 2001 در آمریکا به شمار آمده است. در این کتاب نقش دولت واشنگتن در جنگ آرماگدون بیان شده است. نویسنده در این کتاب اثبات نموده است که دولت آمریکا جنگ آرماگدون را رهبری خواهد کرد و مخالفان مسیح در سراسر جهان را که قبل از آغاز این جنگ باعث ایجاد رعب و وحشت در جهان شده اند، شکست خواهند داد.</a:t>
            </a:r>
            <a:br>
              <a:rPr lang="fa-IR" sz="2400" dirty="0" smtClean="0"/>
            </a:br>
            <a:r>
              <a:rPr lang="fa-IR" sz="2400" dirty="0" smtClean="0"/>
              <a:t>در این جنگ مقدس، دولت انگلیس همکار آمریکا خواهد بود.</a:t>
            </a:r>
            <a:br>
              <a:rPr lang="fa-IR" sz="2400" dirty="0" smtClean="0"/>
            </a:br>
            <a:r>
              <a:rPr lang="fa-IR" sz="2400" dirty="0" smtClean="0"/>
              <a:t/>
            </a:r>
            <a:br>
              <a:rPr lang="fa-IR" sz="2400" dirty="0" smtClean="0"/>
            </a:br>
            <a:endParaRPr lang="fa-IR" sz="2400" dirty="0"/>
          </a:p>
        </p:txBody>
      </p:sp>
    </p:spTree>
  </p:cSld>
  <p:clrMapOvr>
    <a:masterClrMapping/>
  </p:clrMapOvr>
  <p:transition spd="slow">
    <p:comb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500042"/>
          </a:xfrm>
        </p:spPr>
        <p:txBody>
          <a:bodyPr/>
          <a:lstStyle/>
          <a:p>
            <a:pPr algn="r"/>
            <a:r>
              <a:rPr lang="fa-IR" dirty="0">
                <a:cs typeface="B Badr" pitchFamily="2" charset="-78"/>
              </a:rPr>
              <a:t>فهرست مطالب</a:t>
            </a:r>
            <a:endParaRPr lang="en-US" dirty="0">
              <a:cs typeface="B Badr" pitchFamily="2" charset="-78"/>
            </a:endParaRPr>
          </a:p>
        </p:txBody>
      </p:sp>
      <p:sp>
        <p:nvSpPr>
          <p:cNvPr id="20" name="Text Box 98"/>
          <p:cNvSpPr txBox="1">
            <a:spLocks noGrp="1" noChangeArrowheads="1"/>
          </p:cNvSpPr>
          <p:nvPr>
            <p:ph idx="1"/>
          </p:nvPr>
        </p:nvSpPr>
        <p:spPr bwMode="gray">
          <a:xfrm>
            <a:off x="539552" y="332656"/>
            <a:ext cx="8229600" cy="523220"/>
          </a:xfrm>
          <a:prstGeom prst="rect">
            <a:avLst/>
          </a:prstGeom>
          <a:noFill/>
          <a:ln w="9525" algn="ctr">
            <a:noFill/>
            <a:miter lim="800000"/>
            <a:headEnd/>
            <a:tailEnd/>
          </a:ln>
          <a:effectLst/>
        </p:spPr>
        <p:txBody>
          <a:bodyPr wrap="square">
            <a:spAutoFit/>
          </a:bodyPr>
          <a:lstStyle/>
          <a:p>
            <a:pPr marL="0" indent="180000" algn="just" rtl="1">
              <a:spcBef>
                <a:spcPts val="0"/>
              </a:spcBef>
              <a:buNone/>
            </a:pPr>
            <a:r>
              <a:rPr lang="fa-IR" sz="2800" b="1" dirty="0" smtClean="0">
                <a:solidFill>
                  <a:srgbClr val="F1FA7A"/>
                </a:solidFill>
                <a:latin typeface="+mn-lt"/>
                <a:ea typeface="+mn-ea"/>
                <a:cs typeface="+mn-cs"/>
              </a:rPr>
              <a:t>                            عناوين</a:t>
            </a:r>
            <a:r>
              <a:rPr lang="fa-IR" sz="2800" b="1" dirty="0" smtClean="0">
                <a:solidFill>
                  <a:schemeClr val="tx1"/>
                </a:solidFill>
                <a:latin typeface="+mn-lt"/>
                <a:ea typeface="+mn-ea"/>
                <a:cs typeface="+mn-cs"/>
              </a:rPr>
              <a:t> </a:t>
            </a:r>
            <a:endParaRPr lang="en-US" sz="2800" b="1" dirty="0">
              <a:solidFill>
                <a:schemeClr val="tx1"/>
              </a:solidFill>
              <a:latin typeface="+mn-lt"/>
              <a:ea typeface="+mn-ea"/>
              <a:cs typeface="+mn-cs"/>
            </a:endParaRPr>
          </a:p>
        </p:txBody>
      </p:sp>
      <p:grpSp>
        <p:nvGrpSpPr>
          <p:cNvPr id="45" name="Group 88"/>
          <p:cNvGrpSpPr>
            <a:grpSpLocks/>
          </p:cNvGrpSpPr>
          <p:nvPr/>
        </p:nvGrpSpPr>
        <p:grpSpPr bwMode="auto">
          <a:xfrm>
            <a:off x="6372200" y="836712"/>
            <a:ext cx="762000" cy="571504"/>
            <a:chOff x="1110" y="2656"/>
            <a:chExt cx="1549" cy="1351"/>
          </a:xfrm>
        </p:grpSpPr>
        <p:sp>
          <p:nvSpPr>
            <p:cNvPr id="46" name="AutoShape 89"/>
            <p:cNvSpPr>
              <a:spLocks noChangeArrowheads="1"/>
            </p:cNvSpPr>
            <p:nvPr/>
          </p:nvSpPr>
          <p:spPr bwMode="gray">
            <a:xfrm>
              <a:off x="1123" y="2679"/>
              <a:ext cx="1536" cy="1328"/>
            </a:xfrm>
            <a:prstGeom prst="hexagon">
              <a:avLst>
                <a:gd name="adj" fmla="val 28916"/>
                <a:gd name="vf" fmla="val 115470"/>
              </a:avLst>
            </a:prstGeom>
            <a:solidFill>
              <a:srgbClr val="808080"/>
            </a:solidFill>
            <a:ln w="9525">
              <a:noFill/>
              <a:miter lim="800000"/>
              <a:headEnd/>
              <a:tailEnd/>
            </a:ln>
            <a:effectLst/>
          </p:spPr>
          <p:txBody>
            <a:bodyPr wrap="none" anchor="ctr"/>
            <a:lstStyle/>
            <a:p>
              <a:endParaRPr lang="en-US" dirty="0"/>
            </a:p>
          </p:txBody>
        </p:sp>
        <p:sp>
          <p:nvSpPr>
            <p:cNvPr id="47" name="AutoShape 90"/>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p:spPr>
          <p:txBody>
            <a:bodyPr wrap="none" anchor="ctr"/>
            <a:lstStyle/>
            <a:p>
              <a:endParaRPr lang="en-US" dirty="0"/>
            </a:p>
          </p:txBody>
        </p:sp>
        <p:sp>
          <p:nvSpPr>
            <p:cNvPr id="48" name="AutoShape 91"/>
            <p:cNvSpPr>
              <a:spLocks noChangeArrowheads="1"/>
            </p:cNvSpPr>
            <p:nvPr/>
          </p:nvSpPr>
          <p:spPr bwMode="gray">
            <a:xfrm>
              <a:off x="1200" y="2736"/>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tx1"/>
              </a:solidFill>
              <a:miter lim="800000"/>
              <a:headEnd/>
              <a:tailEnd/>
            </a:ln>
            <a:effectLst/>
          </p:spPr>
          <p:txBody>
            <a:bodyPr wrap="none" anchor="ctr"/>
            <a:lstStyle/>
            <a:p>
              <a:endParaRPr lang="en-US" dirty="0"/>
            </a:p>
          </p:txBody>
        </p:sp>
      </p:grpSp>
      <p:grpSp>
        <p:nvGrpSpPr>
          <p:cNvPr id="49" name="Group 92"/>
          <p:cNvGrpSpPr>
            <a:grpSpLocks/>
          </p:cNvGrpSpPr>
          <p:nvPr/>
        </p:nvGrpSpPr>
        <p:grpSpPr bwMode="auto">
          <a:xfrm>
            <a:off x="6357950" y="1571612"/>
            <a:ext cx="762000" cy="571504"/>
            <a:chOff x="3174" y="2656"/>
            <a:chExt cx="1549" cy="1351"/>
          </a:xfrm>
        </p:grpSpPr>
        <p:sp>
          <p:nvSpPr>
            <p:cNvPr id="50" name="AutoShape 93"/>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a:effectLst/>
          </p:spPr>
          <p:txBody>
            <a:bodyPr wrap="none" anchor="ctr"/>
            <a:lstStyle/>
            <a:p>
              <a:pPr algn="r" rtl="1"/>
              <a:endParaRPr lang="en-US" dirty="0"/>
            </a:p>
          </p:txBody>
        </p:sp>
        <p:sp>
          <p:nvSpPr>
            <p:cNvPr id="51" name="AutoShape 94"/>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p:spPr>
          <p:txBody>
            <a:bodyPr wrap="none" anchor="ctr"/>
            <a:lstStyle/>
            <a:p>
              <a:pPr algn="r" rtl="1"/>
              <a:endParaRPr lang="en-US" dirty="0"/>
            </a:p>
          </p:txBody>
        </p:sp>
        <p:sp>
          <p:nvSpPr>
            <p:cNvPr id="52" name="AutoShape 95"/>
            <p:cNvSpPr>
              <a:spLocks noChangeArrowheads="1"/>
            </p:cNvSpPr>
            <p:nvPr/>
          </p:nvSpPr>
          <p:spPr bwMode="gray">
            <a:xfrm>
              <a:off x="3264" y="2736"/>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lgn="r" rtl="1"/>
              <a:endParaRPr lang="en-US" dirty="0"/>
            </a:p>
          </p:txBody>
        </p:sp>
      </p:grpSp>
      <p:sp>
        <p:nvSpPr>
          <p:cNvPr id="55" name="Text Box 100"/>
          <p:cNvSpPr txBox="1">
            <a:spLocks noChangeArrowheads="1"/>
          </p:cNvSpPr>
          <p:nvPr/>
        </p:nvSpPr>
        <p:spPr bwMode="auto">
          <a:xfrm>
            <a:off x="1643042" y="1643050"/>
            <a:ext cx="4643470" cy="523220"/>
          </a:xfrm>
          <a:prstGeom prst="rect">
            <a:avLst/>
          </a:prstGeom>
          <a:noFill/>
          <a:ln w="9525" algn="ctr">
            <a:noFill/>
            <a:miter lim="800000"/>
            <a:headEnd/>
            <a:tailEnd/>
          </a:ln>
          <a:effectLst/>
        </p:spPr>
        <p:txBody>
          <a:bodyPr wrap="square">
            <a:spAutoFit/>
          </a:bodyPr>
          <a:lstStyle/>
          <a:p>
            <a:pPr algn="r" rtl="1"/>
            <a:r>
              <a:rPr lang="fa-IR" sz="2800" b="1" dirty="0" smtClean="0"/>
              <a:t>کلیات</a:t>
            </a:r>
            <a:endParaRPr lang="en-US" sz="3200" b="1" dirty="0"/>
          </a:p>
        </p:txBody>
      </p:sp>
      <p:sp>
        <p:nvSpPr>
          <p:cNvPr id="56" name="Text Box 101"/>
          <p:cNvSpPr txBox="1">
            <a:spLocks noChangeArrowheads="1"/>
          </p:cNvSpPr>
          <p:nvPr/>
        </p:nvSpPr>
        <p:spPr bwMode="gray">
          <a:xfrm>
            <a:off x="6572264" y="1643050"/>
            <a:ext cx="357190" cy="461665"/>
          </a:xfrm>
          <a:prstGeom prst="rect">
            <a:avLst/>
          </a:prstGeom>
          <a:noFill/>
          <a:ln w="9525" algn="ctr">
            <a:noFill/>
            <a:miter lim="800000"/>
            <a:headEnd/>
            <a:tailEnd/>
          </a:ln>
          <a:effectLst/>
        </p:spPr>
        <p:txBody>
          <a:bodyPr wrap="square">
            <a:spAutoFit/>
          </a:bodyPr>
          <a:lstStyle/>
          <a:p>
            <a:pPr algn="ctr" rtl="1" eaLnBrk="0" hangingPunct="0"/>
            <a:r>
              <a:rPr lang="en-US" sz="2400" b="1" dirty="0"/>
              <a:t>1</a:t>
            </a:r>
          </a:p>
        </p:txBody>
      </p:sp>
      <p:grpSp>
        <p:nvGrpSpPr>
          <p:cNvPr id="57" name="Group 102"/>
          <p:cNvGrpSpPr>
            <a:grpSpLocks/>
          </p:cNvGrpSpPr>
          <p:nvPr/>
        </p:nvGrpSpPr>
        <p:grpSpPr bwMode="auto">
          <a:xfrm>
            <a:off x="6357950" y="2214554"/>
            <a:ext cx="762000" cy="571504"/>
            <a:chOff x="1110" y="2656"/>
            <a:chExt cx="1549" cy="1351"/>
          </a:xfrm>
          <a:solidFill>
            <a:srgbClr val="66FF33"/>
          </a:solidFill>
        </p:grpSpPr>
        <p:sp>
          <p:nvSpPr>
            <p:cNvPr id="58" name="AutoShape 103"/>
            <p:cNvSpPr>
              <a:spLocks noChangeArrowheads="1"/>
            </p:cNvSpPr>
            <p:nvPr/>
          </p:nvSpPr>
          <p:spPr bwMode="gray">
            <a:xfrm>
              <a:off x="1123" y="2679"/>
              <a:ext cx="1536" cy="1328"/>
            </a:xfrm>
            <a:prstGeom prst="hexagon">
              <a:avLst>
                <a:gd name="adj" fmla="val 28916"/>
                <a:gd name="vf" fmla="val 115470"/>
              </a:avLst>
            </a:prstGeom>
            <a:grpFill/>
            <a:ln w="9525">
              <a:noFill/>
              <a:miter lim="800000"/>
              <a:headEnd/>
              <a:tailEnd/>
            </a:ln>
            <a:effectLst/>
          </p:spPr>
          <p:txBody>
            <a:bodyPr wrap="none" anchor="ctr"/>
            <a:lstStyle/>
            <a:p>
              <a:pPr algn="r" rtl="1"/>
              <a:endParaRPr lang="en-US" dirty="0"/>
            </a:p>
          </p:txBody>
        </p:sp>
        <p:sp>
          <p:nvSpPr>
            <p:cNvPr id="59" name="AutoShape 104"/>
            <p:cNvSpPr>
              <a:spLocks noChangeArrowheads="1"/>
            </p:cNvSpPr>
            <p:nvPr/>
          </p:nvSpPr>
          <p:spPr bwMode="gray">
            <a:xfrm>
              <a:off x="1110" y="2656"/>
              <a:ext cx="1536" cy="1328"/>
            </a:xfrm>
            <a:prstGeom prst="hexagon">
              <a:avLst>
                <a:gd name="adj" fmla="val 28916"/>
                <a:gd name="vf" fmla="val 115470"/>
              </a:avLst>
            </a:prstGeom>
            <a:grpFill/>
            <a:ln w="9525">
              <a:solidFill>
                <a:srgbClr val="C0C0C0"/>
              </a:solidFill>
              <a:miter lim="800000"/>
              <a:headEnd/>
              <a:tailEnd/>
            </a:ln>
            <a:effectLst/>
          </p:spPr>
          <p:txBody>
            <a:bodyPr wrap="none" anchor="ctr"/>
            <a:lstStyle/>
            <a:p>
              <a:pPr algn="r" rtl="1"/>
              <a:endParaRPr lang="en-US" dirty="0"/>
            </a:p>
          </p:txBody>
        </p:sp>
        <p:sp>
          <p:nvSpPr>
            <p:cNvPr id="60" name="AutoShape 105"/>
            <p:cNvSpPr>
              <a:spLocks noChangeArrowheads="1"/>
            </p:cNvSpPr>
            <p:nvPr/>
          </p:nvSpPr>
          <p:spPr bwMode="gray">
            <a:xfrm>
              <a:off x="1200" y="2736"/>
              <a:ext cx="1350" cy="1168"/>
            </a:xfrm>
            <a:prstGeom prst="hexagon">
              <a:avLst>
                <a:gd name="adj" fmla="val 28896"/>
                <a:gd name="vf" fmla="val 115470"/>
              </a:avLst>
            </a:prstGeom>
            <a:grpFill/>
            <a:ln w="9525">
              <a:solidFill>
                <a:schemeClr val="tx1"/>
              </a:solidFill>
              <a:miter lim="800000"/>
              <a:headEnd/>
              <a:tailEnd/>
            </a:ln>
            <a:effectLst/>
          </p:spPr>
          <p:txBody>
            <a:bodyPr wrap="none" anchor="ctr"/>
            <a:lstStyle/>
            <a:p>
              <a:pPr algn="r" rtl="1"/>
              <a:endParaRPr lang="en-US" dirty="0"/>
            </a:p>
          </p:txBody>
        </p:sp>
      </p:grpSp>
      <p:grpSp>
        <p:nvGrpSpPr>
          <p:cNvPr id="61" name="Group 106"/>
          <p:cNvGrpSpPr>
            <a:grpSpLocks/>
          </p:cNvGrpSpPr>
          <p:nvPr/>
        </p:nvGrpSpPr>
        <p:grpSpPr bwMode="auto">
          <a:xfrm>
            <a:off x="6357950" y="2857496"/>
            <a:ext cx="762000" cy="571504"/>
            <a:chOff x="3174" y="2656"/>
            <a:chExt cx="1549" cy="1351"/>
          </a:xfrm>
          <a:solidFill>
            <a:srgbClr val="3366FF"/>
          </a:solidFill>
        </p:grpSpPr>
        <p:sp>
          <p:nvSpPr>
            <p:cNvPr id="62" name="AutoShape 107"/>
            <p:cNvSpPr>
              <a:spLocks noChangeArrowheads="1"/>
            </p:cNvSpPr>
            <p:nvPr/>
          </p:nvSpPr>
          <p:spPr bwMode="gray">
            <a:xfrm>
              <a:off x="3187" y="2679"/>
              <a:ext cx="1536" cy="1328"/>
            </a:xfrm>
            <a:prstGeom prst="hexagon">
              <a:avLst>
                <a:gd name="adj" fmla="val 28916"/>
                <a:gd name="vf" fmla="val 115470"/>
              </a:avLst>
            </a:prstGeom>
            <a:grpFill/>
            <a:ln w="9525">
              <a:noFill/>
              <a:miter lim="800000"/>
              <a:headEnd/>
              <a:tailEnd/>
            </a:ln>
            <a:effectLst/>
          </p:spPr>
          <p:txBody>
            <a:bodyPr wrap="none" anchor="ctr"/>
            <a:lstStyle/>
            <a:p>
              <a:pPr algn="r" rtl="1"/>
              <a:endParaRPr lang="en-US" dirty="0"/>
            </a:p>
          </p:txBody>
        </p:sp>
        <p:sp>
          <p:nvSpPr>
            <p:cNvPr id="63" name="AutoShape 108"/>
            <p:cNvSpPr>
              <a:spLocks noChangeArrowheads="1"/>
            </p:cNvSpPr>
            <p:nvPr/>
          </p:nvSpPr>
          <p:spPr bwMode="gray">
            <a:xfrm>
              <a:off x="3174" y="2656"/>
              <a:ext cx="1536" cy="1328"/>
            </a:xfrm>
            <a:prstGeom prst="hexagon">
              <a:avLst>
                <a:gd name="adj" fmla="val 28916"/>
                <a:gd name="vf" fmla="val 115470"/>
              </a:avLst>
            </a:prstGeom>
            <a:grpFill/>
            <a:ln w="9525">
              <a:solidFill>
                <a:srgbClr val="C0C0C0"/>
              </a:solidFill>
              <a:miter lim="800000"/>
              <a:headEnd/>
              <a:tailEnd/>
            </a:ln>
            <a:effectLst/>
          </p:spPr>
          <p:txBody>
            <a:bodyPr wrap="none" anchor="ctr"/>
            <a:lstStyle/>
            <a:p>
              <a:pPr algn="r" rtl="1"/>
              <a:endParaRPr lang="en-US" dirty="0"/>
            </a:p>
          </p:txBody>
        </p:sp>
        <p:sp>
          <p:nvSpPr>
            <p:cNvPr id="64" name="AutoShape 109"/>
            <p:cNvSpPr>
              <a:spLocks noChangeArrowheads="1"/>
            </p:cNvSpPr>
            <p:nvPr/>
          </p:nvSpPr>
          <p:spPr bwMode="gray">
            <a:xfrm>
              <a:off x="3264" y="2736"/>
              <a:ext cx="1350" cy="1168"/>
            </a:xfrm>
            <a:prstGeom prst="hexagon">
              <a:avLst>
                <a:gd name="adj" fmla="val 28896"/>
                <a:gd name="vf" fmla="val 115470"/>
              </a:avLst>
            </a:prstGeom>
            <a:grpFill/>
            <a:ln w="9525">
              <a:solidFill>
                <a:schemeClr val="tx1"/>
              </a:solidFill>
              <a:miter lim="800000"/>
              <a:headEnd/>
              <a:tailEnd/>
            </a:ln>
            <a:effectLst/>
          </p:spPr>
          <p:txBody>
            <a:bodyPr wrap="none" anchor="ctr"/>
            <a:lstStyle/>
            <a:p>
              <a:pPr algn="r" rtl="1"/>
              <a:endParaRPr lang="en-US" dirty="0"/>
            </a:p>
          </p:txBody>
        </p:sp>
      </p:grpSp>
      <p:sp>
        <p:nvSpPr>
          <p:cNvPr id="65" name="Text Box 111"/>
          <p:cNvSpPr txBox="1">
            <a:spLocks noChangeArrowheads="1"/>
          </p:cNvSpPr>
          <p:nvPr/>
        </p:nvSpPr>
        <p:spPr bwMode="auto">
          <a:xfrm>
            <a:off x="1907704" y="2285992"/>
            <a:ext cx="4349078" cy="523220"/>
          </a:xfrm>
          <a:prstGeom prst="rect">
            <a:avLst/>
          </a:prstGeom>
          <a:noFill/>
          <a:ln w="9525" algn="ctr">
            <a:noFill/>
            <a:miter lim="800000"/>
            <a:headEnd/>
            <a:tailEnd/>
          </a:ln>
          <a:effectLst/>
        </p:spPr>
        <p:txBody>
          <a:bodyPr wrap="square">
            <a:spAutoFit/>
          </a:bodyPr>
          <a:lstStyle/>
          <a:p>
            <a:pPr algn="r" rtl="1" eaLnBrk="0" hangingPunct="0"/>
            <a:r>
              <a:rPr lang="fa-IR" sz="2800" b="1" dirty="0" smtClean="0">
                <a:cs typeface="B Badr" pitchFamily="2" charset="-78"/>
              </a:rPr>
              <a:t>منجی گرایی واهداف آن ازمنظر </a:t>
            </a:r>
            <a:r>
              <a:rPr lang="fa-IR" sz="2800" b="1" dirty="0">
                <a:cs typeface="B Badr" pitchFamily="2" charset="-78"/>
              </a:rPr>
              <a:t>تشيع</a:t>
            </a:r>
            <a:endParaRPr lang="en-US" sz="2800" b="1" dirty="0">
              <a:cs typeface="B Badr" pitchFamily="2" charset="-78"/>
            </a:endParaRPr>
          </a:p>
        </p:txBody>
      </p:sp>
      <p:sp>
        <p:nvSpPr>
          <p:cNvPr id="66" name="Text Box 112"/>
          <p:cNvSpPr txBox="1">
            <a:spLocks noChangeArrowheads="1"/>
          </p:cNvSpPr>
          <p:nvPr/>
        </p:nvSpPr>
        <p:spPr bwMode="gray">
          <a:xfrm>
            <a:off x="6572264" y="2285992"/>
            <a:ext cx="379431" cy="461665"/>
          </a:xfrm>
          <a:prstGeom prst="rect">
            <a:avLst/>
          </a:prstGeom>
          <a:noFill/>
          <a:ln w="9525" algn="ctr">
            <a:noFill/>
            <a:miter lim="800000"/>
            <a:headEnd/>
            <a:tailEnd/>
          </a:ln>
          <a:effectLst/>
        </p:spPr>
        <p:txBody>
          <a:bodyPr wrap="square">
            <a:spAutoFit/>
          </a:bodyPr>
          <a:lstStyle/>
          <a:p>
            <a:pPr algn="ctr" rtl="1" eaLnBrk="0" hangingPunct="0"/>
            <a:r>
              <a:rPr lang="en-US" sz="2400" b="1" dirty="0"/>
              <a:t>2</a:t>
            </a:r>
          </a:p>
        </p:txBody>
      </p:sp>
      <p:sp>
        <p:nvSpPr>
          <p:cNvPr id="67" name="Text Box 114"/>
          <p:cNvSpPr txBox="1">
            <a:spLocks noChangeArrowheads="1"/>
          </p:cNvSpPr>
          <p:nvPr/>
        </p:nvSpPr>
        <p:spPr bwMode="auto">
          <a:xfrm>
            <a:off x="395536" y="2928934"/>
            <a:ext cx="5890968" cy="523220"/>
          </a:xfrm>
          <a:prstGeom prst="rect">
            <a:avLst/>
          </a:prstGeom>
          <a:noFill/>
          <a:ln w="9525" algn="ctr">
            <a:noFill/>
            <a:miter lim="800000"/>
            <a:headEnd/>
            <a:tailEnd/>
          </a:ln>
          <a:effectLst/>
        </p:spPr>
        <p:txBody>
          <a:bodyPr wrap="square">
            <a:spAutoFit/>
          </a:bodyPr>
          <a:lstStyle/>
          <a:p>
            <a:pPr algn="r" rtl="1" eaLnBrk="0" hangingPunct="0"/>
            <a:r>
              <a:rPr lang="fa-IR" sz="2800" b="1" dirty="0" smtClean="0">
                <a:cs typeface="B Badr" pitchFamily="2" charset="-78"/>
              </a:rPr>
              <a:t>منجی گرایی واهداف آن </a:t>
            </a:r>
            <a:r>
              <a:rPr lang="fa-IR" sz="2800" b="1" dirty="0">
                <a:cs typeface="B Badr" pitchFamily="2" charset="-78"/>
              </a:rPr>
              <a:t>از </a:t>
            </a:r>
            <a:r>
              <a:rPr lang="fa-IR" sz="2800" b="1" dirty="0" smtClean="0">
                <a:cs typeface="B Badr" pitchFamily="2" charset="-78"/>
              </a:rPr>
              <a:t>منظر </a:t>
            </a:r>
            <a:r>
              <a:rPr lang="fa-IR" sz="2800" b="1" dirty="0">
                <a:cs typeface="B Badr" pitchFamily="2" charset="-78"/>
              </a:rPr>
              <a:t>صهيونيسم مسيحي</a:t>
            </a:r>
            <a:endParaRPr lang="en-US" sz="2800" b="1" dirty="0">
              <a:cs typeface="B Badr" pitchFamily="2" charset="-78"/>
            </a:endParaRPr>
          </a:p>
        </p:txBody>
      </p:sp>
      <p:sp>
        <p:nvSpPr>
          <p:cNvPr id="68" name="Text Box 115"/>
          <p:cNvSpPr txBox="1">
            <a:spLocks noChangeArrowheads="1"/>
          </p:cNvSpPr>
          <p:nvPr/>
        </p:nvSpPr>
        <p:spPr bwMode="gray">
          <a:xfrm>
            <a:off x="6572264" y="2928934"/>
            <a:ext cx="379431" cy="461665"/>
          </a:xfrm>
          <a:prstGeom prst="rect">
            <a:avLst/>
          </a:prstGeom>
          <a:noFill/>
          <a:ln w="9525" algn="ctr">
            <a:noFill/>
            <a:miter lim="800000"/>
            <a:headEnd/>
            <a:tailEnd/>
          </a:ln>
          <a:effectLst/>
        </p:spPr>
        <p:txBody>
          <a:bodyPr wrap="square">
            <a:spAutoFit/>
          </a:bodyPr>
          <a:lstStyle/>
          <a:p>
            <a:pPr algn="ctr" rtl="1" eaLnBrk="0" hangingPunct="0"/>
            <a:r>
              <a:rPr lang="en-US" sz="2400" b="1" dirty="0"/>
              <a:t>3</a:t>
            </a:r>
          </a:p>
        </p:txBody>
      </p:sp>
      <p:sp>
        <p:nvSpPr>
          <p:cNvPr id="70" name="Text Box 100"/>
          <p:cNvSpPr txBox="1">
            <a:spLocks noChangeArrowheads="1"/>
          </p:cNvSpPr>
          <p:nvPr/>
        </p:nvSpPr>
        <p:spPr bwMode="auto">
          <a:xfrm>
            <a:off x="3643306" y="1000108"/>
            <a:ext cx="2613476" cy="523220"/>
          </a:xfrm>
          <a:prstGeom prst="rect">
            <a:avLst/>
          </a:prstGeom>
          <a:noFill/>
          <a:ln w="9525" algn="ctr">
            <a:noFill/>
            <a:miter lim="800000"/>
            <a:headEnd/>
            <a:tailEnd/>
          </a:ln>
          <a:effectLst/>
        </p:spPr>
        <p:txBody>
          <a:bodyPr wrap="square">
            <a:spAutoFit/>
          </a:bodyPr>
          <a:lstStyle/>
          <a:p>
            <a:pPr algn="r" rtl="1" eaLnBrk="0" hangingPunct="0"/>
            <a:r>
              <a:rPr lang="fa-IR" sz="2800" b="1" dirty="0">
                <a:cs typeface="B Badr" pitchFamily="2" charset="-78"/>
              </a:rPr>
              <a:t>مقدمه و طرح مسئله</a:t>
            </a:r>
            <a:endParaRPr lang="en-US" sz="2800" b="1" dirty="0">
              <a:cs typeface="B Badr" pitchFamily="2" charset="-78"/>
            </a:endParaRPr>
          </a:p>
        </p:txBody>
      </p:sp>
      <p:grpSp>
        <p:nvGrpSpPr>
          <p:cNvPr id="83" name="Group 88"/>
          <p:cNvGrpSpPr>
            <a:grpSpLocks/>
          </p:cNvGrpSpPr>
          <p:nvPr/>
        </p:nvGrpSpPr>
        <p:grpSpPr bwMode="auto">
          <a:xfrm>
            <a:off x="6372200" y="3501008"/>
            <a:ext cx="762000" cy="571504"/>
            <a:chOff x="1110" y="2656"/>
            <a:chExt cx="1549" cy="1351"/>
          </a:xfrm>
          <a:solidFill>
            <a:srgbClr val="00B0F0"/>
          </a:solidFill>
        </p:grpSpPr>
        <p:sp>
          <p:nvSpPr>
            <p:cNvPr id="84" name="AutoShape 89"/>
            <p:cNvSpPr>
              <a:spLocks noChangeArrowheads="1"/>
            </p:cNvSpPr>
            <p:nvPr/>
          </p:nvSpPr>
          <p:spPr bwMode="gray">
            <a:xfrm>
              <a:off x="1123" y="2679"/>
              <a:ext cx="1536" cy="1328"/>
            </a:xfrm>
            <a:prstGeom prst="hexagon">
              <a:avLst>
                <a:gd name="adj" fmla="val 28916"/>
                <a:gd name="vf" fmla="val 115470"/>
              </a:avLst>
            </a:prstGeom>
            <a:grpFill/>
            <a:ln w="9525">
              <a:noFill/>
              <a:miter lim="800000"/>
              <a:headEnd/>
              <a:tailEnd/>
            </a:ln>
            <a:effectLst/>
          </p:spPr>
          <p:txBody>
            <a:bodyPr wrap="none" anchor="ctr"/>
            <a:lstStyle/>
            <a:p>
              <a:endParaRPr lang="en-US" dirty="0"/>
            </a:p>
          </p:txBody>
        </p:sp>
        <p:sp>
          <p:nvSpPr>
            <p:cNvPr id="85" name="AutoShape 90"/>
            <p:cNvSpPr>
              <a:spLocks noChangeArrowheads="1"/>
            </p:cNvSpPr>
            <p:nvPr/>
          </p:nvSpPr>
          <p:spPr bwMode="gray">
            <a:xfrm>
              <a:off x="1110" y="2656"/>
              <a:ext cx="1536" cy="1328"/>
            </a:xfrm>
            <a:prstGeom prst="hexagon">
              <a:avLst>
                <a:gd name="adj" fmla="val 28916"/>
                <a:gd name="vf" fmla="val 115470"/>
              </a:avLst>
            </a:prstGeom>
            <a:grpFill/>
            <a:ln w="9525">
              <a:solidFill>
                <a:srgbClr val="C0C0C0"/>
              </a:solidFill>
              <a:miter lim="800000"/>
              <a:headEnd/>
              <a:tailEnd/>
            </a:ln>
            <a:effectLst/>
          </p:spPr>
          <p:txBody>
            <a:bodyPr wrap="none" anchor="ctr"/>
            <a:lstStyle/>
            <a:p>
              <a:endParaRPr lang="en-US" dirty="0"/>
            </a:p>
          </p:txBody>
        </p:sp>
        <p:sp>
          <p:nvSpPr>
            <p:cNvPr id="86" name="AutoShape 91"/>
            <p:cNvSpPr>
              <a:spLocks noChangeArrowheads="1"/>
            </p:cNvSpPr>
            <p:nvPr/>
          </p:nvSpPr>
          <p:spPr bwMode="gray">
            <a:xfrm>
              <a:off x="1200" y="2736"/>
              <a:ext cx="1350" cy="1168"/>
            </a:xfrm>
            <a:prstGeom prst="hexagon">
              <a:avLst>
                <a:gd name="adj" fmla="val 28896"/>
                <a:gd name="vf" fmla="val 115470"/>
              </a:avLst>
            </a:prstGeom>
            <a:grpFill/>
            <a:ln w="9525">
              <a:solidFill>
                <a:schemeClr val="tx1"/>
              </a:solidFill>
              <a:miter lim="800000"/>
              <a:headEnd/>
              <a:tailEnd/>
            </a:ln>
            <a:effectLst/>
          </p:spPr>
          <p:txBody>
            <a:bodyPr wrap="none" anchor="ctr"/>
            <a:lstStyle/>
            <a:p>
              <a:endParaRPr lang="en-US" dirty="0"/>
            </a:p>
          </p:txBody>
        </p:sp>
      </p:grpSp>
      <p:grpSp>
        <p:nvGrpSpPr>
          <p:cNvPr id="87" name="Group 88"/>
          <p:cNvGrpSpPr>
            <a:grpSpLocks/>
          </p:cNvGrpSpPr>
          <p:nvPr/>
        </p:nvGrpSpPr>
        <p:grpSpPr bwMode="auto">
          <a:xfrm>
            <a:off x="6372200" y="4221088"/>
            <a:ext cx="762000" cy="571504"/>
            <a:chOff x="1110" y="2656"/>
            <a:chExt cx="1549" cy="1351"/>
          </a:xfrm>
          <a:solidFill>
            <a:srgbClr val="FB0DCE"/>
          </a:solidFill>
        </p:grpSpPr>
        <p:sp>
          <p:nvSpPr>
            <p:cNvPr id="88" name="AutoShape 89"/>
            <p:cNvSpPr>
              <a:spLocks noChangeArrowheads="1"/>
            </p:cNvSpPr>
            <p:nvPr/>
          </p:nvSpPr>
          <p:spPr bwMode="gray">
            <a:xfrm>
              <a:off x="1123" y="2679"/>
              <a:ext cx="1536" cy="1328"/>
            </a:xfrm>
            <a:prstGeom prst="hexagon">
              <a:avLst>
                <a:gd name="adj" fmla="val 28916"/>
                <a:gd name="vf" fmla="val 115470"/>
              </a:avLst>
            </a:prstGeom>
            <a:grpFill/>
            <a:ln w="9525">
              <a:noFill/>
              <a:miter lim="800000"/>
              <a:headEnd/>
              <a:tailEnd/>
            </a:ln>
            <a:effectLst/>
          </p:spPr>
          <p:txBody>
            <a:bodyPr wrap="none" anchor="ctr"/>
            <a:lstStyle/>
            <a:p>
              <a:endParaRPr lang="en-US" dirty="0"/>
            </a:p>
          </p:txBody>
        </p:sp>
        <p:sp>
          <p:nvSpPr>
            <p:cNvPr id="89" name="AutoShape 90"/>
            <p:cNvSpPr>
              <a:spLocks noChangeArrowheads="1"/>
            </p:cNvSpPr>
            <p:nvPr/>
          </p:nvSpPr>
          <p:spPr bwMode="gray">
            <a:xfrm>
              <a:off x="1110" y="2656"/>
              <a:ext cx="1536" cy="1328"/>
            </a:xfrm>
            <a:prstGeom prst="hexagon">
              <a:avLst>
                <a:gd name="adj" fmla="val 28916"/>
                <a:gd name="vf" fmla="val 115470"/>
              </a:avLst>
            </a:prstGeom>
            <a:grpFill/>
            <a:ln w="9525">
              <a:solidFill>
                <a:srgbClr val="C0C0C0"/>
              </a:solidFill>
              <a:miter lim="800000"/>
              <a:headEnd/>
              <a:tailEnd/>
            </a:ln>
            <a:effectLst/>
          </p:spPr>
          <p:txBody>
            <a:bodyPr wrap="none" anchor="ctr"/>
            <a:lstStyle/>
            <a:p>
              <a:endParaRPr lang="en-US" dirty="0"/>
            </a:p>
          </p:txBody>
        </p:sp>
        <p:sp>
          <p:nvSpPr>
            <p:cNvPr id="90" name="AutoShape 91"/>
            <p:cNvSpPr>
              <a:spLocks noChangeArrowheads="1"/>
            </p:cNvSpPr>
            <p:nvPr/>
          </p:nvSpPr>
          <p:spPr bwMode="gray">
            <a:xfrm>
              <a:off x="1200" y="2736"/>
              <a:ext cx="1350" cy="1168"/>
            </a:xfrm>
            <a:prstGeom prst="hexagon">
              <a:avLst>
                <a:gd name="adj" fmla="val 28896"/>
                <a:gd name="vf" fmla="val 115470"/>
              </a:avLst>
            </a:prstGeom>
            <a:grpFill/>
            <a:ln w="9525">
              <a:solidFill>
                <a:schemeClr val="tx1"/>
              </a:solidFill>
              <a:miter lim="800000"/>
              <a:headEnd/>
              <a:tailEnd/>
            </a:ln>
            <a:effectLst/>
          </p:spPr>
          <p:txBody>
            <a:bodyPr wrap="none" anchor="ctr"/>
            <a:lstStyle/>
            <a:p>
              <a:endParaRPr lang="en-US" dirty="0"/>
            </a:p>
          </p:txBody>
        </p:sp>
      </p:grpSp>
      <p:grpSp>
        <p:nvGrpSpPr>
          <p:cNvPr id="91" name="Group 88"/>
          <p:cNvGrpSpPr>
            <a:grpSpLocks/>
          </p:cNvGrpSpPr>
          <p:nvPr/>
        </p:nvGrpSpPr>
        <p:grpSpPr bwMode="auto">
          <a:xfrm>
            <a:off x="6444208" y="4941168"/>
            <a:ext cx="762000" cy="594955"/>
            <a:chOff x="1110" y="2656"/>
            <a:chExt cx="1549" cy="1351"/>
          </a:xfrm>
          <a:solidFill>
            <a:srgbClr val="FF0000"/>
          </a:solidFill>
        </p:grpSpPr>
        <p:sp>
          <p:nvSpPr>
            <p:cNvPr id="92" name="AutoShape 89"/>
            <p:cNvSpPr>
              <a:spLocks noChangeArrowheads="1"/>
            </p:cNvSpPr>
            <p:nvPr/>
          </p:nvSpPr>
          <p:spPr bwMode="gray">
            <a:xfrm>
              <a:off x="1123" y="2679"/>
              <a:ext cx="1536" cy="1328"/>
            </a:xfrm>
            <a:prstGeom prst="hexagon">
              <a:avLst>
                <a:gd name="adj" fmla="val 28916"/>
                <a:gd name="vf" fmla="val 115470"/>
              </a:avLst>
            </a:prstGeom>
            <a:grpFill/>
            <a:ln w="9525">
              <a:noFill/>
              <a:miter lim="800000"/>
              <a:headEnd/>
              <a:tailEnd/>
            </a:ln>
            <a:effectLst/>
          </p:spPr>
          <p:txBody>
            <a:bodyPr wrap="none" anchor="ctr"/>
            <a:lstStyle/>
            <a:p>
              <a:endParaRPr lang="en-US" dirty="0"/>
            </a:p>
          </p:txBody>
        </p:sp>
        <p:sp>
          <p:nvSpPr>
            <p:cNvPr id="93" name="AutoShape 90"/>
            <p:cNvSpPr>
              <a:spLocks noChangeArrowheads="1"/>
            </p:cNvSpPr>
            <p:nvPr/>
          </p:nvSpPr>
          <p:spPr bwMode="gray">
            <a:xfrm>
              <a:off x="1110" y="2656"/>
              <a:ext cx="1536" cy="1328"/>
            </a:xfrm>
            <a:prstGeom prst="hexagon">
              <a:avLst>
                <a:gd name="adj" fmla="val 28916"/>
                <a:gd name="vf" fmla="val 115470"/>
              </a:avLst>
            </a:prstGeom>
            <a:grpFill/>
            <a:ln w="9525">
              <a:solidFill>
                <a:srgbClr val="C0C0C0"/>
              </a:solidFill>
              <a:miter lim="800000"/>
              <a:headEnd/>
              <a:tailEnd/>
            </a:ln>
            <a:effectLst/>
          </p:spPr>
          <p:txBody>
            <a:bodyPr wrap="none" anchor="ctr"/>
            <a:lstStyle/>
            <a:p>
              <a:endParaRPr lang="en-US" dirty="0"/>
            </a:p>
          </p:txBody>
        </p:sp>
        <p:sp>
          <p:nvSpPr>
            <p:cNvPr id="94" name="AutoShape 91"/>
            <p:cNvSpPr>
              <a:spLocks noChangeArrowheads="1"/>
            </p:cNvSpPr>
            <p:nvPr/>
          </p:nvSpPr>
          <p:spPr bwMode="gray">
            <a:xfrm>
              <a:off x="1200" y="2736"/>
              <a:ext cx="1350" cy="1168"/>
            </a:xfrm>
            <a:prstGeom prst="hexagon">
              <a:avLst>
                <a:gd name="adj" fmla="val 28896"/>
                <a:gd name="vf" fmla="val 115470"/>
              </a:avLst>
            </a:prstGeom>
            <a:grpFill/>
            <a:ln w="9525">
              <a:solidFill>
                <a:schemeClr val="tx1"/>
              </a:solidFill>
              <a:miter lim="800000"/>
              <a:headEnd/>
              <a:tailEnd/>
            </a:ln>
            <a:effectLst/>
          </p:spPr>
          <p:txBody>
            <a:bodyPr wrap="none" anchor="ctr"/>
            <a:lstStyle/>
            <a:p>
              <a:endParaRPr lang="en-US" dirty="0"/>
            </a:p>
          </p:txBody>
        </p:sp>
      </p:grpSp>
      <p:sp>
        <p:nvSpPr>
          <p:cNvPr id="103" name="Text Box 101"/>
          <p:cNvSpPr txBox="1">
            <a:spLocks noChangeArrowheads="1"/>
          </p:cNvSpPr>
          <p:nvPr/>
        </p:nvSpPr>
        <p:spPr bwMode="gray">
          <a:xfrm>
            <a:off x="6588224" y="3573016"/>
            <a:ext cx="379431" cy="461665"/>
          </a:xfrm>
          <a:prstGeom prst="rect">
            <a:avLst/>
          </a:prstGeom>
          <a:noFill/>
          <a:ln w="9525" algn="ctr">
            <a:noFill/>
            <a:miter lim="800000"/>
            <a:headEnd/>
            <a:tailEnd/>
          </a:ln>
          <a:effectLst/>
        </p:spPr>
        <p:txBody>
          <a:bodyPr wrap="square">
            <a:spAutoFit/>
          </a:bodyPr>
          <a:lstStyle/>
          <a:p>
            <a:pPr algn="ctr" rtl="1" eaLnBrk="0" hangingPunct="0"/>
            <a:r>
              <a:rPr lang="fa-IR" sz="2400" b="1" dirty="0" smtClean="0"/>
              <a:t>4</a:t>
            </a:r>
            <a:endParaRPr lang="en-US" sz="2400" b="1" dirty="0"/>
          </a:p>
        </p:txBody>
      </p:sp>
      <p:sp>
        <p:nvSpPr>
          <p:cNvPr id="69" name="Text Box 100"/>
          <p:cNvSpPr txBox="1">
            <a:spLocks noChangeArrowheads="1"/>
          </p:cNvSpPr>
          <p:nvPr/>
        </p:nvSpPr>
        <p:spPr bwMode="auto">
          <a:xfrm>
            <a:off x="2411760" y="4941168"/>
            <a:ext cx="3685046" cy="523220"/>
          </a:xfrm>
          <a:prstGeom prst="rect">
            <a:avLst/>
          </a:prstGeom>
          <a:noFill/>
          <a:ln w="9525" algn="ctr">
            <a:noFill/>
            <a:miter lim="800000"/>
            <a:headEnd/>
            <a:tailEnd/>
          </a:ln>
          <a:effectLst/>
        </p:spPr>
        <p:txBody>
          <a:bodyPr wrap="square">
            <a:spAutoFit/>
          </a:bodyPr>
          <a:lstStyle/>
          <a:p>
            <a:pPr algn="r" rtl="1" eaLnBrk="0" hangingPunct="0"/>
            <a:r>
              <a:rPr lang="fa-IR" sz="2800" b="1" dirty="0" smtClean="0">
                <a:cs typeface="B Badr" pitchFamily="2" charset="-78"/>
              </a:rPr>
              <a:t>فهرست منابع، مأخذ و پيوست ها</a:t>
            </a:r>
            <a:endParaRPr lang="en-US" sz="2800" b="1" dirty="0" smtClean="0">
              <a:cs typeface="B Badr" pitchFamily="2" charset="-78"/>
            </a:endParaRPr>
          </a:p>
        </p:txBody>
      </p:sp>
      <p:sp>
        <p:nvSpPr>
          <p:cNvPr id="71" name="Text Box 100"/>
          <p:cNvSpPr txBox="1">
            <a:spLocks noChangeArrowheads="1"/>
          </p:cNvSpPr>
          <p:nvPr/>
        </p:nvSpPr>
        <p:spPr bwMode="auto">
          <a:xfrm>
            <a:off x="1115616" y="4365104"/>
            <a:ext cx="5116656" cy="523220"/>
          </a:xfrm>
          <a:prstGeom prst="rect">
            <a:avLst/>
          </a:prstGeom>
          <a:noFill/>
          <a:ln w="9525" algn="ctr">
            <a:noFill/>
            <a:miter lim="800000"/>
            <a:headEnd/>
            <a:tailEnd/>
          </a:ln>
          <a:effectLst/>
        </p:spPr>
        <p:txBody>
          <a:bodyPr wrap="square">
            <a:spAutoFit/>
          </a:bodyPr>
          <a:lstStyle/>
          <a:p>
            <a:pPr algn="r" rtl="1" eaLnBrk="0" hangingPunct="0"/>
            <a:r>
              <a:rPr lang="fa-IR" sz="2800" dirty="0" smtClean="0">
                <a:cs typeface="B Badr" pitchFamily="2" charset="-78"/>
              </a:rPr>
              <a:t>خلاصه، نتيجه و ارائه راهكارها و راه حل ها</a:t>
            </a:r>
            <a:endParaRPr lang="en-US" sz="2800" dirty="0" smtClean="0">
              <a:cs typeface="B Badr" pitchFamily="2" charset="-78"/>
            </a:endParaRPr>
          </a:p>
        </p:txBody>
      </p:sp>
      <p:sp>
        <p:nvSpPr>
          <p:cNvPr id="72" name="Text Box 100"/>
          <p:cNvSpPr txBox="1">
            <a:spLocks noChangeArrowheads="1"/>
          </p:cNvSpPr>
          <p:nvPr/>
        </p:nvSpPr>
        <p:spPr bwMode="auto">
          <a:xfrm>
            <a:off x="-1044624" y="3645024"/>
            <a:ext cx="7482090" cy="492443"/>
          </a:xfrm>
          <a:prstGeom prst="rect">
            <a:avLst/>
          </a:prstGeom>
          <a:noFill/>
          <a:ln w="9525" algn="ctr">
            <a:noFill/>
            <a:miter lim="800000"/>
            <a:headEnd/>
            <a:tailEnd/>
          </a:ln>
          <a:effectLst/>
        </p:spPr>
        <p:txBody>
          <a:bodyPr wrap="square">
            <a:spAutoFit/>
          </a:bodyPr>
          <a:lstStyle/>
          <a:p>
            <a:pPr algn="r" rtl="1" eaLnBrk="0" hangingPunct="0"/>
            <a:r>
              <a:rPr lang="fa-IR" sz="2600" dirty="0" smtClean="0">
                <a:cs typeface="B Badr" pitchFamily="2" charset="-78"/>
              </a:rPr>
              <a:t>بررسي مقايسه‌اي منجی گرایی در نگاه تشيع و صهيونيسم مسيحي</a:t>
            </a:r>
            <a:endParaRPr lang="en-US" sz="2600" dirty="0" smtClean="0">
              <a:cs typeface="B Badr" pitchFamily="2" charset="-78"/>
            </a:endParaRPr>
          </a:p>
        </p:txBody>
      </p:sp>
      <p:sp>
        <p:nvSpPr>
          <p:cNvPr id="73" name="Text Box 100"/>
          <p:cNvSpPr txBox="1">
            <a:spLocks noChangeArrowheads="1"/>
          </p:cNvSpPr>
          <p:nvPr/>
        </p:nvSpPr>
        <p:spPr bwMode="auto">
          <a:xfrm>
            <a:off x="2071670" y="4214818"/>
            <a:ext cx="4256550" cy="461665"/>
          </a:xfrm>
          <a:prstGeom prst="rect">
            <a:avLst/>
          </a:prstGeom>
          <a:noFill/>
          <a:ln w="9525" algn="ctr">
            <a:noFill/>
            <a:miter lim="800000"/>
            <a:headEnd/>
            <a:tailEnd/>
          </a:ln>
          <a:effectLst/>
        </p:spPr>
        <p:txBody>
          <a:bodyPr wrap="square">
            <a:spAutoFit/>
          </a:bodyPr>
          <a:lstStyle/>
          <a:p>
            <a:pPr algn="r" rtl="1" eaLnBrk="0" hangingPunct="0"/>
            <a:r>
              <a:rPr lang="fa-IR" sz="2400" b="1" dirty="0" smtClean="0">
                <a:cs typeface="B Badr" pitchFamily="2" charset="-78"/>
              </a:rPr>
              <a:t> </a:t>
            </a:r>
            <a:endParaRPr lang="en-US" sz="2400" b="1" dirty="0" smtClean="0">
              <a:cs typeface="B Badr" pitchFamily="2" charset="-78"/>
            </a:endParaRPr>
          </a:p>
        </p:txBody>
      </p:sp>
    </p:spTree>
  </p:cSld>
  <p:clrMapOvr>
    <a:masterClrMapping/>
  </p:clrMapOvr>
  <p:transition advTm="1000">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r"/>
            <a:r>
              <a:rPr lang="fa-IR" sz="2000" dirty="0" smtClean="0"/>
              <a:t>دولت آمریکا در اوج جنگ سرد موشکهای هسته ای قاره پیمای خود را «شمشیرهای جنگ مقدس» نامیده بود.</a:t>
            </a:r>
            <a:br>
              <a:rPr lang="fa-IR" sz="2000" dirty="0" smtClean="0"/>
            </a:br>
            <a:r>
              <a:rPr lang="fa-IR" sz="2000" dirty="0" smtClean="0"/>
              <a:t>پیروان این مکتب در یک دهه گذشته تبلیغ کرده اند که عملیات توفان صحرا علیه عراق در سال 1991.م فراهم کردن مقدمه ای برای جنگ آرماگدون بوده است. مسیحیان صهیونیست از فرقه پروتستان ها در آمریکا و انگلیس اعتقاد دارند که، مسیح همیشه در امور خاورمیانه به سود دولت اسرائیل مداخله نموده است. و اعلام می دارند که خواست دولت اسرائیل در حقیقت خواست مسیح می باشد، و مذاکرات صلح در خاورمیانه بیهوده است. و تاسیس کشور اسرائیل بزرگ از رودخانه نیل تا فرات، خواست مسیح می باشد که به زودی عملی خواهد شد. </a:t>
            </a:r>
            <a:br>
              <a:rPr lang="fa-IR" sz="2000" dirty="0" smtClean="0"/>
            </a:br>
            <a:r>
              <a:rPr lang="fa-IR" sz="2000" dirty="0" smtClean="0"/>
              <a:t>صهیونیست های یهودی هم مطابق اعتقاد به مجموعه قوانین خود «تلمود»، به مکتب «خواسته های خدا» اعتقاد دارند. و مطابق این اعتقاد، آن ها برنامه ای را اجرا می نمایند که با کمک دولت های آمریکا و انگلیس و دیگر کشورهای غربی، بتوانند دو مسجد مقدس «اقصی» و «صخره» در بیت المقدس را تخریب کرده، کشور اسرائیل بزرگ را با نابودی کامل کشورهای اسلامی به وجود آورند. به همین منظور میان صهیونیست های یهودی و صهیونیست های مسیحی از فرقه پروتستان ها اتحاد و هماهنگی کامل وجود دارد. و مسیحیان پیرو اعتقاد «خواسته های خدا» همواره اظهار می دارند، هر عملی که از سوی دولت اسرائیل انجام می شود، در حقیقت از سوی مسیح طراحی شده است و باید توسط مسیحیان سراسر جهان مورد حمایت قرار بگیرد</a:t>
            </a:r>
            <a:endParaRPr lang="fa-IR" sz="2000" dirty="0"/>
          </a:p>
        </p:txBody>
      </p:sp>
    </p:spTree>
  </p:cSld>
  <p:clrMapOvr>
    <a:masterClrMapping/>
  </p:clrMapOvr>
  <p:transition spd="slow">
    <p:comb dir="ver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r"/>
            <a:r>
              <a:rPr lang="fa-IR" dirty="0" smtClean="0"/>
              <a:t/>
            </a:r>
            <a:br>
              <a:rPr lang="fa-IR" dirty="0" smtClean="0"/>
            </a:br>
            <a:r>
              <a:rPr lang="fa-IR" dirty="0" smtClean="0"/>
              <a:t>به لطف حمایت همه جانبه جهان مسیحی غرب از دولت تل آویو، اکنون ذخایر عظیم موشک های هسته ای و انواع و اقسام تسلیحات شیمیایی و میکروبی در اسرائیل وجود دارد. و در واقع رژیم صهیونیستی را به یک انبار مهمات و پادگان نظامی جهان مسیحی ایالات متحده آمریکا و غرب تبدیل کرده اند.</a:t>
            </a:r>
            <a:br>
              <a:rPr lang="fa-IR" dirty="0" smtClean="0"/>
            </a:br>
            <a:r>
              <a:rPr lang="fa-IR" dirty="0" smtClean="0"/>
              <a:t>البته هدف استراتژیک جهان مسیحی غرب این است که کشورهای اسلامی را در زمینه های اقتصادی و نظامی برای همیشه ضعیف نگه دارند. </a:t>
            </a:r>
            <a:br>
              <a:rPr lang="fa-IR" dirty="0" smtClean="0"/>
            </a:br>
            <a:endParaRPr lang="fa-IR" dirty="0"/>
          </a:p>
        </p:txBody>
      </p:sp>
    </p:spTree>
  </p:cSld>
  <p:clrMapOvr>
    <a:masterClrMapping/>
  </p:clrMapOvr>
  <p:transition spd="slow">
    <p:push/>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r"/>
            <a:r>
              <a:rPr lang="fa-IR" dirty="0" smtClean="0"/>
              <a:t>رهبران دینی و سیاسی پروتستان در انگلیس و آمریکا در حقیقت بانیان اصلی صهیونیسم می باشند. بعد از این که «جان داربی» کشیش معروف کلیسای انگلیس، نظریه صهیونیسم مسیحی را برای اولین بار به عنوان «عملی نمودن خواسته های مسیح» و تحقق پیش گویی های انجیل ترویج کرد، دو نفر از کشیشان برجسته پروتستان مقیم آمریکا به نام های «دی ال مودی» و «ویلیام بلاکستون»، صهیونیسم مسیحی را در این کشور تبلیغ کردند.</a:t>
            </a:r>
            <a:endParaRPr lang="fa-IR" dirty="0"/>
          </a:p>
        </p:txBody>
      </p:sp>
    </p:spTree>
  </p:cSld>
  <p:clrMapOvr>
    <a:masterClrMapping/>
  </p:clrMapOvr>
  <p:transition spd="slow">
    <p:pull dir="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r"/>
            <a:r>
              <a:rPr lang="fa-IR" dirty="0" smtClean="0"/>
              <a:t>در سال 1908.م بلاکستون کتابی با عنوان «مسیح می آید» را تألیف کرد. در این کتاب نویسنده به مسیحیان جهان وعده داده بود در سالی که در فلسطين کشور صهیونیستی اسرائیل تأسیس گردد، مسیح دوباره ظهور خواهد کرد. برای رسیدن به این هدف، دولت لندن با تهاجم های فرهنگی و نظامی خلافت عثمانی را متلاشی نمود، و در جنگ جهانی اول ارتش انگلیس سرزمین فلسطین را تصرف کرد. در سال 1917.م هم «آرتور بالفور» وزیر امور خارجه وقت انگلیس، در بیانیه ای تعهد نمود: دولت لندن به یهودیان سراسر جهان برای مهاجرت به فلسطین کمک کند و در تشکیل کشور اسرائیل در فلسطین فعالیت نماید</a:t>
            </a:r>
            <a:endParaRPr lang="fa-IR" dirty="0"/>
          </a:p>
        </p:txBody>
      </p:sp>
    </p:spTree>
  </p:cSld>
  <p:clrMapOvr>
    <a:masterClrMapping/>
  </p:clrMapOvr>
  <p:transition spd="slow">
    <p:wipe di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124744"/>
            <a:ext cx="7772400" cy="1470025"/>
          </a:xfrm>
        </p:spPr>
        <p:txBody>
          <a:bodyPr/>
          <a:lstStyle/>
          <a:p>
            <a:r>
              <a:rPr lang="en-US" dirty="0" smtClean="0"/>
              <a:t/>
            </a:r>
            <a:br>
              <a:rPr lang="en-US" dirty="0" smtClean="0"/>
            </a:br>
            <a:r>
              <a:rPr lang="fa-IR" dirty="0" smtClean="0"/>
              <a:t>فصل چهارم :</a:t>
            </a:r>
            <a:br>
              <a:rPr lang="fa-IR" dirty="0" smtClean="0"/>
            </a:br>
            <a:r>
              <a:rPr lang="en-US" dirty="0" smtClean="0"/>
              <a:t/>
            </a:r>
            <a:br>
              <a:rPr lang="en-US" dirty="0" smtClean="0"/>
            </a:br>
            <a:r>
              <a:rPr lang="fa-IR" sz="6000" dirty="0" smtClean="0">
                <a:ln w="18000">
                  <a:solidFill>
                    <a:schemeClr val="accent2">
                      <a:satMod val="140000"/>
                    </a:schemeClr>
                  </a:solidFill>
                  <a:prstDash val="solid"/>
                  <a:miter lim="800000"/>
                </a:ln>
                <a:noFill/>
                <a:effectLst>
                  <a:glow rad="101600">
                    <a:srgbClr val="FB0DCE">
                      <a:alpha val="60000"/>
                    </a:srgbClr>
                  </a:glow>
                  <a:outerShdw blurRad="25500" dist="23000" dir="7020000" algn="tl">
                    <a:srgbClr val="000000">
                      <a:alpha val="50000"/>
                    </a:srgbClr>
                  </a:outerShdw>
                </a:effectLst>
              </a:rPr>
              <a:t>بررسي مقايسه‌اي منجی گرایی در نگاه تشيّع و صهيونيسم مسيحي</a:t>
            </a:r>
            <a:endParaRPr lang="fa-IR" dirty="0" smtClean="0">
              <a:effectLst>
                <a:glow rad="101600">
                  <a:srgbClr val="FB0DCE">
                    <a:alpha val="60000"/>
                  </a:srgbClr>
                </a:glow>
                <a:outerShdw blurRad="25500" dist="23000" dir="7020000" algn="tl">
                  <a:srgbClr val="000000">
                    <a:alpha val="50000"/>
                  </a:srgbClr>
                </a:outerShdw>
              </a:effectLst>
            </a:endParaRPr>
          </a:p>
        </p:txBody>
      </p:sp>
      <p:sp>
        <p:nvSpPr>
          <p:cNvPr id="4" name="Oval 11"/>
          <p:cNvSpPr>
            <a:spLocks noChangeArrowheads="1"/>
          </p:cNvSpPr>
          <p:nvPr/>
        </p:nvSpPr>
        <p:spPr bwMode="gray">
          <a:xfrm>
            <a:off x="3995936" y="6165304"/>
            <a:ext cx="1138684" cy="1058738"/>
          </a:xfrm>
          <a:prstGeom prst="ellipse">
            <a:avLst/>
          </a:prstGeom>
          <a:gradFill rotWithShape="1">
            <a:gsLst>
              <a:gs pos="0">
                <a:schemeClr val="accent2"/>
              </a:gs>
              <a:gs pos="100000">
                <a:schemeClr val="accent2">
                  <a:gamma/>
                  <a:shade val="35686"/>
                  <a:invGamma/>
                </a:schemeClr>
              </a:gs>
            </a:gsLst>
            <a:path path="shape">
              <a:fillToRect l="50000" t="50000" r="50000" b="50000"/>
            </a:path>
          </a:gradFill>
          <a:ln w="9525">
            <a:noFill/>
            <a:round/>
            <a:headEnd/>
            <a:tailEnd/>
          </a:ln>
          <a:effectLst/>
        </p:spPr>
        <p:txBody>
          <a:bodyPr wrap="none" anchor="ctr"/>
          <a:lstStyle/>
          <a:p>
            <a:pPr algn="ctr"/>
            <a:endParaRPr lang="en-US" dirty="0"/>
          </a:p>
        </p:txBody>
      </p:sp>
    </p:spTree>
  </p:cSld>
  <p:clrMapOvr>
    <a:masterClrMapping/>
  </p:clrMapOvr>
  <p:transition spd="slow">
    <p:circl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563562"/>
          </a:xfrm>
        </p:spPr>
        <p:txBody>
          <a:bodyPr/>
          <a:lstStyle/>
          <a:p>
            <a:r>
              <a:rPr lang="fa-IR"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t>منجی گرایی درادیان</a:t>
            </a:r>
            <a:br>
              <a:rPr lang="fa-IR"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br>
            <a:endParaRPr lang="fa-IR"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endParaRPr>
          </a:p>
        </p:txBody>
      </p:sp>
      <p:sp>
        <p:nvSpPr>
          <p:cNvPr id="3" name="Content Placeholder 2"/>
          <p:cNvSpPr>
            <a:spLocks noGrp="1"/>
          </p:cNvSpPr>
          <p:nvPr>
            <p:ph idx="1"/>
          </p:nvPr>
        </p:nvSpPr>
        <p:spPr/>
        <p:txBody>
          <a:bodyPr/>
          <a:lstStyle/>
          <a:p>
            <a:pPr algn="r">
              <a:buNone/>
            </a:pPr>
            <a:r>
              <a:rPr lang="fa-IR" sz="1600" b="1" dirty="0" smtClean="0"/>
              <a:t>توجه به مقدمات ذکر شده، ما را به سوی فضایی رهنمون می شود که انسانها در شرایط جهانی شدن، به دلیل مواجهه با بحرانها و مشکلات پیش روی خویش، عملا تشنه و نیازمند نجات هستند. شاید بزرگ ترین بحران پیش روی انسانها را بتوان فروریختن نظام معنایی آنها دانست. در چنین شرایطی است که انسانها آرامش و اطمینان خویش را از دست داده و دستخوش بحرانها و اضطرابات درونی می شوند. همه مکاتب به نوعی در صدد ارائه معنایی برای انسان هستند. همه انسان را به اصول و آرمانهایی دعوت می کنند که اگر انسان آنها را رعایت نموده و مد نظر قرار دهد، سعادت وی تأمین خواهد شد. البته هر چند چنین ادعاهایی وجود دارد، اما این ادعاها در میزان تحقق متفاوت هستند. برخی از این مکاتب، همانند داستان کف آب در قرآن هستند که با خروش و هیجان کاذب مدعی حقیقت هستند. طبق دیدگاه قرآن آنچه برای انسانها مفید است، همان آب یا حقیقت محض است که هیچ چیز نمی تواند جای آن را بگیرد.</a:t>
            </a:r>
          </a:p>
          <a:p>
            <a:pPr algn="r">
              <a:buNone/>
            </a:pPr>
            <a:r>
              <a:rPr lang="fa-IR" sz="1600" b="1" dirty="0" smtClean="0"/>
              <a:t>از سوی دیگر یکی از ویژگیهای انسان این است که همواره دنبال یک معنا برای زندگی است. انسانها تشنه معنا و شیفته و دنبال روی آن هستند. بنابر این هر چند در کوتاه مدت در فضای بحرانی قرار می گیرند، در نهایت به شیوه های مختلف معنایی ـ هر چند کاذب ـ روی می آورند. از این حیث در شرایط کنونی نیز که انسانها دچار بحران معنا هستند، بالاخره به سوی یک معنا و نظام معنا بخش شتابان در حال حرکت اند. اما نکته اساسی آن است که در طول تاریخ، همواره مدعیان دروغینی ظهور کرده و انسانها را مدتی به خود مشغول داشته اند، اما در نهایت حق پیروز نهایی میدان بوده است. حال سوال این است که کدام نظام معنایی می تواند به صورت واقعی، همه جانبه و فراگیر، نظام معنایی را برای انسانها تأمین نماید؟ در واقع یکی از علتهای گرایش به دین و آموزه نجات در عصر حاضر، این است که انسانها که خود مکاتب مختلف را تجربه کرده اند، به این نکته رسیده اند که آموزه های بشری پاسخ گوی آنها نیست. در روایتی درباره آخرالزمان آمده است: قبل از قیام منجی، همه ادیان و قوم ها حکومت می کنند، اما همگی شکست می خورند تا منجی ما می آید و نشان می دهد که حکومت راستین چگونه است. علت این است که کسی مدعی نشود، اگر ما به قدرت و حکومت می رسیدیم، چه کارهایی می کردیم. آیا ما نمی توانیم این روایت را این گونه توضیح دهیم که در فرایند تاریخ، ایدئولوژی ها و مکاتب همه سعی می کنند که راه نجات را نشان دهند، اما در نهایت شکست می خورند و</a:t>
            </a:r>
            <a:endParaRPr lang="fa-IR" sz="1600" dirty="0"/>
          </a:p>
        </p:txBody>
      </p:sp>
    </p:spTree>
  </p:cSld>
  <p:clrMapOvr>
    <a:masterClrMapping/>
  </p:clrMapOvr>
  <p:transition spd="slow">
    <p:circl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0"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rPr>
              <a:t>جهت مطالعه</a:t>
            </a:r>
            <a:endParaRPr lang="fa-IR" b="0" dirty="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endParaRPr>
          </a:p>
        </p:txBody>
      </p:sp>
      <p:sp>
        <p:nvSpPr>
          <p:cNvPr id="3" name="Content Placeholder 2"/>
          <p:cNvSpPr>
            <a:spLocks noGrp="1"/>
          </p:cNvSpPr>
          <p:nvPr>
            <p:ph idx="1"/>
          </p:nvPr>
        </p:nvSpPr>
        <p:spPr/>
        <p:txBody>
          <a:bodyPr/>
          <a:lstStyle/>
          <a:p>
            <a:pPr algn="r"/>
            <a:endParaRPr lang="fa-IR" sz="1800" b="1" dirty="0" smtClean="0"/>
          </a:p>
          <a:p>
            <a:pPr algn="r"/>
            <a:r>
              <a:rPr lang="fa-IR" sz="1800" b="1" dirty="0" smtClean="0"/>
              <a:t>یک پاسخ این است که ادیان به پیشینه تاریخی خود از یک سو و از سوی دیگر به دلیل ماهیت پیام خویش و سازگاری آن با فطرت انسانی از قدرت معنابخشی زیادی برخوردار هستند. قدرت معنا بخشی ادیان بدان دلیل است که انسان را با بی نهایت و مبدأ هستی پیوند زده و افقی بسیار فراخ برای انسان و آینده وی ترسیم می کنند. از این جهت ادیان، از یک ویژگی خاص و استثنایی برخوردارند. البته زمانی ما صرفا قدرت معنابخشی ادیان را به لحاظ نظری با دیگر مکاتب بررسی می کنیم و گاهی می توانیم این مسئله را به لحاظ واقعیتهای خارجی هم تأیید کنیم. بدین جهت امروزه می توانیم قدرت معنابخشی ادیان را به لحاظ عینی هم محک بزنیم. از این رو بحث ما عینیت خارجی هم می یابد.</a:t>
            </a:r>
          </a:p>
          <a:p>
            <a:pPr algn="r"/>
            <a:r>
              <a:rPr lang="fa-IR" sz="1800" b="1" dirty="0" smtClean="0"/>
              <a:t>قدرت معنا بخشی ادیان در بحث حاضر، با آموزه نجات پیوند خورده است؛ لذا توجه به پدیده منجی گرایی و آموزه نجات نیز حائز اهمیت است. آموزه نجات و منجی گرایی آموزه مشترک در تمامی ادیان است؛ یعنی بر خلاف نگرش های دوری به تاریخ، نگرش ادیان به تاریخ، یک نگرش خطی تکاملی است یا حداقل یک نگرش حلقوی است؛ به این معنا که سیر حرکت تاریخ هر چقدر هم فراز و فرودهایی داشته باشد، ولی در کل رو به تکامل است و سرانجام جهان نیک است. اما این سرانجام نیک با تقدیر الهی در قالب ظهور منجی الهی رقم خواهد خورد. در واقع این بحران معنایی که انسان معاصر با او مواجه است، باید به شیوه مناسب تری با بازگشت به آغوش خلقت و اصالت مبدأ هستی حل شود. </a:t>
            </a:r>
          </a:p>
          <a:p>
            <a:pPr algn="r"/>
            <a:r>
              <a:rPr lang="fa-IR" sz="1800" b="1" dirty="0" smtClean="0"/>
              <a:t>در اسلام این سرانجام نیک به شیوه های مختلفی مطرح شده است. علاوه بر آیات متعدد و روایات متواتر، حضرت علی (ع) در نهج البلاغه در باب این سرانجام نیک فرموده اند که نسبت ما اهل بیت با جهان، همانند ماده شتری است که بچه خود را رها می کند و به او لگد می زند، اما در نهایت رام خواهد شد و او را خواهد پذیرفت. در واقع سخن امام علی ع این است که این دنیای شما، هر چند از پذیرفتن حق اهل بیت ابا نموده و لگدپرانی می کند و می گریزد، اما در نهایت رام خواهد شد.</a:t>
            </a:r>
          </a:p>
          <a:p>
            <a:pPr algn="r">
              <a:buNone/>
            </a:pPr>
            <a:endParaRPr lang="fa-IR" sz="1800" dirty="0"/>
          </a:p>
        </p:txBody>
      </p:sp>
    </p:spTree>
  </p:cSld>
  <p:clrMapOvr>
    <a:masterClrMapping/>
  </p:clrMapOvr>
  <p:transition spd="slow">
    <p:circl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0"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rPr>
              <a:t>جهت مطالعه</a:t>
            </a:r>
            <a:endParaRPr lang="fa-IR" dirty="0"/>
          </a:p>
        </p:txBody>
      </p:sp>
      <p:sp>
        <p:nvSpPr>
          <p:cNvPr id="3" name="Content Placeholder 2"/>
          <p:cNvSpPr>
            <a:spLocks noGrp="1"/>
          </p:cNvSpPr>
          <p:nvPr>
            <p:ph idx="1"/>
          </p:nvPr>
        </p:nvSpPr>
        <p:spPr>
          <a:xfrm>
            <a:off x="179512" y="1066800"/>
            <a:ext cx="8964488" cy="5791200"/>
          </a:xfrm>
        </p:spPr>
        <p:txBody>
          <a:bodyPr/>
          <a:lstStyle/>
          <a:p>
            <a:pPr algn="r">
              <a:buNone/>
            </a:pPr>
            <a:r>
              <a:rPr lang="fa-IR" sz="1600" b="1" dirty="0" smtClean="0"/>
              <a:t>اهمیت منجی گرایی یا نقش ادیان در فضای جهانی شدن از منظر دیگر هم قابل توضیح است. واقعیت این است که ادیان از قدرتی برخوردارند که بعضی به آن قدرت انگاره پردازی یا قدرت معناپردازی </a:t>
            </a:r>
            <a:r>
              <a:rPr lang="en-US" sz="1600" b="1" dirty="0" smtClean="0"/>
              <a:t>Ideational power)) </a:t>
            </a:r>
            <a:r>
              <a:rPr lang="fa-IR" sz="1600" b="1" dirty="0" smtClean="0"/>
              <a:t>می گویند. قدرتی که می تواند به انسان و زندگی او معنا ببخشد. از این جهت، ادیان دارای قدرتی هستند که مکاتب دیگر عملا در اختیار ندارند. ادیان با ایجاد آرامش و طمأنینه در انسان (الا بذکر الله تطمئن القلوب) این نیاز انسان را به خوبی تأمین می کنند. این چیزی است که در ادیان وجود دارد، ولی در مکاتب دیگر که براساس سود و زیان این جهانی عمل می کنند، چنین پدیده ای نیست یا حداقل ضعیف است. منجی گرایی اقسام مختلفی دارد. منجی گرایی یهود می گوید که مسیح برای اولین بار خواهد آمد، مسیحیان می گویند مسیح برای دومین بار خواهد آمد، و ما مسلمانان می گوییم که حضرت مهدی (عج) برای تمامی جهانیان ظهور خواهد کرد. پس منجی گرایی ما چه نسبتی با منجی های مختلف دارد؟</a:t>
            </a:r>
          </a:p>
          <a:p>
            <a:pPr algn="r">
              <a:buNone/>
            </a:pPr>
            <a:r>
              <a:rPr lang="fa-IR" sz="1600" b="1" dirty="0" smtClean="0"/>
              <a:t>نکته این است که منجیگرایی در میان همه ادیان مشترک است که بالاخره یک منجی الهی ظهور خواهد کرد و مشکل انسان را حل خواهد کرد. اما واقعاً کدام منجی؟ آیا واقعا منجی مسیحی این قدرت را دارد؟ منجی اسلامی ؟ شاید این تعبیر در روایات اسلامی که خداوند تدبیری اندیشیده است که مسیح (ع) به مهدی موعود (عج)، اقتدا کند، خود سری است که همه منجی گرایان را در آخرالزمان به گرد یک منجی حقیقی واحد و فراگیر جهانی جمع می کند. جهانی شدن در روزگار ما بحران ها و چالش هایی را ایجاد کرده است که نمونه بارز این چالش ها را می توان در بحران معنا شناسایی کرد. چه چیزی می تواند بحران معنای انسان را حل بکند و انسان را به آن طمانینه و آرامش لازم برساند؟ ما مدعی هستیم که منجی گرایی می تواند و در عمل هم این گسترش منجی گرایی را در عرصه جهانی می توانیم از همین ظرفیت و توان آموزه مهدویت یا منجی گرایی در ادیان بدانیم که انسان سرخورده از مکاتب و ایدئولوژی های بشری، به سمت آرمان الهی در حال بازگشت است. لذا برخی جهانی شدن را عصر بازگشت ادیان، عصر پساسکولار و عصری دانسته اند که زندگی عصر جهانی شدن بر خرابه های دنیای مدرن ساخته خواهد شد.</a:t>
            </a:r>
          </a:p>
          <a:p>
            <a:pPr algn="r">
              <a:buNone/>
            </a:pPr>
            <a:r>
              <a:rPr lang="fa-IR" sz="1600" b="1" dirty="0" smtClean="0"/>
              <a:t>از این جهت شاید در بادی امر بگوییم، جهانی شدنی که امروز مسلط است، جهانی شدن غربی است و آمریکا و غرب می خواهند محتوای این ظرف را ارائه کند، اما واقعیت این است که چنین محتوایی، محتوای مناسب و مطلوب نیست. عملا نگرش مدرن غربی امروزه با انتقادات جدی از درون خود مواجه است. در چنین شرایطی است که انسانهای بسیاری که به ادیان گرایش دارند، با بازگشت به آموزه های دینی خویش سعی می کنند معنای زندگی خویش را در این آموزهها بیابند. آموزه فعال در این شرایط بحرانی، همان آموزه منجی گرایی است که متدینان با تمسک به آن در صدد بازسازی زندگی و نظام معنایی خویش هستند. عملا رشد منجی گرایی به عنوان یک واقعیت ملموس در جهان امروز، از منظر جامعه شناسی دین این نکته را بخوبی نشان می دهد.</a:t>
            </a:r>
          </a:p>
          <a:p>
            <a:pPr algn="r">
              <a:buNone/>
            </a:pPr>
            <a:endParaRPr lang="fa-IR" sz="1600" b="1" dirty="0" smtClean="0"/>
          </a:p>
          <a:p>
            <a:pPr algn="r" rtl="1">
              <a:buNone/>
            </a:pPr>
            <a:endParaRPr lang="fa-IR" sz="1600" b="1" dirty="0" smtClean="0"/>
          </a:p>
          <a:p>
            <a:pPr algn="r">
              <a:buNone/>
            </a:pPr>
            <a:endParaRPr lang="fa-IR" sz="1600" b="1" dirty="0"/>
          </a:p>
        </p:txBody>
      </p:sp>
    </p:spTree>
  </p:cSld>
  <p:clrMapOvr>
    <a:masterClrMapping/>
  </p:clrMapOvr>
  <p:transition spd="slow">
    <p:circl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563562"/>
          </a:xfrm>
        </p:spPr>
        <p:txBody>
          <a:bodyPr/>
          <a:lstStyle/>
          <a:p>
            <a:r>
              <a:rPr lang="fa-IR" sz="32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t>مشترکات منجی گرایی در مسیحیت و اسلام ومذهب تشیّع:</a:t>
            </a:r>
            <a:r>
              <a:rPr lang="en-US" sz="32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t/>
            </a:r>
            <a:br>
              <a:rPr lang="en-US" sz="32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br>
            <a:endParaRPr lang="fa-IR" sz="32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endParaRPr>
          </a:p>
        </p:txBody>
      </p:sp>
      <p:sp>
        <p:nvSpPr>
          <p:cNvPr id="3" name="Content Placeholder 2"/>
          <p:cNvSpPr>
            <a:spLocks noGrp="1"/>
          </p:cNvSpPr>
          <p:nvPr>
            <p:ph idx="1"/>
          </p:nvPr>
        </p:nvSpPr>
        <p:spPr/>
        <p:txBody>
          <a:bodyPr/>
          <a:lstStyle/>
          <a:p>
            <a:pPr algn="r" rtl="1">
              <a:buNone/>
            </a:pPr>
            <a:r>
              <a:rPr lang="fa-IR" sz="2400" b="1" dirty="0" smtClean="0"/>
              <a:t> </a:t>
            </a:r>
            <a:endParaRPr lang="en-US" sz="2400" dirty="0" smtClean="0"/>
          </a:p>
          <a:p>
            <a:pPr algn="r">
              <a:buNone/>
            </a:pPr>
            <a:r>
              <a:rPr lang="fa-IR" sz="2400" b="1" dirty="0" smtClean="0"/>
              <a:t/>
            </a:r>
            <a:br>
              <a:rPr lang="fa-IR" sz="2400" b="1" dirty="0" smtClean="0"/>
            </a:br>
            <a:r>
              <a:rPr lang="fa-IR" sz="2800" b="1" dirty="0" smtClean="0"/>
              <a:t>با توجه به آن‌چه درباره منجی‌گرایی در مسیحیت و اسلام  ومذهب تشیّع گفته شد، می‌توان این نتایج را به دست آورد: </a:t>
            </a:r>
            <a:br>
              <a:rPr lang="fa-IR" sz="2800" b="1" dirty="0" smtClean="0"/>
            </a:br>
            <a:r>
              <a:rPr lang="fa-IR" sz="2400" b="1" dirty="0" smtClean="0"/>
              <a:t/>
            </a:r>
            <a:br>
              <a:rPr lang="fa-IR" sz="2400" b="1" dirty="0" smtClean="0"/>
            </a:br>
            <a:r>
              <a:rPr lang="fa-IR" sz="3600" b="1" dirty="0" smtClean="0"/>
              <a:t>الف) </a:t>
            </a:r>
            <a:r>
              <a:rPr lang="fa-IR" sz="2400" b="1" dirty="0" smtClean="0"/>
              <a:t>عقیده به ظهور منجی بزرگ الهی در آخر الزمان كه جهانیان را از ستم و استبداد و بیداد رهایی خواهد بخشید، اعتقادی همگانی در میان پیروان دو دین بزرگ الهی است و در متون دینی این دو آیین بزرگ، نمونه‌های فراوانی از این نویدها و بشارت‌ها وجود دارد. </a:t>
            </a:r>
            <a:br>
              <a:rPr lang="fa-IR" sz="2400" b="1" dirty="0" smtClean="0"/>
            </a:br>
            <a:r>
              <a:rPr lang="fa-IR" sz="2400" b="1" dirty="0" smtClean="0"/>
              <a:t/>
            </a:r>
            <a:br>
              <a:rPr lang="fa-IR" sz="2400" b="1" dirty="0" smtClean="0"/>
            </a:br>
            <a:r>
              <a:rPr lang="fa-IR" sz="3600" b="1" dirty="0" smtClean="0"/>
              <a:t>ب) </a:t>
            </a:r>
            <a:r>
              <a:rPr lang="fa-IR" sz="2400" b="1" dirty="0" smtClean="0"/>
              <a:t>موعود و منجی ملت‌ها در هر دو دین، ویژگی‌هایی تقریباً هم‌سان دارد و هدف از ظهور او، اقامه عدل و داد و برپایی نظامی عادلانه و الهی است. </a:t>
            </a:r>
            <a:br>
              <a:rPr lang="fa-IR" sz="2400" b="1" dirty="0" smtClean="0"/>
            </a:br>
            <a:r>
              <a:rPr lang="fa-IR" sz="2400" b="1" dirty="0" smtClean="0"/>
              <a:t/>
            </a:r>
            <a:br>
              <a:rPr lang="fa-IR" sz="2400" b="1" dirty="0" smtClean="0"/>
            </a:br>
            <a:endParaRPr lang="fa-IR" sz="2400" dirty="0"/>
          </a:p>
        </p:txBody>
      </p:sp>
    </p:spTree>
  </p:cSld>
  <p:clrMapOvr>
    <a:masterClrMapping/>
  </p:clrMapOvr>
  <p:transition spd="slow">
    <p:newsflash/>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0"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rPr>
              <a:t>جهت مطالعه</a:t>
            </a:r>
            <a:endParaRPr lang="fa-IR" dirty="0"/>
          </a:p>
        </p:txBody>
      </p:sp>
      <p:sp>
        <p:nvSpPr>
          <p:cNvPr id="3" name="Content Placeholder 2"/>
          <p:cNvSpPr>
            <a:spLocks noGrp="1"/>
          </p:cNvSpPr>
          <p:nvPr>
            <p:ph idx="1"/>
          </p:nvPr>
        </p:nvSpPr>
        <p:spPr/>
        <p:txBody>
          <a:bodyPr/>
          <a:lstStyle/>
          <a:p>
            <a:pPr algn="r"/>
            <a:r>
              <a:rPr lang="fa-IR" sz="4000" b="1" dirty="0" smtClean="0"/>
              <a:t>ج) </a:t>
            </a:r>
            <a:r>
              <a:rPr lang="fa-IR" sz="2800" b="1" dirty="0" smtClean="0"/>
              <a:t>رخدادهای زمان عروج حضرت عیسی(ع) و آخرالزمان كه در مسیحیت مطرح شده، با روی‌دادهای زمان غیبت كبرای امام مهدی(عج) و فتنه‌های آخرالزمان كه در آثار مسلمانان آمده است، تفاوت‌ها و شباهت‌هایی دارد. می‌توان گفت میان پیروان این دو آیین، دیدگاه‌های انحرافی و اغراق‌آمیز نفوذ كرده است. </a:t>
            </a:r>
            <a:br>
              <a:rPr lang="fa-IR" sz="2800" b="1" dirty="0" smtClean="0"/>
            </a:br>
            <a:r>
              <a:rPr lang="fa-IR" sz="2800" b="1" dirty="0" smtClean="0"/>
              <a:t/>
            </a:r>
            <a:br>
              <a:rPr lang="fa-IR" sz="2800" b="1" dirty="0" smtClean="0"/>
            </a:br>
            <a:r>
              <a:rPr lang="fa-IR" sz="4000" b="1" dirty="0" smtClean="0"/>
              <a:t>د) </a:t>
            </a:r>
            <a:r>
              <a:rPr lang="fa-IR" sz="2800" b="1" dirty="0" smtClean="0"/>
              <a:t>درباره وضعیت پس از ظهور و فراوانی بركات و نعمت‌ها و ایجاد صلح و آرامش در زمین نیز برخی تعبیرهای مبالغه‌آمیز در متون حدیثی اسلام و متون دینی مسیحیت دیده می‌شود. به وی‍ژه در عهد عتیق، مطالبی عجیب عنوان شده است. </a:t>
            </a:r>
            <a:br>
              <a:rPr lang="fa-IR" sz="2800" b="1" dirty="0" smtClean="0"/>
            </a:br>
            <a:r>
              <a:rPr lang="fa-IR" sz="2800" b="1" dirty="0" smtClean="0"/>
              <a:t/>
            </a:r>
            <a:br>
              <a:rPr lang="fa-IR" sz="2800" b="1" dirty="0" smtClean="0"/>
            </a:br>
            <a:endParaRPr lang="fa-IR" sz="2800" dirty="0"/>
          </a:p>
        </p:txBody>
      </p:sp>
    </p:spTree>
  </p:cSld>
  <p:clrMapOvr>
    <a:masterClrMapping/>
  </p:clrMapOvr>
  <p:transition spd="slow">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42918"/>
          </a:xfrm>
        </p:spPr>
        <p:txBody>
          <a:bodyPr/>
          <a:lstStyle/>
          <a:p>
            <a:pPr algn="r"/>
            <a:r>
              <a:rPr lang="fa-IR"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cs typeface="B Badr" pitchFamily="2" charset="-78"/>
              </a:rPr>
              <a:t>مقدمه و طرح مسئله:</a:t>
            </a:r>
            <a:endParaRPr lang="en-US"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cs typeface="B Badr" pitchFamily="2" charset="-78"/>
            </a:endParaRPr>
          </a:p>
        </p:txBody>
      </p:sp>
      <p:sp>
        <p:nvSpPr>
          <p:cNvPr id="4" name="AutoShape 20"/>
          <p:cNvSpPr>
            <a:spLocks noGrp="1" noChangeArrowheads="1"/>
          </p:cNvSpPr>
          <p:nvPr>
            <p:ph idx="1"/>
          </p:nvPr>
        </p:nvSpPr>
        <p:spPr bwMode="auto">
          <a:xfrm>
            <a:off x="0" y="692696"/>
            <a:ext cx="9324528" cy="5236634"/>
          </a:xfrm>
          <a:prstGeom prst="roundRect">
            <a:avLst>
              <a:gd name="adj" fmla="val 16667"/>
            </a:avLst>
          </a:prstGeom>
          <a:gradFill rotWithShape="1">
            <a:gsLst>
              <a:gs pos="0">
                <a:srgbClr val="99CCFF"/>
              </a:gs>
              <a:gs pos="100000">
                <a:srgbClr val="99CCFF">
                  <a:gamma/>
                  <a:tint val="27451"/>
                  <a:invGamma/>
                </a:srgbClr>
              </a:gs>
            </a:gsLst>
            <a:lin ang="5400000" scaled="1"/>
          </a:gradFill>
          <a:ln w="38100">
            <a:solidFill>
              <a:srgbClr val="3366FF"/>
            </a:solidFill>
            <a:round/>
            <a:headEnd/>
            <a:tailEnd/>
          </a:ln>
          <a:effectLst/>
        </p:spPr>
        <p:txBody>
          <a:bodyPr wrap="none" anchor="ctr"/>
          <a:lstStyle/>
          <a:p>
            <a:pPr marL="0" indent="180000" algn="r" rtl="1">
              <a:lnSpc>
                <a:spcPct val="110000"/>
              </a:lnSpc>
              <a:spcBef>
                <a:spcPts val="0"/>
              </a:spcBef>
              <a:buClr>
                <a:schemeClr val="accent1">
                  <a:lumMod val="60000"/>
                  <a:lumOff val="40000"/>
                </a:schemeClr>
              </a:buClr>
              <a:buNone/>
            </a:pPr>
            <a:endParaRPr lang="fa-IR" sz="1800" dirty="0" smtClean="0">
              <a:solidFill>
                <a:schemeClr val="tx2">
                  <a:lumMod val="10000"/>
                </a:schemeClr>
              </a:solidFill>
              <a:cs typeface="B Badr" pitchFamily="2" charset="-78"/>
            </a:endParaRPr>
          </a:p>
          <a:p>
            <a:pPr marL="0" indent="180000" algn="r" rtl="1">
              <a:lnSpc>
                <a:spcPct val="110000"/>
              </a:lnSpc>
              <a:spcBef>
                <a:spcPts val="0"/>
              </a:spcBef>
              <a:buClr>
                <a:schemeClr val="accent1">
                  <a:lumMod val="60000"/>
                  <a:lumOff val="40000"/>
                </a:schemeClr>
              </a:buClr>
              <a:buNone/>
            </a:pPr>
            <a:endParaRPr lang="fa-IR" sz="1800" dirty="0" smtClean="0">
              <a:solidFill>
                <a:schemeClr val="tx2">
                  <a:lumMod val="10000"/>
                </a:schemeClr>
              </a:solidFill>
              <a:cs typeface="B Badr" pitchFamily="2" charset="-78"/>
            </a:endParaRPr>
          </a:p>
          <a:p>
            <a:pPr marL="0" indent="180000" algn="r" rtl="1">
              <a:lnSpc>
                <a:spcPct val="110000"/>
              </a:lnSpc>
              <a:spcBef>
                <a:spcPts val="0"/>
              </a:spcBef>
              <a:buClr>
                <a:schemeClr val="accent1">
                  <a:lumMod val="60000"/>
                  <a:lumOff val="40000"/>
                </a:schemeClr>
              </a:buClr>
              <a:buNone/>
            </a:pPr>
            <a:endParaRPr lang="fa-IR" sz="1800" dirty="0" smtClean="0">
              <a:solidFill>
                <a:schemeClr val="tx2">
                  <a:lumMod val="10000"/>
                </a:schemeClr>
              </a:solidFill>
              <a:cs typeface="B Badr" pitchFamily="2" charset="-78"/>
            </a:endParaRPr>
          </a:p>
          <a:p>
            <a:pPr marL="0" indent="180000" algn="r" rtl="1">
              <a:lnSpc>
                <a:spcPct val="110000"/>
              </a:lnSpc>
              <a:spcBef>
                <a:spcPts val="0"/>
              </a:spcBef>
              <a:buClr>
                <a:schemeClr val="accent1">
                  <a:lumMod val="60000"/>
                  <a:lumOff val="40000"/>
                </a:schemeClr>
              </a:buClr>
              <a:buNone/>
            </a:pPr>
            <a:endParaRPr lang="fa-IR" sz="1800" dirty="0" smtClean="0">
              <a:solidFill>
                <a:schemeClr val="tx2">
                  <a:lumMod val="10000"/>
                </a:schemeClr>
              </a:solidFill>
              <a:cs typeface="B Badr" pitchFamily="2" charset="-78"/>
            </a:endParaRPr>
          </a:p>
          <a:p>
            <a:pPr marL="0" indent="180000" algn="r" rtl="1">
              <a:lnSpc>
                <a:spcPct val="110000"/>
              </a:lnSpc>
              <a:spcBef>
                <a:spcPts val="0"/>
              </a:spcBef>
              <a:buClr>
                <a:schemeClr val="accent1">
                  <a:lumMod val="60000"/>
                  <a:lumOff val="40000"/>
                </a:schemeClr>
              </a:buClr>
              <a:buNone/>
            </a:pPr>
            <a:endParaRPr lang="fa-IR" sz="1800" dirty="0" smtClean="0">
              <a:solidFill>
                <a:schemeClr val="tx2">
                  <a:lumMod val="10000"/>
                </a:schemeClr>
              </a:solidFill>
              <a:cs typeface="B Badr" pitchFamily="2" charset="-78"/>
            </a:endParaRPr>
          </a:p>
          <a:p>
            <a:pPr marL="0" indent="180000" algn="r" rtl="1">
              <a:lnSpc>
                <a:spcPct val="110000"/>
              </a:lnSpc>
              <a:spcBef>
                <a:spcPts val="0"/>
              </a:spcBef>
              <a:buClr>
                <a:schemeClr val="accent1">
                  <a:lumMod val="60000"/>
                  <a:lumOff val="40000"/>
                </a:schemeClr>
              </a:buClr>
              <a:buNone/>
            </a:pPr>
            <a:endParaRPr lang="fa-IR" sz="1800" dirty="0" smtClean="0">
              <a:solidFill>
                <a:schemeClr val="tx2">
                  <a:lumMod val="10000"/>
                </a:schemeClr>
              </a:solidFill>
              <a:cs typeface="B Badr" pitchFamily="2" charset="-78"/>
            </a:endParaRPr>
          </a:p>
          <a:p>
            <a:pPr marL="0" indent="180000" algn="r" rtl="1">
              <a:lnSpc>
                <a:spcPct val="110000"/>
              </a:lnSpc>
              <a:spcBef>
                <a:spcPts val="0"/>
              </a:spcBef>
              <a:buClr>
                <a:schemeClr val="accent1">
                  <a:lumMod val="60000"/>
                  <a:lumOff val="40000"/>
                </a:schemeClr>
              </a:buClr>
              <a:buNone/>
            </a:pPr>
            <a:endParaRPr lang="fa-IR" sz="1800" dirty="0" smtClean="0">
              <a:solidFill>
                <a:schemeClr val="tx2">
                  <a:lumMod val="10000"/>
                </a:schemeClr>
              </a:solidFill>
              <a:cs typeface="B Badr" pitchFamily="2" charset="-78"/>
            </a:endParaRPr>
          </a:p>
          <a:p>
            <a:pPr marL="0" indent="180000" algn="r" rtl="1">
              <a:lnSpc>
                <a:spcPct val="110000"/>
              </a:lnSpc>
              <a:spcBef>
                <a:spcPts val="0"/>
              </a:spcBef>
              <a:buClr>
                <a:schemeClr val="accent1">
                  <a:lumMod val="60000"/>
                  <a:lumOff val="40000"/>
                </a:schemeClr>
              </a:buClr>
              <a:buNone/>
            </a:pPr>
            <a:endParaRPr lang="fa-IR" sz="1800" dirty="0" smtClean="0">
              <a:solidFill>
                <a:schemeClr val="tx2">
                  <a:lumMod val="10000"/>
                </a:schemeClr>
              </a:solidFill>
              <a:cs typeface="B Badr" pitchFamily="2" charset="-78"/>
            </a:endParaRPr>
          </a:p>
          <a:p>
            <a:pPr marL="0" indent="180000" algn="r" rtl="1">
              <a:lnSpc>
                <a:spcPct val="110000"/>
              </a:lnSpc>
              <a:spcBef>
                <a:spcPts val="0"/>
              </a:spcBef>
              <a:buClr>
                <a:schemeClr val="accent1">
                  <a:lumMod val="60000"/>
                  <a:lumOff val="40000"/>
                </a:schemeClr>
              </a:buClr>
              <a:buNone/>
            </a:pPr>
            <a:endParaRPr lang="fa-IR" sz="1800" dirty="0" smtClean="0">
              <a:solidFill>
                <a:schemeClr val="tx2">
                  <a:lumMod val="10000"/>
                </a:schemeClr>
              </a:solidFill>
              <a:cs typeface="B Badr" pitchFamily="2" charset="-78"/>
            </a:endParaRPr>
          </a:p>
          <a:p>
            <a:pPr marL="0" indent="180000" algn="r" rtl="1">
              <a:lnSpc>
                <a:spcPct val="110000"/>
              </a:lnSpc>
              <a:spcBef>
                <a:spcPts val="0"/>
              </a:spcBef>
              <a:buClr>
                <a:schemeClr val="accent1">
                  <a:lumMod val="60000"/>
                  <a:lumOff val="40000"/>
                </a:schemeClr>
              </a:buClr>
              <a:buNone/>
            </a:pPr>
            <a:r>
              <a:rPr lang="fa-IR" sz="1800" dirty="0" smtClean="0">
                <a:solidFill>
                  <a:schemeClr val="tx2">
                    <a:lumMod val="10000"/>
                  </a:schemeClr>
                </a:solidFill>
                <a:cs typeface="B Badr" pitchFamily="2" charset="-78"/>
              </a:rPr>
              <a:t>وقتي «</a:t>
            </a:r>
            <a:r>
              <a:rPr lang="fa-IR" sz="2400" b="1" dirty="0" smtClean="0">
                <a:ln>
                  <a:solidFill>
                    <a:schemeClr val="accent4">
                      <a:lumMod val="10000"/>
                    </a:schemeClr>
                  </a:solidFill>
                </a:ln>
                <a:solidFill>
                  <a:schemeClr val="accent4">
                    <a:lumMod val="10000"/>
                  </a:schemeClr>
                </a:solidFill>
                <a:effectLst>
                  <a:glow rad="228600">
                    <a:schemeClr val="accent2">
                      <a:satMod val="175000"/>
                      <a:alpha val="40000"/>
                    </a:schemeClr>
                  </a:glow>
                </a:effectLst>
                <a:cs typeface="B Badr" pitchFamily="2" charset="-78"/>
              </a:rPr>
              <a:t>فيلم مردي كه آينده را مي بيند</a:t>
            </a:r>
            <a:r>
              <a:rPr lang="fa-IR" sz="1800" dirty="0" smtClean="0">
                <a:solidFill>
                  <a:schemeClr val="tx2">
                    <a:lumMod val="10000"/>
                  </a:schemeClr>
                </a:solidFill>
                <a:cs typeface="B Badr" pitchFamily="2" charset="-78"/>
              </a:rPr>
              <a:t>» </a:t>
            </a:r>
            <a:r>
              <a:rPr lang="fa-IR" sz="1600" b="1" dirty="0" smtClean="0">
                <a:solidFill>
                  <a:schemeClr val="tx2">
                    <a:lumMod val="10000"/>
                  </a:schemeClr>
                </a:solidFill>
                <a:cs typeface="B Badr" pitchFamily="2" charset="-78"/>
              </a:rPr>
              <a:t>به زبانهاي زندۀ دنيا اكران شد و پيش‌گويي‌هاي نوستر آداموس در قالب فيلم، </a:t>
            </a:r>
          </a:p>
          <a:p>
            <a:pPr marL="0" indent="180000" algn="r" rtl="1">
              <a:lnSpc>
                <a:spcPct val="110000"/>
              </a:lnSpc>
              <a:spcBef>
                <a:spcPts val="0"/>
              </a:spcBef>
              <a:buClr>
                <a:schemeClr val="accent1">
                  <a:lumMod val="60000"/>
                  <a:lumOff val="40000"/>
                </a:schemeClr>
              </a:buClr>
              <a:buNone/>
            </a:pPr>
            <a:r>
              <a:rPr lang="fa-IR" sz="1600" b="1" dirty="0" smtClean="0">
                <a:solidFill>
                  <a:schemeClr val="tx2">
                    <a:lumMod val="10000"/>
                  </a:schemeClr>
                </a:solidFill>
                <a:cs typeface="B Badr" pitchFamily="2" charset="-78"/>
              </a:rPr>
              <a:t>بارها و بارها از شبكه هاي ماهواره‌اي در جهان پخش شد، سئوالات متعددي براي مخاطبين بخصوص مسلمانان و بالاخص</a:t>
            </a:r>
          </a:p>
          <a:p>
            <a:pPr marL="0" indent="0" algn="r" rtl="1">
              <a:lnSpc>
                <a:spcPct val="110000"/>
              </a:lnSpc>
              <a:spcBef>
                <a:spcPts val="0"/>
              </a:spcBef>
              <a:buNone/>
            </a:pPr>
            <a:r>
              <a:rPr lang="fa-IR" sz="1600" b="1" dirty="0" smtClean="0">
                <a:solidFill>
                  <a:schemeClr val="tx2">
                    <a:lumMod val="10000"/>
                  </a:schemeClr>
                </a:solidFill>
                <a:cs typeface="B Badr" pitchFamily="2" charset="-78"/>
              </a:rPr>
              <a:t> شيعيان پيش آمد كه چرا اين فيلم همزمان با حوادث خاورميانه از جمله وقوع انقلاب اسلامي در ايران، اكران شده است و چرا</a:t>
            </a:r>
          </a:p>
          <a:p>
            <a:pPr marL="0" indent="0" algn="r" rtl="1">
              <a:lnSpc>
                <a:spcPct val="110000"/>
              </a:lnSpc>
              <a:spcBef>
                <a:spcPts val="0"/>
              </a:spcBef>
              <a:buNone/>
            </a:pPr>
            <a:r>
              <a:rPr lang="fa-IR" sz="1600" b="1" dirty="0" smtClean="0">
                <a:solidFill>
                  <a:schemeClr val="tx2">
                    <a:lumMod val="10000"/>
                  </a:schemeClr>
                </a:solidFill>
                <a:cs typeface="B Badr" pitchFamily="2" charset="-78"/>
              </a:rPr>
              <a:t> اين فيلم بارها و بارها به زبان‌هاي زندۀ دنيا ترجمه شده و پخش مي‌شود و چرا اين امر بخصوص در سكانس پاياني فيلم</a:t>
            </a:r>
          </a:p>
          <a:p>
            <a:pPr marL="0" indent="0" algn="r" rtl="1">
              <a:lnSpc>
                <a:spcPct val="110000"/>
              </a:lnSpc>
              <a:spcBef>
                <a:spcPts val="0"/>
              </a:spcBef>
              <a:buNone/>
            </a:pPr>
            <a:r>
              <a:rPr lang="fa-IR" sz="1600" b="1" dirty="0" smtClean="0">
                <a:solidFill>
                  <a:schemeClr val="tx2">
                    <a:lumMod val="10000"/>
                  </a:schemeClr>
                </a:solidFill>
                <a:cs typeface="B Badr" pitchFamily="2" charset="-78"/>
              </a:rPr>
              <a:t> تأكيد دارد: كه</a:t>
            </a:r>
            <a:r>
              <a:rPr lang="fa-IR" sz="1600" dirty="0" smtClean="0">
                <a:solidFill>
                  <a:schemeClr val="tx2">
                    <a:lumMod val="10000"/>
                  </a:schemeClr>
                </a:solidFill>
                <a:cs typeface="B Badr" pitchFamily="2" charset="-78"/>
              </a:rPr>
              <a:t> </a:t>
            </a:r>
            <a:r>
              <a:rPr lang="fa-IR" sz="1800" dirty="0" smtClean="0">
                <a:solidFill>
                  <a:schemeClr val="tx2">
                    <a:lumMod val="10000"/>
                  </a:schemeClr>
                </a:solidFill>
                <a:cs typeface="B Badr" pitchFamily="2" charset="-78"/>
              </a:rPr>
              <a:t>«</a:t>
            </a:r>
            <a:r>
              <a:rPr lang="fa-IR" sz="2000" b="1" dirty="0" smtClean="0">
                <a:ln>
                  <a:solidFill>
                    <a:schemeClr val="accent4">
                      <a:lumMod val="10000"/>
                    </a:schemeClr>
                  </a:solidFill>
                </a:ln>
                <a:solidFill>
                  <a:schemeClr val="accent4">
                    <a:lumMod val="10000"/>
                  </a:schemeClr>
                </a:solidFill>
                <a:effectLst>
                  <a:glow rad="228600">
                    <a:schemeClr val="accent2">
                      <a:satMod val="175000"/>
                      <a:alpha val="40000"/>
                    </a:schemeClr>
                  </a:glow>
                </a:effectLst>
                <a:cs typeface="B Badr" pitchFamily="2" charset="-78"/>
              </a:rPr>
              <a:t>اي مردم جهان براي اينكه حادثه آخر الزمان و جنگ جهاني پيش نيايد، بياييد با غرب متحد شويم</a:t>
            </a:r>
          </a:p>
          <a:p>
            <a:pPr marL="0" indent="0" algn="r" rtl="1">
              <a:lnSpc>
                <a:spcPct val="110000"/>
              </a:lnSpc>
              <a:spcBef>
                <a:spcPts val="0"/>
              </a:spcBef>
              <a:buNone/>
            </a:pPr>
            <a:r>
              <a:rPr lang="fa-IR" sz="2000" b="1" dirty="0" smtClean="0">
                <a:ln>
                  <a:solidFill>
                    <a:schemeClr val="accent4">
                      <a:lumMod val="10000"/>
                    </a:schemeClr>
                  </a:solidFill>
                </a:ln>
                <a:solidFill>
                  <a:schemeClr val="accent4">
                    <a:lumMod val="10000"/>
                  </a:schemeClr>
                </a:solidFill>
                <a:effectLst>
                  <a:glow rad="228600">
                    <a:schemeClr val="accent2">
                      <a:satMod val="175000"/>
                      <a:alpha val="40000"/>
                    </a:schemeClr>
                  </a:glow>
                </a:effectLst>
                <a:cs typeface="B Badr" pitchFamily="2" charset="-78"/>
              </a:rPr>
              <a:t> تا جلوي ظهور پسر پيغمبر آخرالزمان را بگيريم؟</a:t>
            </a:r>
            <a:r>
              <a:rPr lang="fa-IR" sz="1800" b="1" dirty="0" smtClean="0">
                <a:ln>
                  <a:solidFill>
                    <a:schemeClr val="accent4">
                      <a:lumMod val="10000"/>
                    </a:schemeClr>
                  </a:solidFill>
                </a:ln>
                <a:solidFill>
                  <a:schemeClr val="accent4">
                    <a:lumMod val="10000"/>
                  </a:schemeClr>
                </a:solidFill>
                <a:cs typeface="B Badr" pitchFamily="2" charset="-78"/>
              </a:rPr>
              <a:t> </a:t>
            </a:r>
            <a:r>
              <a:rPr lang="fa-IR" sz="1600" b="1" dirty="0" smtClean="0">
                <a:solidFill>
                  <a:schemeClr val="tx2">
                    <a:lumMod val="10000"/>
                  </a:schemeClr>
                </a:solidFill>
                <a:cs typeface="B Badr" pitchFamily="2" charset="-78"/>
              </a:rPr>
              <a:t>چه كساني در پشت صحنۀ تهيه و اكران اين فيلم قرار داشته و چه اهدافي را </a:t>
            </a:r>
          </a:p>
          <a:p>
            <a:pPr marL="0" indent="0" algn="r" rtl="1">
              <a:lnSpc>
                <a:spcPct val="110000"/>
              </a:lnSpc>
              <a:spcBef>
                <a:spcPts val="0"/>
              </a:spcBef>
              <a:buNone/>
            </a:pPr>
            <a:r>
              <a:rPr lang="fa-IR" sz="1600" b="1" dirty="0" smtClean="0">
                <a:solidFill>
                  <a:schemeClr val="tx2">
                    <a:lumMod val="10000"/>
                  </a:schemeClr>
                </a:solidFill>
                <a:cs typeface="B Badr" pitchFamily="2" charset="-78"/>
              </a:rPr>
              <a:t>دنبال مي‌كنند؟ و چرا چنين موضوع مهمي را دائماً با واژه‌هاي همچون جنگ، ويراني، ترس، مرگ و نابودي و خشونت همراه مي‌كنند؟!</a:t>
            </a:r>
          </a:p>
          <a:p>
            <a:pPr marL="0" indent="0" algn="r" rtl="1">
              <a:lnSpc>
                <a:spcPct val="110000"/>
              </a:lnSpc>
              <a:spcBef>
                <a:spcPts val="0"/>
              </a:spcBef>
              <a:buNone/>
            </a:pPr>
            <a:r>
              <a:rPr lang="fa-IR" sz="1600" b="1" dirty="0" smtClean="0">
                <a:solidFill>
                  <a:schemeClr val="tx2">
                    <a:lumMod val="10000"/>
                  </a:schemeClr>
                </a:solidFill>
                <a:cs typeface="B Badr" pitchFamily="2" charset="-78"/>
              </a:rPr>
              <a:t> حال با توجه به موضوع منجی گرایی و آخرالزمان که موضوعي فراگير و عمومي است و در تمام اديان و فرق به اين موضوع توجه </a:t>
            </a:r>
          </a:p>
          <a:p>
            <a:pPr marL="0" indent="0" algn="r" rtl="1">
              <a:lnSpc>
                <a:spcPct val="110000"/>
              </a:lnSpc>
              <a:spcBef>
                <a:spcPts val="0"/>
              </a:spcBef>
              <a:buNone/>
            </a:pPr>
            <a:r>
              <a:rPr lang="fa-IR" sz="1600" b="1" dirty="0" smtClean="0">
                <a:solidFill>
                  <a:schemeClr val="tx2">
                    <a:lumMod val="10000"/>
                  </a:schemeClr>
                </a:solidFill>
                <a:cs typeface="B Badr" pitchFamily="2" charset="-78"/>
              </a:rPr>
              <a:t>خاص شده است(3) و از طرفي شيعيان جهان و شيعيان در جمهوري اسلامي ايران بصورت خاص نسبت به طرح اين موضوع با اين</a:t>
            </a:r>
          </a:p>
          <a:p>
            <a:pPr marL="0" indent="0" algn="r" rtl="1">
              <a:lnSpc>
                <a:spcPct val="110000"/>
              </a:lnSpc>
              <a:spcBef>
                <a:spcPts val="0"/>
              </a:spcBef>
              <a:buNone/>
            </a:pPr>
            <a:r>
              <a:rPr lang="fa-IR" sz="1600" b="1" dirty="0" smtClean="0">
                <a:solidFill>
                  <a:schemeClr val="tx2">
                    <a:lumMod val="10000"/>
                  </a:schemeClr>
                </a:solidFill>
                <a:cs typeface="B Badr" pitchFamily="2" charset="-78"/>
              </a:rPr>
              <a:t> ويژگي حساسيت نشان داده و بدنبال كشف حقايق پشت صحنۀ چنين اقداماتي هستند لذا پس از طرح سئوالات مربوطه، </a:t>
            </a:r>
          </a:p>
          <a:p>
            <a:pPr marL="0" indent="0" algn="r" rtl="1">
              <a:lnSpc>
                <a:spcPct val="110000"/>
              </a:lnSpc>
              <a:spcBef>
                <a:spcPts val="0"/>
              </a:spcBef>
              <a:buNone/>
            </a:pPr>
            <a:r>
              <a:rPr lang="fa-IR" sz="1600" b="1" dirty="0" smtClean="0">
                <a:solidFill>
                  <a:schemeClr val="tx2">
                    <a:lumMod val="10000"/>
                  </a:schemeClr>
                </a:solidFill>
                <a:cs typeface="B Badr" pitchFamily="2" charset="-78"/>
              </a:rPr>
              <a:t>سئوالات اصلي و فرعي اين پژوهش مطرح مي‌گردد تا به جهت بدست آمدن حدود و نقطه تمركز و بررسي مقايسه‌اي موضوع</a:t>
            </a:r>
          </a:p>
          <a:p>
            <a:pPr marL="0" indent="0" algn="r" rtl="1">
              <a:lnSpc>
                <a:spcPct val="110000"/>
              </a:lnSpc>
              <a:spcBef>
                <a:spcPts val="0"/>
              </a:spcBef>
              <a:buNone/>
            </a:pPr>
            <a:r>
              <a:rPr lang="fa-IR" sz="1600" b="1" dirty="0" smtClean="0">
                <a:solidFill>
                  <a:schemeClr val="tx2">
                    <a:lumMod val="10000"/>
                  </a:schemeClr>
                </a:solidFill>
                <a:cs typeface="B Badr" pitchFamily="2" charset="-78"/>
              </a:rPr>
              <a:t> مهدويت در نگاه تشيع و صهيونسم مسيحي و ارائه راهكارها و راه‌حل‌هايي مطرح گردد.</a:t>
            </a:r>
            <a:endParaRPr lang="fa-IR" sz="1000" b="1" dirty="0" smtClean="0">
              <a:solidFill>
                <a:schemeClr val="tx2">
                  <a:lumMod val="10000"/>
                </a:schemeClr>
              </a:solidFill>
              <a:cs typeface="B Badr" pitchFamily="2" charset="-78"/>
            </a:endParaRPr>
          </a:p>
          <a:p>
            <a:pPr algn="r" rtl="1">
              <a:buNone/>
            </a:pPr>
            <a:r>
              <a:rPr lang="fa-IR" sz="1200" b="1" dirty="0" smtClean="0">
                <a:solidFill>
                  <a:schemeClr val="tx2">
                    <a:lumMod val="10000"/>
                  </a:schemeClr>
                </a:solidFill>
                <a:cs typeface="B Badr" pitchFamily="2" charset="-78"/>
              </a:rPr>
              <a:t>    </a:t>
            </a:r>
          </a:p>
          <a:p>
            <a:pPr algn="r" rtl="1">
              <a:buNone/>
            </a:pPr>
            <a:r>
              <a:rPr lang="fa-IR" sz="1200" b="1" dirty="0" smtClean="0">
                <a:solidFill>
                  <a:schemeClr val="tx2">
                    <a:lumMod val="10000"/>
                  </a:schemeClr>
                </a:solidFill>
                <a:cs typeface="B Badr" pitchFamily="2" charset="-78"/>
              </a:rPr>
              <a:t> 1- توضيح كامل در مورد شخصيت نوستر آداموس </a:t>
            </a:r>
            <a:endParaRPr lang="en-US" sz="1200" b="1" dirty="0" smtClean="0">
              <a:solidFill>
                <a:schemeClr val="tx2">
                  <a:lumMod val="10000"/>
                </a:schemeClr>
              </a:solidFill>
              <a:cs typeface="B Badr" pitchFamily="2" charset="-78"/>
            </a:endParaRPr>
          </a:p>
          <a:p>
            <a:pPr algn="r" rtl="1">
              <a:buNone/>
            </a:pPr>
            <a:r>
              <a:rPr lang="fa-IR" sz="1200" b="1" dirty="0" smtClean="0">
                <a:solidFill>
                  <a:schemeClr val="tx2">
                    <a:lumMod val="10000"/>
                  </a:schemeClr>
                </a:solidFill>
                <a:cs typeface="B Badr" pitchFamily="2" charset="-78"/>
              </a:rPr>
              <a:t>     2-  توضيح كامل در مورد فيلم «مردي كه آينده را مي بيند» </a:t>
            </a:r>
            <a:endParaRPr lang="en-US" sz="1200" b="1" dirty="0" smtClean="0">
              <a:solidFill>
                <a:schemeClr val="tx2">
                  <a:lumMod val="10000"/>
                </a:schemeClr>
              </a:solidFill>
              <a:cs typeface="B Badr" pitchFamily="2" charset="-78"/>
            </a:endParaRPr>
          </a:p>
          <a:p>
            <a:pPr algn="r" rtl="1">
              <a:buNone/>
            </a:pPr>
            <a:r>
              <a:rPr lang="fa-IR" sz="1200" b="1" dirty="0" smtClean="0">
                <a:solidFill>
                  <a:schemeClr val="tx2">
                    <a:lumMod val="10000"/>
                  </a:schemeClr>
                </a:solidFill>
                <a:cs typeface="B Badr" pitchFamily="2" charset="-78"/>
              </a:rPr>
              <a:t>     3-شفیعی سروستانی،اسماعیل،مثلث مقدس(راز عداوت غرب با اسلام ومسلمانان)،هلال،تهران1385،ص91 </a:t>
            </a:r>
            <a:endParaRPr lang="en-US" sz="1200" b="1" dirty="0" smtClean="0">
              <a:solidFill>
                <a:schemeClr val="tx2">
                  <a:lumMod val="10000"/>
                </a:schemeClr>
              </a:solidFill>
              <a:cs typeface="B Badr" pitchFamily="2" charset="-78"/>
            </a:endParaRPr>
          </a:p>
          <a:p>
            <a:pPr marL="0" indent="0" algn="r" rtl="1">
              <a:lnSpc>
                <a:spcPct val="110000"/>
              </a:lnSpc>
              <a:spcBef>
                <a:spcPts val="0"/>
              </a:spcBef>
              <a:buNone/>
            </a:pPr>
            <a:endParaRPr lang="fa-IR" sz="1800" dirty="0" smtClean="0">
              <a:solidFill>
                <a:schemeClr val="tx2">
                  <a:lumMod val="10000"/>
                </a:schemeClr>
              </a:solidFill>
              <a:cs typeface="B Badr" pitchFamily="2" charset="-78"/>
            </a:endParaRPr>
          </a:p>
          <a:p>
            <a:pPr marL="0" indent="0" algn="r" rtl="1">
              <a:lnSpc>
                <a:spcPct val="110000"/>
              </a:lnSpc>
              <a:spcBef>
                <a:spcPts val="0"/>
              </a:spcBef>
              <a:buNone/>
            </a:pPr>
            <a:endParaRPr lang="fa-IR" sz="1800" dirty="0" smtClean="0">
              <a:solidFill>
                <a:schemeClr val="tx2">
                  <a:lumMod val="10000"/>
                </a:schemeClr>
              </a:solidFill>
              <a:cs typeface="B Badr" pitchFamily="2" charset="-78"/>
            </a:endParaRPr>
          </a:p>
          <a:p>
            <a:pPr marL="0" indent="0" algn="r" rtl="1">
              <a:lnSpc>
                <a:spcPct val="110000"/>
              </a:lnSpc>
              <a:spcBef>
                <a:spcPts val="0"/>
              </a:spcBef>
              <a:buNone/>
            </a:pPr>
            <a:endParaRPr lang="en-US" sz="1800" dirty="0" smtClean="0">
              <a:solidFill>
                <a:schemeClr val="tx2">
                  <a:lumMod val="10000"/>
                </a:schemeClr>
              </a:solidFill>
              <a:cs typeface="B Badr" pitchFamily="2" charset="-78"/>
            </a:endParaRPr>
          </a:p>
          <a:p>
            <a:pPr marL="0" indent="0" algn="r" rtl="1">
              <a:lnSpc>
                <a:spcPct val="110000"/>
              </a:lnSpc>
              <a:spcBef>
                <a:spcPts val="0"/>
              </a:spcBef>
              <a:buNone/>
            </a:pPr>
            <a:r>
              <a:rPr lang="fa-IR" sz="1800" dirty="0" smtClean="0">
                <a:solidFill>
                  <a:schemeClr val="tx2">
                    <a:lumMod val="10000"/>
                  </a:schemeClr>
                </a:solidFill>
                <a:cs typeface="B Badr" pitchFamily="2" charset="-78"/>
              </a:rPr>
              <a:t> </a:t>
            </a:r>
            <a:endParaRPr lang="en-US" sz="1800" dirty="0" smtClean="0">
              <a:solidFill>
                <a:schemeClr val="tx2">
                  <a:lumMod val="10000"/>
                </a:schemeClr>
              </a:solidFill>
              <a:cs typeface="B Badr" pitchFamily="2" charset="-78"/>
            </a:endParaRPr>
          </a:p>
          <a:p>
            <a:pPr algn="r" rtl="1">
              <a:buNone/>
            </a:pPr>
            <a:r>
              <a:rPr lang="fa-IR" sz="1800" dirty="0" smtClean="0"/>
              <a:t> </a:t>
            </a:r>
            <a:endParaRPr lang="en-US" sz="1800" dirty="0" smtClean="0"/>
          </a:p>
          <a:p>
            <a:pPr algn="r" rtl="1">
              <a:buNone/>
            </a:pPr>
            <a:r>
              <a:rPr lang="fa-IR" sz="1800" dirty="0" smtClean="0"/>
              <a:t> </a:t>
            </a:r>
            <a:endParaRPr lang="en-US" sz="1800" dirty="0" smtClean="0"/>
          </a:p>
          <a:p>
            <a:pPr algn="r" rtl="1">
              <a:buNone/>
            </a:pPr>
            <a:r>
              <a:rPr lang="fa-IR" dirty="0" smtClean="0"/>
              <a:t> </a:t>
            </a:r>
            <a:endParaRPr lang="en-US" dirty="0" smtClean="0"/>
          </a:p>
          <a:p>
            <a:pPr marL="0" indent="180000" algn="r" rtl="1">
              <a:spcBef>
                <a:spcPts val="0"/>
              </a:spcBef>
            </a:pPr>
            <a:endParaRPr lang="en-US" dirty="0"/>
          </a:p>
        </p:txBody>
      </p:sp>
      <p:cxnSp>
        <p:nvCxnSpPr>
          <p:cNvPr id="6" name="Straight Connector 5"/>
          <p:cNvCxnSpPr/>
          <p:nvPr/>
        </p:nvCxnSpPr>
        <p:spPr>
          <a:xfrm rot="10800000">
            <a:off x="6300192" y="4653136"/>
            <a:ext cx="2500330" cy="1588"/>
          </a:xfrm>
          <a:prstGeom prst="line">
            <a:avLst/>
          </a:prstGeom>
          <a:ln>
            <a:solidFill>
              <a:srgbClr val="1D721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blinds(horizontal)">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xEl>
                                              <p:pRg st="9" end="9"/>
                                            </p:txEl>
                                          </p:spTgt>
                                        </p:tgtEl>
                                        <p:attrNameLst>
                                          <p:attrName>style.visibility</p:attrName>
                                        </p:attrNameLst>
                                      </p:cBhvr>
                                      <p:to>
                                        <p:strVal val="visible"/>
                                      </p:to>
                                    </p:set>
                                    <p:animEffect transition="in" filter="blinds(horizontal)">
                                      <p:cBhvr>
                                        <p:cTn id="12" dur="500"/>
                                        <p:tgtEl>
                                          <p:spTgt spid="4">
                                            <p:txEl>
                                              <p:pRg st="9" end="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xEl>
                                              <p:pRg st="10" end="10"/>
                                            </p:txEl>
                                          </p:spTgt>
                                        </p:tgtEl>
                                        <p:attrNameLst>
                                          <p:attrName>style.visibility</p:attrName>
                                        </p:attrNameLst>
                                      </p:cBhvr>
                                      <p:to>
                                        <p:strVal val="visible"/>
                                      </p:to>
                                    </p:set>
                                    <p:animEffect transition="in" filter="blinds(horizontal)">
                                      <p:cBhvr>
                                        <p:cTn id="17" dur="500"/>
                                        <p:tgtEl>
                                          <p:spTgt spid="4">
                                            <p:txEl>
                                              <p:pRg st="10" end="1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xEl>
                                              <p:pRg st="11" end="11"/>
                                            </p:txEl>
                                          </p:spTgt>
                                        </p:tgtEl>
                                        <p:attrNameLst>
                                          <p:attrName>style.visibility</p:attrName>
                                        </p:attrNameLst>
                                      </p:cBhvr>
                                      <p:to>
                                        <p:strVal val="visible"/>
                                      </p:to>
                                    </p:set>
                                    <p:animEffect transition="in" filter="blinds(horizontal)">
                                      <p:cBhvr>
                                        <p:cTn id="22" dur="500"/>
                                        <p:tgtEl>
                                          <p:spTgt spid="4">
                                            <p:txEl>
                                              <p:pRg st="11" end="1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
                                            <p:txEl>
                                              <p:pRg st="12" end="12"/>
                                            </p:txEl>
                                          </p:spTgt>
                                        </p:tgtEl>
                                        <p:attrNameLst>
                                          <p:attrName>style.visibility</p:attrName>
                                        </p:attrNameLst>
                                      </p:cBhvr>
                                      <p:to>
                                        <p:strVal val="visible"/>
                                      </p:to>
                                    </p:set>
                                    <p:animEffect transition="in" filter="blinds(horizontal)">
                                      <p:cBhvr>
                                        <p:cTn id="27" dur="500"/>
                                        <p:tgtEl>
                                          <p:spTgt spid="4">
                                            <p:txEl>
                                              <p:pRg st="12" end="1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
                                            <p:txEl>
                                              <p:pRg st="13" end="13"/>
                                            </p:txEl>
                                          </p:spTgt>
                                        </p:tgtEl>
                                        <p:attrNameLst>
                                          <p:attrName>style.visibility</p:attrName>
                                        </p:attrNameLst>
                                      </p:cBhvr>
                                      <p:to>
                                        <p:strVal val="visible"/>
                                      </p:to>
                                    </p:set>
                                    <p:animEffect transition="in" filter="blinds(horizontal)">
                                      <p:cBhvr>
                                        <p:cTn id="32" dur="500"/>
                                        <p:tgtEl>
                                          <p:spTgt spid="4">
                                            <p:txEl>
                                              <p:pRg st="13" end="1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
                                            <p:txEl>
                                              <p:pRg st="14" end="14"/>
                                            </p:txEl>
                                          </p:spTgt>
                                        </p:tgtEl>
                                        <p:attrNameLst>
                                          <p:attrName>style.visibility</p:attrName>
                                        </p:attrNameLst>
                                      </p:cBhvr>
                                      <p:to>
                                        <p:strVal val="visible"/>
                                      </p:to>
                                    </p:set>
                                    <p:animEffect transition="in" filter="blinds(horizontal)">
                                      <p:cBhvr>
                                        <p:cTn id="37" dur="500"/>
                                        <p:tgtEl>
                                          <p:spTgt spid="4">
                                            <p:txEl>
                                              <p:pRg st="14" end="1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
                                            <p:txEl>
                                              <p:pRg st="15" end="15"/>
                                            </p:txEl>
                                          </p:spTgt>
                                        </p:tgtEl>
                                        <p:attrNameLst>
                                          <p:attrName>style.visibility</p:attrName>
                                        </p:attrNameLst>
                                      </p:cBhvr>
                                      <p:to>
                                        <p:strVal val="visible"/>
                                      </p:to>
                                    </p:set>
                                    <p:animEffect transition="in" filter="blinds(horizontal)">
                                      <p:cBhvr>
                                        <p:cTn id="42" dur="500"/>
                                        <p:tgtEl>
                                          <p:spTgt spid="4">
                                            <p:txEl>
                                              <p:pRg st="15" end="1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4">
                                            <p:txEl>
                                              <p:pRg st="16" end="16"/>
                                            </p:txEl>
                                          </p:spTgt>
                                        </p:tgtEl>
                                        <p:attrNameLst>
                                          <p:attrName>style.visibility</p:attrName>
                                        </p:attrNameLst>
                                      </p:cBhvr>
                                      <p:to>
                                        <p:strVal val="visible"/>
                                      </p:to>
                                    </p:set>
                                    <p:animEffect transition="in" filter="blinds(horizontal)">
                                      <p:cBhvr>
                                        <p:cTn id="47" dur="500"/>
                                        <p:tgtEl>
                                          <p:spTgt spid="4">
                                            <p:txEl>
                                              <p:pRg st="16" end="1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4">
                                            <p:txEl>
                                              <p:pRg st="17" end="17"/>
                                            </p:txEl>
                                          </p:spTgt>
                                        </p:tgtEl>
                                        <p:attrNameLst>
                                          <p:attrName>style.visibility</p:attrName>
                                        </p:attrNameLst>
                                      </p:cBhvr>
                                      <p:to>
                                        <p:strVal val="visible"/>
                                      </p:to>
                                    </p:set>
                                    <p:animEffect transition="in" filter="blinds(horizontal)">
                                      <p:cBhvr>
                                        <p:cTn id="52" dur="500"/>
                                        <p:tgtEl>
                                          <p:spTgt spid="4">
                                            <p:txEl>
                                              <p:pRg st="17" end="1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4">
                                            <p:txEl>
                                              <p:pRg st="18" end="18"/>
                                            </p:txEl>
                                          </p:spTgt>
                                        </p:tgtEl>
                                        <p:attrNameLst>
                                          <p:attrName>style.visibility</p:attrName>
                                        </p:attrNameLst>
                                      </p:cBhvr>
                                      <p:to>
                                        <p:strVal val="visible"/>
                                      </p:to>
                                    </p:set>
                                    <p:animEffect transition="in" filter="blinds(horizontal)">
                                      <p:cBhvr>
                                        <p:cTn id="57" dur="500"/>
                                        <p:tgtEl>
                                          <p:spTgt spid="4">
                                            <p:txEl>
                                              <p:pRg st="18" end="1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4">
                                            <p:txEl>
                                              <p:pRg st="19" end="19"/>
                                            </p:txEl>
                                          </p:spTgt>
                                        </p:tgtEl>
                                        <p:attrNameLst>
                                          <p:attrName>style.visibility</p:attrName>
                                        </p:attrNameLst>
                                      </p:cBhvr>
                                      <p:to>
                                        <p:strVal val="visible"/>
                                      </p:to>
                                    </p:set>
                                    <p:animEffect transition="in" filter="blinds(horizontal)">
                                      <p:cBhvr>
                                        <p:cTn id="62" dur="500"/>
                                        <p:tgtEl>
                                          <p:spTgt spid="4">
                                            <p:txEl>
                                              <p:pRg st="19" end="1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4">
                                            <p:txEl>
                                              <p:pRg st="20" end="20"/>
                                            </p:txEl>
                                          </p:spTgt>
                                        </p:tgtEl>
                                        <p:attrNameLst>
                                          <p:attrName>style.visibility</p:attrName>
                                        </p:attrNameLst>
                                      </p:cBhvr>
                                      <p:to>
                                        <p:strVal val="visible"/>
                                      </p:to>
                                    </p:set>
                                    <p:animEffect transition="in" filter="blinds(horizontal)">
                                      <p:cBhvr>
                                        <p:cTn id="67" dur="500"/>
                                        <p:tgtEl>
                                          <p:spTgt spid="4">
                                            <p:txEl>
                                              <p:pRg st="20" end="2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4">
                                            <p:txEl>
                                              <p:pRg st="21" end="21"/>
                                            </p:txEl>
                                          </p:spTgt>
                                        </p:tgtEl>
                                        <p:attrNameLst>
                                          <p:attrName>style.visibility</p:attrName>
                                        </p:attrNameLst>
                                      </p:cBhvr>
                                      <p:to>
                                        <p:strVal val="visible"/>
                                      </p:to>
                                    </p:set>
                                    <p:animEffect transition="in" filter="blinds(horizontal)">
                                      <p:cBhvr>
                                        <p:cTn id="72" dur="500"/>
                                        <p:tgtEl>
                                          <p:spTgt spid="4">
                                            <p:txEl>
                                              <p:pRg st="21" end="2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4">
                                            <p:txEl>
                                              <p:pRg st="22" end="22"/>
                                            </p:txEl>
                                          </p:spTgt>
                                        </p:tgtEl>
                                        <p:attrNameLst>
                                          <p:attrName>style.visibility</p:attrName>
                                        </p:attrNameLst>
                                      </p:cBhvr>
                                      <p:to>
                                        <p:strVal val="visible"/>
                                      </p:to>
                                    </p:set>
                                    <p:animEffect transition="in" filter="blinds(horizontal)">
                                      <p:cBhvr>
                                        <p:cTn id="77" dur="500"/>
                                        <p:tgtEl>
                                          <p:spTgt spid="4">
                                            <p:txEl>
                                              <p:pRg st="22" end="22"/>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4">
                                            <p:txEl>
                                              <p:pRg st="23" end="23"/>
                                            </p:txEl>
                                          </p:spTgt>
                                        </p:tgtEl>
                                        <p:attrNameLst>
                                          <p:attrName>style.visibility</p:attrName>
                                        </p:attrNameLst>
                                      </p:cBhvr>
                                      <p:to>
                                        <p:strVal val="visible"/>
                                      </p:to>
                                    </p:set>
                                    <p:animEffect transition="in" filter="blinds(horizontal)">
                                      <p:cBhvr>
                                        <p:cTn id="82" dur="500"/>
                                        <p:tgtEl>
                                          <p:spTgt spid="4">
                                            <p:txEl>
                                              <p:pRg st="23" end="23"/>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4">
                                            <p:txEl>
                                              <p:pRg st="24" end="24"/>
                                            </p:txEl>
                                          </p:spTgt>
                                        </p:tgtEl>
                                        <p:attrNameLst>
                                          <p:attrName>style.visibility</p:attrName>
                                        </p:attrNameLst>
                                      </p:cBhvr>
                                      <p:to>
                                        <p:strVal val="visible"/>
                                      </p:to>
                                    </p:set>
                                    <p:animEffect transition="in" filter="blinds(horizontal)">
                                      <p:cBhvr>
                                        <p:cTn id="87" dur="500"/>
                                        <p:tgtEl>
                                          <p:spTgt spid="4">
                                            <p:txEl>
                                              <p:pRg st="24" end="24"/>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4">
                                            <p:txEl>
                                              <p:pRg st="28" end="28"/>
                                            </p:txEl>
                                          </p:spTgt>
                                        </p:tgtEl>
                                        <p:attrNameLst>
                                          <p:attrName>style.visibility</p:attrName>
                                        </p:attrNameLst>
                                      </p:cBhvr>
                                      <p:to>
                                        <p:strVal val="visible"/>
                                      </p:to>
                                    </p:set>
                                    <p:animEffect transition="in" filter="blinds(horizontal)">
                                      <p:cBhvr>
                                        <p:cTn id="92" dur="500"/>
                                        <p:tgtEl>
                                          <p:spTgt spid="4">
                                            <p:txEl>
                                              <p:pRg st="28" end="28"/>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4">
                                            <p:txEl>
                                              <p:pRg st="29" end="29"/>
                                            </p:txEl>
                                          </p:spTgt>
                                        </p:tgtEl>
                                        <p:attrNameLst>
                                          <p:attrName>style.visibility</p:attrName>
                                        </p:attrNameLst>
                                      </p:cBhvr>
                                      <p:to>
                                        <p:strVal val="visible"/>
                                      </p:to>
                                    </p:set>
                                    <p:animEffect transition="in" filter="blinds(horizontal)">
                                      <p:cBhvr>
                                        <p:cTn id="97" dur="500"/>
                                        <p:tgtEl>
                                          <p:spTgt spid="4">
                                            <p:txEl>
                                              <p:pRg st="29" end="29"/>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4">
                                            <p:txEl>
                                              <p:pRg st="30" end="30"/>
                                            </p:txEl>
                                          </p:spTgt>
                                        </p:tgtEl>
                                        <p:attrNameLst>
                                          <p:attrName>style.visibility</p:attrName>
                                        </p:attrNameLst>
                                      </p:cBhvr>
                                      <p:to>
                                        <p:strVal val="visible"/>
                                      </p:to>
                                    </p:set>
                                    <p:animEffect transition="in" filter="blinds(horizontal)">
                                      <p:cBhvr>
                                        <p:cTn id="102" dur="500"/>
                                        <p:tgtEl>
                                          <p:spTgt spid="4">
                                            <p:txEl>
                                              <p:pRg st="30" end="30"/>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4">
                                            <p:txEl>
                                              <p:pRg st="31" end="31"/>
                                            </p:txEl>
                                          </p:spTgt>
                                        </p:tgtEl>
                                        <p:attrNameLst>
                                          <p:attrName>style.visibility</p:attrName>
                                        </p:attrNameLst>
                                      </p:cBhvr>
                                      <p:to>
                                        <p:strVal val="visible"/>
                                      </p:to>
                                    </p:set>
                                    <p:animEffect transition="in" filter="blinds(horizontal)">
                                      <p:cBhvr>
                                        <p:cTn id="107" dur="500"/>
                                        <p:tgtEl>
                                          <p:spTgt spid="4">
                                            <p:txEl>
                                              <p:pRg st="31" end="3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0"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rPr>
              <a:t>جهت مطالعه</a:t>
            </a:r>
            <a:endParaRPr lang="fa-IR" dirty="0"/>
          </a:p>
        </p:txBody>
      </p:sp>
      <p:sp>
        <p:nvSpPr>
          <p:cNvPr id="3" name="Content Placeholder 2"/>
          <p:cNvSpPr>
            <a:spLocks noGrp="1"/>
          </p:cNvSpPr>
          <p:nvPr>
            <p:ph idx="1"/>
          </p:nvPr>
        </p:nvSpPr>
        <p:spPr/>
        <p:txBody>
          <a:bodyPr/>
          <a:lstStyle/>
          <a:p>
            <a:pPr algn="r">
              <a:buNone/>
            </a:pPr>
            <a:r>
              <a:rPr lang="fa-IR" sz="3600" b="1" dirty="0" smtClean="0"/>
              <a:t>هـ) </a:t>
            </a:r>
            <a:r>
              <a:rPr lang="fa-IR" sz="2400" b="1" dirty="0" smtClean="0"/>
              <a:t>منجی در مسیحیت، در آسمان‌ها زیست می‌كند و برای آغاز ظهورش، نخست مؤمنان را به آسمان می‌برد. آن‌گاه پس از سال‌ها مصیبت عظیم، به زمین باز می‌گردد. درك این آموزه بسیار خردگریز است، ولی منجی مسلمانان، در زمین و با زمینیان زندگی می‌كند، در میان آنان است و با ایشان سخن می‌گوید، در بسیاری موارد یاری‌شان می‌كند و با راهنمایی‌های سودمندش، ایشان را هدایت می‌نماید، ولی مردم او را با عنوان مهدی موعود تطبیق نمی‌دهند. </a:t>
            </a:r>
            <a:br>
              <a:rPr lang="fa-IR" sz="2400" b="1" dirty="0" smtClean="0"/>
            </a:br>
            <a:r>
              <a:rPr lang="fa-IR" sz="2400" b="1" dirty="0" smtClean="0"/>
              <a:t/>
            </a:r>
            <a:br>
              <a:rPr lang="fa-IR" sz="2400" b="1" dirty="0" smtClean="0"/>
            </a:br>
            <a:r>
              <a:rPr lang="fa-IR" sz="3600" b="1" dirty="0" smtClean="0"/>
              <a:t>و) </a:t>
            </a:r>
            <a:r>
              <a:rPr lang="fa-IR" sz="2400" b="1" dirty="0" smtClean="0"/>
              <a:t>بخشی از بشارت‌هایی كه در عهدین درباره منجی آخرالزمان آمده است، درباره حضرت عیسی(ع) می‌تواند صادق باشد، ولی بسیاری از آن بشارت‌ها درباره آن حضرت صادق نیست، ولی بنابر برخی پژوهش‌ها می‌توان بر منجی معرفی شده در اسلام تطبیق كرد.[66] </a:t>
            </a:r>
            <a:br>
              <a:rPr lang="fa-IR" sz="2400" b="1" dirty="0" smtClean="0"/>
            </a:br>
            <a:r>
              <a:rPr lang="fa-IR" sz="2400" b="1" dirty="0" smtClean="0"/>
              <a:t/>
            </a:r>
            <a:br>
              <a:rPr lang="fa-IR" sz="2400" b="1" dirty="0" smtClean="0"/>
            </a:br>
            <a:endParaRPr lang="fa-IR" sz="2400" dirty="0"/>
          </a:p>
        </p:txBody>
      </p:sp>
    </p:spTree>
  </p:cSld>
  <p:clrMapOvr>
    <a:masterClrMapping/>
  </p:clrMapOvr>
  <p:transition spd="slow">
    <p:newsflash/>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563562"/>
          </a:xfrm>
        </p:spPr>
        <p:txBody>
          <a:bodyPr/>
          <a:lstStyle/>
          <a:p>
            <a:r>
              <a:rPr lang="fa-IR"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t>آسیب شناسی منجی‌گرایی وتفاوتها:</a:t>
            </a:r>
            <a:r>
              <a:rPr lang="en-US"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t/>
            </a:r>
            <a:br>
              <a:rPr lang="en-US"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br>
            <a:endParaRPr lang="fa-IR"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endParaRPr>
          </a:p>
        </p:txBody>
      </p:sp>
      <p:sp>
        <p:nvSpPr>
          <p:cNvPr id="3" name="Content Placeholder 2"/>
          <p:cNvSpPr>
            <a:spLocks noGrp="1"/>
          </p:cNvSpPr>
          <p:nvPr>
            <p:ph idx="1"/>
          </p:nvPr>
        </p:nvSpPr>
        <p:spPr/>
        <p:txBody>
          <a:bodyPr/>
          <a:lstStyle/>
          <a:p>
            <a:pPr algn="r">
              <a:buNone/>
            </a:pPr>
            <a:r>
              <a:rPr lang="fa-IR" sz="3600" b="1" dirty="0" smtClean="0"/>
              <a:t/>
            </a:r>
            <a:br>
              <a:rPr lang="fa-IR" sz="3600" b="1" dirty="0" smtClean="0"/>
            </a:br>
            <a:r>
              <a:rPr lang="fa-IR" sz="3600" b="1" dirty="0" smtClean="0"/>
              <a:t>متأسفانه آموزه منجی‌گرایی با همه تقدسی كه دارد، همچون برخی دیگر از آموزه‌های دینی، ازبعضی انحراف‌ها و آسیب‌ها در امان نمانده است و بعضی، دانسته یا نادانسته، در این‌باره به باورهای نادرستی معتقد شده‌اند كه به برخی از آنها اشاره می‌گردد: </a:t>
            </a:r>
            <a:br>
              <a:rPr lang="fa-IR" sz="3600" b="1" dirty="0" smtClean="0"/>
            </a:br>
            <a:endParaRPr lang="fa-IR" sz="3600" dirty="0"/>
          </a:p>
        </p:txBody>
      </p:sp>
    </p:spTree>
  </p:cSld>
  <p:clrMapOvr>
    <a:masterClrMapping/>
  </p:clrMapOvr>
  <p:transition spd="slow">
    <p:newsflash/>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t/>
            </a:r>
            <a:br>
              <a:rPr lang="fa-IR"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br>
            <a:r>
              <a:rPr lang="fa-IR"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t>1. آسیب شناسی منجی‌گرایی در اسلام :</a:t>
            </a:r>
            <a:r>
              <a:rPr lang="en-US"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t/>
            </a:r>
            <a:br>
              <a:rPr lang="en-US"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br>
            <a:endParaRPr lang="fa-IR"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endParaRPr>
          </a:p>
        </p:txBody>
      </p:sp>
      <p:sp>
        <p:nvSpPr>
          <p:cNvPr id="3" name="Content Placeholder 2"/>
          <p:cNvSpPr>
            <a:spLocks noGrp="1"/>
          </p:cNvSpPr>
          <p:nvPr>
            <p:ph idx="1"/>
          </p:nvPr>
        </p:nvSpPr>
        <p:spPr/>
        <p:txBody>
          <a:bodyPr/>
          <a:lstStyle/>
          <a:p>
            <a:pPr algn="r">
              <a:buNone/>
            </a:pPr>
            <a:r>
              <a:rPr lang="fa-IR" sz="2400" b="1" dirty="0" smtClean="0"/>
              <a:t/>
            </a:r>
            <a:br>
              <a:rPr lang="fa-IR" sz="2400" b="1" dirty="0" smtClean="0"/>
            </a:br>
            <a:r>
              <a:rPr lang="fa-IR" sz="2400" b="1" dirty="0" smtClean="0"/>
              <a:t>برخی از فرقه‌های مسلمان با دریافتی ناصحیح از آموزه منجی‌گرایی، در انجام وظایف اسلامی خود، به ویژه در زمینه هدایت مردم و اجرای دو واجب مهم الهی، یعنی امر به معروف و نهی از منكر دچار تفریط شده‌اند. این عده با نقل روایت‌هایی بدین مضمون كه «مهدی زمانی ظهور خواهد كرد كه زمین پر از ستم و فساد شده باشد»،[67] هر انقلاب و حركتی پیش از قیام منجی آخرالزمان را محكوم به شكست و نابودی می‌دانند و در برابر ظلم‌ها و تجاوزها به اسلام و مسلمانان ساكت می‌نشینند و دیگران را هم به سكوت و ظلم‌پذیری و خفقان تشویق می‌كنند. اینان مهم‌ترین وظایف دوران غیبت، یعنی صبر و انتظار مثبت و انقلابی و سازنده را به آموزه‌هایی منفی و دست و پا گیر در وظایف اجتماعی تفسیر می‌نمایند.</a:t>
            </a:r>
            <a:endParaRPr lang="fa-IR" sz="2400" dirty="0"/>
          </a:p>
        </p:txBody>
      </p:sp>
    </p:spTree>
  </p:cSld>
  <p:clrMapOvr>
    <a:masterClrMapping/>
  </p:clrMapOvr>
  <p:transition spd="slow">
    <p:newsflash/>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t>جهت مطالعه</a:t>
            </a:r>
            <a:endParaRPr lang="fa-IR"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endParaRPr>
          </a:p>
        </p:txBody>
      </p:sp>
      <p:sp>
        <p:nvSpPr>
          <p:cNvPr id="3" name="Content Placeholder 2"/>
          <p:cNvSpPr>
            <a:spLocks noGrp="1"/>
          </p:cNvSpPr>
          <p:nvPr>
            <p:ph idx="1"/>
          </p:nvPr>
        </p:nvSpPr>
        <p:spPr/>
        <p:txBody>
          <a:bodyPr/>
          <a:lstStyle/>
          <a:p>
            <a:pPr algn="r">
              <a:buNone/>
            </a:pPr>
            <a:r>
              <a:rPr lang="fa-IR" b="1" dirty="0" smtClean="0"/>
              <a:t>. این افراد می‌گویند چون امام مهدی4 زمانی ظهور می‌كند كه جهان پر از ستم و جور شده باشد، بنابراین، زمانی آن منجی به فریاد ما می‌رسد كه صلاح به نقطه صفر برسد و حق و حقیقت طرف‌داری نداشته باشد. پس آن‌گاه كه جز باطل، نیرویی حكومت نكند و فرد صالحی در جهان یافت نشود، دست غیب از آستین بیرون می‌آید. ما باید به جای تلاش در جهت نیكی‌ها، كاری كنیم كه روند ظهور و خروج منجی سرعت گیرد و بهترین كمك به این روند و بهترین شكل انتظار، اشاعه فساد، فحشا، ستم یا دستكم سكوت در برابر فساد حكومت‌های ستم‌گر است.[68</a:t>
            </a:r>
            <a:endParaRPr lang="fa-IR" dirty="0"/>
          </a:p>
        </p:txBody>
      </p:sp>
    </p:spTree>
  </p:cSld>
  <p:clrMapOvr>
    <a:masterClrMapping/>
  </p:clrMapOvr>
  <p:transition spd="slow">
    <p:newsflash/>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t>جهت مطالعه</a:t>
            </a:r>
            <a:endParaRPr lang="fa-IR" dirty="0"/>
          </a:p>
        </p:txBody>
      </p:sp>
      <p:sp>
        <p:nvSpPr>
          <p:cNvPr id="3" name="Content Placeholder 2"/>
          <p:cNvSpPr>
            <a:spLocks noGrp="1"/>
          </p:cNvSpPr>
          <p:nvPr>
            <p:ph idx="1"/>
          </p:nvPr>
        </p:nvSpPr>
        <p:spPr/>
        <p:txBody>
          <a:bodyPr/>
          <a:lstStyle/>
          <a:p>
            <a:pPr algn="r">
              <a:buNone/>
            </a:pPr>
            <a:r>
              <a:rPr lang="fa-IR" sz="2000" b="1" dirty="0" smtClean="0"/>
              <a:t>در پاسخ اجمالی می‌توان گفت كه قیام مهدی(عج) برای پشتیبانی از مظلومانی است كه شایسته حمایتند، نه ستم‌پذیران خاموش و رضایت‌دهندگان به ستم و تباهی. چنان‌كه شیخ صدوق از امام صادق(ع) نقل می‌كند كه «ظهور منجی تحقق نمی‌پذیرد، مگر این‌كه هر كدام از شقی و سعید به فرجام كار خود برسند». پس سخن در این نیست كه سعیدی در دنیا نباشد و تنها اشقیا به نهایت درجه شقاوت برسند، بلكه سخن این است كه هركدام از گروه سعادت‌مندان و اشقیا به نهایت كار خود برسند.[69] </a:t>
            </a:r>
            <a:br>
              <a:rPr lang="fa-IR" sz="2000" b="1" dirty="0" smtClean="0"/>
            </a:br>
            <a:r>
              <a:rPr lang="fa-IR" sz="2000" b="1" dirty="0" smtClean="0"/>
              <a:t/>
            </a:r>
            <a:br>
              <a:rPr lang="fa-IR" sz="2000" b="1" dirty="0" smtClean="0"/>
            </a:br>
            <a:r>
              <a:rPr lang="fa-IR" sz="2000" b="1" dirty="0" smtClean="0"/>
              <a:t>از نظر روایات، در سرآغاز قیام منجی آخرالزمان، سلسله قیام‌هایی حق از سوی اهل حق و صلاح انجام می‌گیرد كه معصومان و بزرگان دین آن را تأیید می‌كنند. قیام «یمانی» پیش از ظهور امام مهدی4، نمونه‌ای از این سلسله قیام‌هاست.[70] </a:t>
            </a:r>
            <a:br>
              <a:rPr lang="fa-IR" sz="2000" b="1" dirty="0" smtClean="0"/>
            </a:br>
            <a:r>
              <a:rPr lang="fa-IR" sz="2000" b="1" dirty="0" smtClean="0"/>
              <a:t/>
            </a:r>
            <a:br>
              <a:rPr lang="fa-IR" sz="2000" b="1" dirty="0" smtClean="0"/>
            </a:br>
            <a:r>
              <a:rPr lang="fa-IR" sz="2000" b="1" dirty="0" smtClean="0"/>
              <a:t>پس روایات اسلامی انتظار منجی را افضل اعمال دانسته‌اند؛ انتظاری كه در آن، هر فرد در برابر خود و جامعه مسئول باشد. این انتظار، تعهدآفرین و تحرك‌بخش است و عبادت به شمار می‌رود. </a:t>
            </a:r>
            <a:br>
              <a:rPr lang="fa-IR" sz="2000" b="1" dirty="0" smtClean="0"/>
            </a:br>
            <a:endParaRPr lang="fa-IR" sz="2000" dirty="0"/>
          </a:p>
        </p:txBody>
      </p:sp>
    </p:spTree>
  </p:cSld>
  <p:clrMapOvr>
    <a:masterClrMapping/>
  </p:clrMapOvr>
  <p:transition spd="slow">
    <p:newsflash/>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t>آسیب شناسی منجی‌گرایی در مسیحیت</a:t>
            </a:r>
            <a:endParaRPr lang="fa-IR"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endParaRPr>
          </a:p>
        </p:txBody>
      </p:sp>
      <p:sp>
        <p:nvSpPr>
          <p:cNvPr id="3" name="Content Placeholder 2"/>
          <p:cNvSpPr>
            <a:spLocks noGrp="1"/>
          </p:cNvSpPr>
          <p:nvPr>
            <p:ph idx="1"/>
          </p:nvPr>
        </p:nvSpPr>
        <p:spPr/>
        <p:txBody>
          <a:bodyPr/>
          <a:lstStyle/>
          <a:p>
            <a:pPr algn="r" rtl="1">
              <a:buNone/>
            </a:pPr>
            <a:r>
              <a:rPr lang="fa-IR" b="1" dirty="0" smtClean="0"/>
              <a:t/>
            </a:r>
            <a:br>
              <a:rPr lang="fa-IR" b="1" dirty="0" smtClean="0"/>
            </a:br>
            <a:r>
              <a:rPr lang="fa-IR" b="1" dirty="0" smtClean="0"/>
              <a:t>متأسفانه دكترین منجی‌گرایی در مسیحیت، در مواردی دست‌خوش انحراف‌ها و بدعت‌هایی شده است كه پی‌آمدهای آن به شدت، صلح جهانی و آینده بشری را تهدید می‌كند. یكی از آن موارد، پیدایش گروهی به نام «مسیحیان صهیونیست» است كه با اندیشه بنیادگرایی در زمینه ظهور و رجعت منجی آخرالزمان، با شدت تمام به تشكیل دولت یهودی در فلسطین و پشتیبانی همه جانبه از رژیم اشغال‌گر قدس اصرار می‌ورزند و آن را وظیفه‌ای مقدس برای همه مسیحیان منتظر منجی می‌پندارند. </a:t>
            </a:r>
            <a:br>
              <a:rPr lang="fa-IR" b="1" dirty="0" smtClean="0"/>
            </a:br>
            <a:r>
              <a:rPr lang="fa-IR" b="1" dirty="0" smtClean="0"/>
              <a:t/>
            </a:r>
            <a:br>
              <a:rPr lang="fa-IR" b="1" dirty="0" smtClean="0"/>
            </a:br>
            <a:endParaRPr lang="fa-IR" dirty="0"/>
          </a:p>
        </p:txBody>
      </p:sp>
    </p:spTree>
  </p:cSld>
  <p:clrMapOvr>
    <a:masterClrMapping/>
  </p:clrMapOvr>
  <p:transition spd="slow">
    <p:newsflash/>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t>جهت مطالعه</a:t>
            </a:r>
            <a:endParaRPr lang="fa-IR" dirty="0"/>
          </a:p>
        </p:txBody>
      </p:sp>
      <p:sp>
        <p:nvSpPr>
          <p:cNvPr id="3" name="Content Placeholder 2"/>
          <p:cNvSpPr>
            <a:spLocks noGrp="1"/>
          </p:cNvSpPr>
          <p:nvPr>
            <p:ph idx="1"/>
          </p:nvPr>
        </p:nvSpPr>
        <p:spPr>
          <a:xfrm>
            <a:off x="0" y="1066800"/>
            <a:ext cx="9144000" cy="5602560"/>
          </a:xfrm>
        </p:spPr>
        <p:txBody>
          <a:bodyPr/>
          <a:lstStyle/>
          <a:p>
            <a:pPr algn="r">
              <a:buNone/>
            </a:pPr>
            <a:r>
              <a:rPr lang="fa-IR" sz="2800" b="1" dirty="0" smtClean="0">
                <a:ln w="18415" cmpd="sng">
                  <a:solidFill>
                    <a:srgbClr val="FFFFFF"/>
                  </a:solidFill>
                  <a:prstDash val="solid"/>
                </a:ln>
                <a:solidFill>
                  <a:srgbClr val="FB0DCE"/>
                </a:solidFill>
                <a:effectLst>
                  <a:outerShdw blurRad="63500" dir="3600000" algn="tl" rotWithShape="0">
                    <a:srgbClr val="000000">
                      <a:alpha val="70000"/>
                    </a:srgbClr>
                  </a:outerShdw>
                </a:effectLst>
              </a:rPr>
              <a:t>آنان بر اساس تفسیری انحرافی از كتاب مقدس، معتقدند جنگ آخرالزمان كه به ظهور مجدد مسیح و پیروزی او و سپاهیانش خواهد انجامید، در صحرای «مجدّو» در فلسطین خواهد بود</a:t>
            </a:r>
            <a: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هم‌چنین نبرد «هارمجدّون»[71] كه رویارویی نهایی ایمان و كفر است و به تشكیل دولت هزار ساله مسیح خواهد انجامید، در آن سرزمین و تنها پس از گردهمایی بندگان برگزیده خدا در قلمرو «ارض موعود» به عنوان یك ملت، رخ خواهد داد.</a:t>
            </a:r>
            <a:r>
              <a:rPr lang="fa-IR" sz="2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fa-IR" sz="2800" b="1" dirty="0" smtClean="0">
                <a:ln w="18415" cmpd="sng">
                  <a:solidFill>
                    <a:srgbClr val="FFFFFF"/>
                  </a:solidFill>
                  <a:prstDash val="solid"/>
                </a:ln>
                <a:solidFill>
                  <a:srgbClr val="FB0DCE"/>
                </a:solidFill>
                <a:effectLst>
                  <a:outerShdw blurRad="63500" dir="3600000" algn="tl" rotWithShape="0">
                    <a:srgbClr val="000000">
                      <a:alpha val="70000"/>
                    </a:srgbClr>
                  </a:outerShdw>
                </a:effectLst>
              </a:rPr>
              <a:t>گروه‌های صهیونیست مسیحی كه شمارشان بر اثر تبلیغات گسترده به سرعت در حال افزایش است، معتقدند ظهور مجدد مسیح نزدیك است</a:t>
            </a:r>
            <a:r>
              <a:rPr lang="fa-IR" sz="28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از این‌رو، برای تحقق نشانه‌های ظهور می‌كوشند خود را «مسیحیان از نو زاده شده» بنامند كه «غسل تعمید مجدد» كرده‌اند. آنان انتظار دارند با این اعتقاد و عمل، نبرد خونین آرماگدون را نبینند و آزار‌های حاصل از این جنگ را احساس نكنند، بلكه از سوی خدا به آسمان‌ها ربوده شوند تا هم‌زمان با بازگشت مسیح به زمین، همراه او به زمین بازگردند و دوران حكومت هزارساله او را ببینند.[72] </a:t>
            </a:r>
            <a:b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endParaRPr lang="fa-I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spd="slow">
    <p:wheel spokes="8"/>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dirty="0" smtClean="0">
                <a:ln w="18415" cmpd="sng">
                  <a:solidFill>
                    <a:srgbClr val="FFFFFF"/>
                  </a:solidFill>
                  <a:prstDash val="solid"/>
                </a:ln>
                <a:solidFill>
                  <a:srgbClr val="FFFFFF"/>
                </a:solidFill>
                <a:effectLst>
                  <a:glow rad="228600">
                    <a:srgbClr val="FF0000">
                      <a:alpha val="40000"/>
                    </a:srgbClr>
                  </a:glow>
                  <a:outerShdw blurRad="63500" dir="3600000" algn="tl" rotWithShape="0">
                    <a:srgbClr val="000000">
                      <a:alpha val="70000"/>
                    </a:srgbClr>
                  </a:outerShdw>
                </a:effectLst>
              </a:rPr>
              <a:t>اعتقادات مسیحیان صهیونیست</a:t>
            </a:r>
            <a:endParaRPr lang="fa-IR" b="0" dirty="0">
              <a:ln w="18415" cmpd="sng">
                <a:solidFill>
                  <a:srgbClr val="FFFFFF"/>
                </a:solidFill>
                <a:prstDash val="solid"/>
              </a:ln>
              <a:solidFill>
                <a:srgbClr val="FFFFFF"/>
              </a:solidFill>
              <a:effectLst>
                <a:glow rad="228600">
                  <a:srgbClr val="FF0000">
                    <a:alpha val="40000"/>
                  </a:srgbClr>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179512" y="1066800"/>
            <a:ext cx="8964488" cy="5059363"/>
          </a:xfrm>
        </p:spPr>
        <p:txBody>
          <a:bodyPr/>
          <a:lstStyle/>
          <a:p>
            <a:pPr algn="r">
              <a:buNone/>
            </a:pPr>
            <a:r>
              <a:rPr lang="fa-IR" sz="2400" b="1"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مسیحیان صهیونیست بر اساس نوشته‌های كتاب مقدس و تفسیرهایی كه ارائه داده‌اند، به هفت مرحله برای پایان جهان و ظهور مجدد مسیح اعتقاد دارند. آن مراحل عبارتند از: </a:t>
            </a:r>
            <a:br>
              <a:rPr lang="fa-IR" sz="2400" b="1"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br>
            <a:r>
              <a:rPr lang="fa-I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a:t>
            </a:r>
            <a: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بازگشت یهودیان به فلسطین؛ </a:t>
            </a:r>
            <a:b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 ایجاد دولت یهودی در آن سرزمین؛ </a:t>
            </a:r>
            <a:b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 موعظه متون انجیل در بنی اسرائیل و دیگر مردم دنیا در سراسر زمین؛ </a:t>
            </a:r>
            <a:b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4. سرور و تنعم مؤمنان به كلیسا و ربوده شدن آنها به بهشت؛ </a:t>
            </a:r>
            <a:b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5. دوران فلاكت و ظلم و مصیبت عظیم به مدت هفت سال و نبرد با پیروان دجال؛[73] 6. وقوع جنگ «هارمجدون» در صحرای «مجدو» در اسرائیل؛ </a:t>
            </a:r>
            <a:b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7. شكست لشكریان دجال و استقرار پادشاهی مسیح (پایتخت این پادشاهی اورشلیم است و به دست یهودیانی كه به مسیح پیوسته‌اند، اداره خواهد شد). </a:t>
            </a:r>
            <a:b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برخی از گروه‌های صهیونیست مسیحی، ساخت معبد سوم سلیمان و ذبح گوساله سرخ مو را (هم‌گام با باورهای صهیونیست‌های یهودی) به مراحل یاد شده افزوده‌اند.[74] </a:t>
            </a:r>
            <a:b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endParaRPr lang="fa-I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spd="slow">
    <p:wheel spokes="8"/>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r">
              <a:buNone/>
            </a:pPr>
            <a:endParaRPr lang="fa-IR" b="1"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endParaRPr>
          </a:p>
          <a:p>
            <a:pPr algn="r">
              <a:buNone/>
            </a:pPr>
            <a:r>
              <a:rPr lang="fa-IR" b="1"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rPr>
              <a:t>این اندیشه در میان گروهی از سردمداران حكومت كنونی ایالات متحده و برخی كشورهای اروپایی نفوذ كرده است</a:t>
            </a:r>
            <a:r>
              <a:rPr lang="fa-IR" b="1" dirty="0" smtClean="0"/>
              <a:t>.  </a:t>
            </a:r>
          </a:p>
          <a:p>
            <a:pPr algn="r">
              <a:buNone/>
            </a:pPr>
            <a:r>
              <a:rPr lang="fa-IR" b="1" dirty="0" smtClean="0"/>
              <a:t>آنان با اعتقاد به این‌كه یهودیان و اسرائیل قادر به اجرای برنامه‌های خدا در سرزمین موعود و آماده ساختن شرایط بازگشت دوباره مسیح هستند، امكانات نظامی و مالی و تبلیغاتی گسترده‌ای در اختیار رژیم اشغال‌گر قدس می‌گذارند و در قبال كشتار مسلمانان مظلوم فلسطین و لبنان، نه تنها سكوت می‌كنند، بلكه به پشتیبانی كامل از این ژیم می‌پردازند.[75] </a:t>
            </a:r>
            <a:br>
              <a:rPr lang="fa-IR" b="1" dirty="0" smtClean="0"/>
            </a:br>
            <a:r>
              <a:rPr lang="fa-IR" b="1" dirty="0" smtClean="0"/>
              <a:t/>
            </a:r>
            <a:br>
              <a:rPr lang="fa-IR" b="1" dirty="0" smtClean="0"/>
            </a:br>
            <a:endParaRPr lang="fa-IR" dirty="0"/>
          </a:p>
        </p:txBody>
      </p:sp>
    </p:spTree>
  </p:cSld>
  <p:clrMapOvr>
    <a:masterClrMapping/>
  </p:clrMapOvr>
  <p:transition spd="slow">
    <p:wheel spokes="8"/>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563562"/>
          </a:xfrm>
        </p:spPr>
        <p:txBody>
          <a:bodyPr/>
          <a:lstStyle/>
          <a:p>
            <a:r>
              <a:rPr lang="fa-IR" dirty="0" smtClean="0">
                <a:effectLst>
                  <a:glow rad="101600">
                    <a:schemeClr val="accent6">
                      <a:satMod val="175000"/>
                      <a:alpha val="40000"/>
                    </a:schemeClr>
                  </a:glow>
                </a:effectLst>
              </a:rPr>
              <a:t>نقد اندیشه صهیونیسم مسیحی: </a:t>
            </a:r>
            <a:r>
              <a:rPr lang="en-US" dirty="0" smtClean="0">
                <a:effectLst>
                  <a:glow rad="101600">
                    <a:schemeClr val="accent6">
                      <a:satMod val="175000"/>
                      <a:alpha val="40000"/>
                    </a:schemeClr>
                  </a:glow>
                </a:effectLst>
              </a:rPr>
              <a:t/>
            </a:r>
            <a:br>
              <a:rPr lang="en-US" dirty="0" smtClean="0">
                <a:effectLst>
                  <a:glow rad="101600">
                    <a:schemeClr val="accent6">
                      <a:satMod val="175000"/>
                      <a:alpha val="40000"/>
                    </a:schemeClr>
                  </a:glow>
                </a:effectLst>
              </a:rPr>
            </a:br>
            <a:endParaRPr lang="fa-IR" dirty="0">
              <a:effectLst>
                <a:glow rad="101600">
                  <a:schemeClr val="accent6">
                    <a:satMod val="175000"/>
                    <a:alpha val="40000"/>
                  </a:schemeClr>
                </a:glow>
              </a:effectLst>
            </a:endParaRPr>
          </a:p>
        </p:txBody>
      </p:sp>
      <p:sp>
        <p:nvSpPr>
          <p:cNvPr id="3" name="Content Placeholder 2"/>
          <p:cNvSpPr>
            <a:spLocks noGrp="1"/>
          </p:cNvSpPr>
          <p:nvPr>
            <p:ph idx="1"/>
          </p:nvPr>
        </p:nvSpPr>
        <p:spPr/>
        <p:txBody>
          <a:bodyPr/>
          <a:lstStyle/>
          <a:p>
            <a:pPr algn="r" rtl="1">
              <a:buNone/>
            </a:pPr>
            <a:endParaRPr lang="fa-IR" b="1" dirty="0" smtClean="0">
              <a:ln w="18415" cmpd="sng">
                <a:solidFill>
                  <a:srgbClr val="FFFFFF"/>
                </a:solidFill>
                <a:prstDash val="solid"/>
              </a:ln>
              <a:solidFill>
                <a:srgbClr val="FFFFFF"/>
              </a:solidFill>
              <a:effectLst>
                <a:glow rad="101600">
                  <a:schemeClr val="accent2">
                    <a:satMod val="175000"/>
                    <a:alpha val="40000"/>
                  </a:schemeClr>
                </a:glow>
                <a:outerShdw blurRad="63500" dir="3600000" algn="tl" rotWithShape="0">
                  <a:srgbClr val="000000">
                    <a:alpha val="70000"/>
                  </a:srgbClr>
                </a:outerShdw>
              </a:effectLst>
            </a:endParaRPr>
          </a:p>
          <a:p>
            <a:pPr algn="r" rtl="1">
              <a:buNone/>
            </a:pPr>
            <a:r>
              <a:rPr lang="fa-IR" b="1" dirty="0" smtClean="0">
                <a:ln w="18415" cmpd="sng">
                  <a:solidFill>
                    <a:srgbClr val="FFFFFF"/>
                  </a:solidFill>
                  <a:prstDash val="solid"/>
                </a:ln>
                <a:solidFill>
                  <a:srgbClr val="FFFFFF"/>
                </a:solidFill>
                <a:effectLst>
                  <a:glow rad="101600">
                    <a:schemeClr val="accent2">
                      <a:satMod val="175000"/>
                      <a:alpha val="40000"/>
                    </a:schemeClr>
                  </a:glow>
                  <a:outerShdw blurRad="63500" dir="3600000" algn="tl" rotWithShape="0">
                    <a:srgbClr val="000000">
                      <a:alpha val="70000"/>
                    </a:srgbClr>
                  </a:outerShdw>
                </a:effectLst>
              </a:rPr>
              <a:t>از آنچه گفته شد استنتاج می گردد که :</a:t>
            </a:r>
            <a:endParaRPr lang="en-US" b="1" dirty="0" smtClean="0">
              <a:ln w="18415" cmpd="sng">
                <a:solidFill>
                  <a:srgbClr val="FFFFFF"/>
                </a:solidFill>
                <a:prstDash val="solid"/>
              </a:ln>
              <a:solidFill>
                <a:srgbClr val="FFFFFF"/>
              </a:solidFill>
              <a:effectLst>
                <a:glow rad="101600">
                  <a:schemeClr val="accent2">
                    <a:satMod val="175000"/>
                    <a:alpha val="40000"/>
                  </a:schemeClr>
                </a:glow>
                <a:outerShdw blurRad="63500" dir="3600000" algn="tl" rotWithShape="0">
                  <a:srgbClr val="000000">
                    <a:alpha val="70000"/>
                  </a:srgbClr>
                </a:outerShdw>
              </a:effectLst>
            </a:endParaRPr>
          </a:p>
          <a:p>
            <a:pPr algn="r" rtl="1">
              <a:buNone/>
            </a:pPr>
            <a:r>
              <a:rPr lang="fa-IR" b="1" dirty="0" smtClean="0"/>
              <a:t>   الف-این گروه، بیشتر به جریانی سیاسی شباهت دارد كه برای كسب سلطه بر جغرافیای فرهنگی و خاكی مسلمانان (از نیل تا فرات) به آموزه‌های دینی تمسك جسته است. اینان زمینه‌سازی برای ظهور مسیح(ع)را بهانه‌ای برای حضور در منطقه خاورمیانه، پشتیبانی از اسرائیل و لشكركشی به كشورهای اسلامی مانند عراق و افغانستان قرار داده‌اند. </a:t>
            </a:r>
            <a:endParaRPr lang="en-US" dirty="0" smtClean="0"/>
          </a:p>
          <a:p>
            <a:pPr algn="r">
              <a:buNone/>
            </a:pPr>
            <a:r>
              <a:rPr lang="fa-IR" b="1" dirty="0" smtClean="0"/>
              <a:t/>
            </a:r>
            <a:br>
              <a:rPr lang="fa-IR" b="1" dirty="0" smtClean="0"/>
            </a:br>
            <a:endParaRPr lang="fa-IR" dirty="0"/>
          </a:p>
        </p:txBody>
      </p:sp>
    </p:spTree>
  </p:cSld>
  <p:clrMapOvr>
    <a:masterClrMapping/>
  </p:clrMapOvr>
  <p:transition spd="slow">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322714"/>
          </a:xfrm>
        </p:spPr>
        <p:txBody>
          <a:bodyPr/>
          <a:lstStyle/>
          <a:p>
            <a:pPr marL="0" indent="0" algn="r" rtl="1">
              <a:lnSpc>
                <a:spcPct val="120000"/>
              </a:lnSpc>
              <a:spcBef>
                <a:spcPts val="0"/>
              </a:spcBef>
            </a:pPr>
            <a:r>
              <a:rPr lang="fa-IR" dirty="0" smtClean="0">
                <a:solidFill>
                  <a:srgbClr val="FFFF00"/>
                </a:solidFill>
                <a:effectLst>
                  <a:glow rad="228600">
                    <a:schemeClr val="accent2">
                      <a:satMod val="175000"/>
                      <a:alpha val="40000"/>
                    </a:schemeClr>
                  </a:glow>
                </a:effectLst>
                <a:cs typeface="B Lotus" pitchFamily="2" charset="-78"/>
              </a:rPr>
              <a:t>سؤال </a:t>
            </a:r>
            <a:r>
              <a:rPr lang="fa-IR" dirty="0" smtClean="0">
                <a:solidFill>
                  <a:srgbClr val="FFFF00"/>
                </a:solidFill>
                <a:effectLst>
                  <a:glow rad="228600">
                    <a:schemeClr val="accent2">
                      <a:satMod val="175000"/>
                      <a:alpha val="40000"/>
                    </a:schemeClr>
                  </a:glow>
                </a:effectLst>
                <a:cs typeface="B Lotus" pitchFamily="2" charset="-78"/>
              </a:rPr>
              <a:t>اصلي:</a:t>
            </a:r>
            <a:r>
              <a:rPr lang="fa-IR" sz="2800" dirty="0" smtClean="0">
                <a:solidFill>
                  <a:srgbClr val="FF0000"/>
                </a:solidFill>
              </a:rPr>
              <a:t/>
            </a:r>
            <a:br>
              <a:rPr lang="fa-IR" sz="2800" dirty="0" smtClean="0">
                <a:solidFill>
                  <a:srgbClr val="FF0000"/>
                </a:solidFill>
              </a:rPr>
            </a:br>
            <a:r>
              <a:rPr lang="fa-IR" sz="2800" dirty="0" smtClean="0">
                <a:solidFill>
                  <a:schemeClr val="tx1"/>
                </a:solidFill>
              </a:rPr>
              <a:t>سوال</a:t>
            </a:r>
            <a:r>
              <a:rPr lang="fa-IR" sz="2800" b="0" dirty="0" smtClean="0">
                <a:ln w="18415" cmpd="sng">
                  <a:solidFill>
                    <a:srgbClr val="FFFFFF"/>
                  </a:solidFill>
                  <a:prstDash val="solid"/>
                </a:ln>
                <a:solidFill>
                  <a:schemeClr val="tx1"/>
                </a:solidFill>
                <a:effectLst>
                  <a:outerShdw blurRad="63500" dir="3600000" algn="tl" rotWithShape="0">
                    <a:srgbClr val="000000">
                      <a:alpha val="70000"/>
                    </a:srgbClr>
                  </a:outerShdw>
                </a:effectLst>
              </a:rPr>
              <a:t>ا</a:t>
            </a:r>
            <a:r>
              <a:rPr lang="fa-IR" sz="28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صلي در اين پژوهش؛ نوع نگاه و اهداف پيرامون آن، در موضوع</a:t>
            </a:r>
            <a:br>
              <a:rPr lang="fa-IR" sz="28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fa-IR" sz="28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منجی گرایی است. لذا در صورت بررسي و تبيين نظريه و اهداف </a:t>
            </a:r>
            <a:br>
              <a:rPr lang="fa-IR" sz="28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fa-IR" sz="28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مذهب تشيّع و شيعيان و نظريه و اهداف جريان صهيونيسم مسيحي و</a:t>
            </a:r>
            <a:br>
              <a:rPr lang="fa-IR" sz="28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fa-IR" sz="28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مبلغين انجيلي از طرح منجی گرایی وآخرالزمان، مي‌توان پس از</a:t>
            </a:r>
            <a:br>
              <a:rPr lang="fa-IR" sz="28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fa-IR" sz="28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بررسي و مقايسه اين دو نظريه به راهكارها و راه‌ حل‌ها دست يافت.</a:t>
            </a:r>
            <a:br>
              <a:rPr lang="fa-IR" sz="28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fa-IR" sz="28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از اين منظر سئوالات اصلي به شرح ذيل بيان مي‌گردد</a:t>
            </a:r>
            <a:r>
              <a:rPr lang="en-US" sz="28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br>
              <a:rPr lang="en-US" sz="28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fa-IR" sz="320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نظريه و اهداف مذهب تشيّع و جريان صهيونسيم مسيحي از طرح </a:t>
            </a:r>
            <a:br>
              <a:rPr lang="fa-IR" sz="320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br>
            <a:r>
              <a:rPr lang="fa-IR" sz="320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موضوع منجی گرایی چيست؟ و كدام با حق وحقيقت سنخيت دارد</a:t>
            </a:r>
            <a:r>
              <a:rPr lang="fa-IR" sz="3200" dirty="0" smtClean="0">
                <a:solidFill>
                  <a:srgbClr val="FF0000"/>
                </a:solidFill>
              </a:rPr>
              <a:t>؟</a:t>
            </a:r>
            <a:br>
              <a:rPr lang="fa-IR" sz="3200" dirty="0" smtClean="0">
                <a:solidFill>
                  <a:srgbClr val="FF0000"/>
                </a:solidFill>
              </a:rPr>
            </a:br>
            <a:endParaRPr lang="fa-IR" sz="2800" dirty="0"/>
          </a:p>
        </p:txBody>
      </p:sp>
    </p:spTree>
  </p:cSld>
  <p:clrMapOvr>
    <a:masterClrMapping/>
  </p:clrMapOvr>
  <p:transition spd="slow">
    <p:wheel spokes="2"/>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t>جهت مطالعه</a:t>
            </a:r>
            <a:endParaRPr lang="fa-IR"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endParaRPr>
          </a:p>
        </p:txBody>
      </p:sp>
      <p:sp>
        <p:nvSpPr>
          <p:cNvPr id="3" name="Content Placeholder 2"/>
          <p:cNvSpPr>
            <a:spLocks noGrp="1"/>
          </p:cNvSpPr>
          <p:nvPr>
            <p:ph idx="1"/>
          </p:nvPr>
        </p:nvSpPr>
        <p:spPr/>
        <p:txBody>
          <a:bodyPr/>
          <a:lstStyle/>
          <a:p>
            <a:pPr algn="r" rtl="1"/>
            <a:r>
              <a:rPr lang="fa-IR" b="1" dirty="0" smtClean="0"/>
              <a:t>ب-با وجود این، باورهای این گروه با بحران‌هایی رو‌به‌روست: </a:t>
            </a:r>
            <a:br>
              <a:rPr lang="fa-IR" b="1" dirty="0" smtClean="0"/>
            </a:br>
            <a:r>
              <a:rPr lang="fa-IR" b="1" dirty="0" smtClean="0"/>
              <a:t>1. پیش‌گویی‌های كتاب مقدس، قابلیت تفسیر و تأویلی غیر از ادعای مسیحیان صهیونیست دارند. </a:t>
            </a:r>
            <a:br>
              <a:rPr lang="fa-IR" b="1" dirty="0" smtClean="0"/>
            </a:br>
            <a:r>
              <a:rPr lang="fa-IR" b="1" dirty="0" smtClean="0"/>
              <a:t>2. زمینه‌سازی برای تحقق پیش‌گویی‌های كتاب مقدس، هرگز مجوز نمی‌تواند جنایت و كشتار بی‌گناهان یا اخراج آنها از سرزمین اجدادی‌شان باشد. </a:t>
            </a:r>
            <a:br>
              <a:rPr lang="fa-IR" b="1" dirty="0" smtClean="0"/>
            </a:br>
            <a:r>
              <a:rPr lang="fa-IR" b="1" dirty="0" smtClean="0"/>
              <a:t>3. سوءاستفاده از دین و تبدیل آن به ابزار سركوبی ملت آزاده فلسطین، از نظر عموم دین‌داران و امت‌های توحیدی (مسلمان و مسیحی و یهودی) محكوم است.[76] </a:t>
            </a:r>
            <a:endParaRPr lang="en-US" dirty="0" smtClean="0"/>
          </a:p>
          <a:p>
            <a:pPr algn="r" rtl="1"/>
            <a:r>
              <a:rPr lang="fa-IR" b="1" dirty="0" smtClean="0"/>
              <a:t> </a:t>
            </a:r>
            <a:endParaRPr lang="en-US" dirty="0" smtClean="0"/>
          </a:p>
          <a:p>
            <a:pPr algn="r">
              <a:buNone/>
            </a:pPr>
            <a:endParaRPr lang="fa-IR" dirty="0"/>
          </a:p>
        </p:txBody>
      </p:sp>
    </p:spTree>
  </p:cSld>
  <p:clrMapOvr>
    <a:masterClrMapping/>
  </p:clrMapOvr>
  <p:transition spd="slow">
    <p:wheel spokes="8"/>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4400" dirty="0" smtClean="0">
                <a:effectLst>
                  <a:glow rad="228600">
                    <a:schemeClr val="accent1">
                      <a:satMod val="175000"/>
                      <a:alpha val="40000"/>
                    </a:schemeClr>
                  </a:glow>
                </a:effectLst>
              </a:rPr>
              <a:t>اثبات فرضیه</a:t>
            </a:r>
            <a:endParaRPr lang="fa-IR" sz="4400" dirty="0">
              <a:effectLst>
                <a:glow rad="228600">
                  <a:schemeClr val="accent1">
                    <a:satMod val="175000"/>
                    <a:alpha val="40000"/>
                  </a:schemeClr>
                </a:glow>
              </a:effectLst>
            </a:endParaRPr>
          </a:p>
        </p:txBody>
      </p:sp>
      <p:sp>
        <p:nvSpPr>
          <p:cNvPr id="3" name="Content Placeholder 2"/>
          <p:cNvSpPr>
            <a:spLocks noGrp="1"/>
          </p:cNvSpPr>
          <p:nvPr>
            <p:ph idx="1"/>
          </p:nvPr>
        </p:nvSpPr>
        <p:spPr/>
        <p:txBody>
          <a:bodyPr/>
          <a:lstStyle/>
          <a:p>
            <a:pPr algn="ctr" rtl="1">
              <a:buNone/>
            </a:pPr>
            <a:r>
              <a:rPr lang="fa-IR" b="1" dirty="0" smtClean="0"/>
              <a:t> با عنایت به آموزهای اعتقادی،سیاسی،اجتماعی دراسلام،تشیّع،مسیحیت،صهیونیسم مسیحی ویهودیت؛</a:t>
            </a:r>
          </a:p>
          <a:p>
            <a:pPr algn="ctr" rtl="1">
              <a:buNone/>
            </a:pPr>
            <a:endParaRPr lang="en-US" dirty="0" smtClean="0"/>
          </a:p>
          <a:p>
            <a:pPr algn="ctr" rtl="1">
              <a:buNone/>
            </a:pPr>
            <a:r>
              <a:rPr lang="fa-IR" sz="4000" b="1" dirty="0" smtClean="0">
                <a:effectLst>
                  <a:glow rad="101600">
                    <a:srgbClr val="6019EF">
                      <a:alpha val="60000"/>
                    </a:srgbClr>
                  </a:glow>
                </a:effectLst>
              </a:rPr>
              <a:t>جريان  صهيونسيم  مسيحي  يك  جريان  انحرافي و سياسي است كه بدنبال  مصادره به مطلوب نمودن اين باور جهاني است ولی هدف مذهب تشیّع، ایجاد عدالت وکرامت انسانی به رهبری منجی جهان است. </a:t>
            </a:r>
            <a:endParaRPr lang="en-US" sz="4000" b="1" dirty="0" smtClean="0">
              <a:effectLst>
                <a:glow rad="101600">
                  <a:srgbClr val="6019EF">
                    <a:alpha val="60000"/>
                  </a:srgbClr>
                </a:glow>
              </a:effectLst>
            </a:endParaRPr>
          </a:p>
          <a:p>
            <a:pPr algn="ctr">
              <a:buNone/>
            </a:pPr>
            <a:endParaRPr lang="fa-IR" dirty="0"/>
          </a:p>
        </p:txBody>
      </p:sp>
    </p:spTree>
  </p:cSld>
  <p:clrMapOvr>
    <a:masterClrMapping/>
  </p:clrMapOvr>
  <p:transition spd="slow">
    <p:dissolv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FFFF00"/>
                </a:solidFill>
                <a:effectLst>
                  <a:glow rad="101600">
                    <a:srgbClr val="6019EF">
                      <a:alpha val="60000"/>
                    </a:srgbClr>
                  </a:glow>
                </a:effectLst>
              </a:rPr>
              <a:t>خلاصه ونتیجه :</a:t>
            </a:r>
            <a:endParaRPr lang="fa-IR" dirty="0">
              <a:solidFill>
                <a:srgbClr val="FFFF00"/>
              </a:solidFill>
              <a:effectLst>
                <a:glow rad="101600">
                  <a:srgbClr val="6019EF">
                    <a:alpha val="60000"/>
                  </a:srgbClr>
                </a:glow>
              </a:effectLst>
            </a:endParaRPr>
          </a:p>
        </p:txBody>
      </p:sp>
      <p:sp>
        <p:nvSpPr>
          <p:cNvPr id="3" name="Content Placeholder 2"/>
          <p:cNvSpPr>
            <a:spLocks noGrp="1"/>
          </p:cNvSpPr>
          <p:nvPr>
            <p:ph idx="1"/>
          </p:nvPr>
        </p:nvSpPr>
        <p:spPr>
          <a:xfrm>
            <a:off x="323528" y="1066800"/>
            <a:ext cx="8568952" cy="5059363"/>
          </a:xfrm>
        </p:spPr>
        <p:txBody>
          <a:bodyPr/>
          <a:lstStyle/>
          <a:p>
            <a:pPr algn="r" rtl="1">
              <a:buNone/>
            </a:pPr>
            <a:r>
              <a:rPr lang="fa-IR" sz="2000" dirty="0" smtClean="0"/>
              <a:t>     موضوع این پژوهش، منجی گرایی از منظر تشیع و جریان صهیونیسم مسیحی است. در ابتدای پژوهش طرح تحقیق با ارائه سوالات مطرح گردید که سوال اصلی آن این بود که نظریه و اهداف مذهب تشیع و جریان صهیونیسم مسیحی از طرح موضوع منجی گرایی چیست؟ و کدام با حق و حقیقت سنخیت دارد؟ پس از آن در فصل اوّل به تعاریف مربوط به بعضی از مفاهیم چون شیعه ، صهیونیسم مسیحی ،منجی گرایی ،و...پرداختیم؛در فصل دوم منجی گرایی و اهداف آن از منظر تشیع تشریح گردید و در این فصل به تاریخچهّ پیدایش شیعه نیز اشاره رفت در فصل سوّم منجی گرایی و اهداف آن از منظر صهیونیسم مسیحی مورد مطالعه قرلر گرفت در این فصل به تاریخچه پیدایش و جریان صهیونیسم مسیحی مورد نظر اشاره شد. در فصل چهارم که اصلی ترین فصل این پژوهش است به مقایسه موضوع منجی گرایی در نگاه تشیع و صهیونیسم مسیحی پرداختیم. در این فصل بعد از مرور اجمالی به نوع نگرش هر کدام به اثبات فرضیه تحقیق پرداخته شد.</a:t>
            </a:r>
          </a:p>
          <a:p>
            <a:pPr algn="r" rtl="1">
              <a:buNone/>
            </a:pPr>
            <a:r>
              <a:rPr lang="fa-IR" sz="2000" dirty="0" smtClean="0"/>
              <a:t>      </a:t>
            </a:r>
            <a:r>
              <a:rPr lang="fa-IR" sz="2400" dirty="0" smtClean="0">
                <a:ln w="18415" cmpd="sng">
                  <a:solidFill>
                    <a:srgbClr val="FFFFFF"/>
                  </a:solidFill>
                  <a:prstDash val="solid"/>
                </a:ln>
                <a:solidFill>
                  <a:srgbClr val="FFFFFF"/>
                </a:solidFill>
                <a:effectLst>
                  <a:glow rad="228600">
                    <a:schemeClr val="accent6">
                      <a:satMod val="175000"/>
                      <a:alpha val="40000"/>
                    </a:schemeClr>
                  </a:glow>
                  <a:outerShdw blurRad="63500" dir="3600000" algn="tl" rotWithShape="0">
                    <a:srgbClr val="000000">
                      <a:alpha val="70000"/>
                    </a:srgbClr>
                  </a:outerShdw>
                </a:effectLst>
              </a:rPr>
              <a:t>در این  فصل به استناد  اسناد و اطلاعات موجود در منابع مختلف ثابت  گردید که جریان صهیونیسم مسیحی یک جریان انحرافی و سیاسی است که به دنبال مصادره به مطلوب نمودن این باور جهانی است ولی هدف مذهب تشیّع ایجاد عدالت و کرامت انسانی به رهبری منجی جهان است.  </a:t>
            </a:r>
            <a:endParaRPr lang="en-US" sz="2000" b="1" dirty="0" smtClean="0">
              <a:effectLst>
                <a:glow rad="228600">
                  <a:schemeClr val="accent6">
                    <a:satMod val="175000"/>
                    <a:alpha val="40000"/>
                  </a:schemeClr>
                </a:glow>
                <a:outerShdw blurRad="63500" dir="3600000" algn="tl" rotWithShape="0">
                  <a:srgbClr val="000000">
                    <a:alpha val="70000"/>
                  </a:srgbClr>
                </a:outerShdw>
              </a:effectLst>
            </a:endParaRPr>
          </a:p>
          <a:p>
            <a:pPr algn="r" rtl="1">
              <a:buNone/>
            </a:pPr>
            <a:r>
              <a:rPr lang="fa-IR" sz="2000" dirty="0" smtClean="0"/>
              <a:t>                                                                                                                والّسلام</a:t>
            </a:r>
            <a:endParaRPr lang="en-US" sz="2000" dirty="0" smtClean="0"/>
          </a:p>
          <a:p>
            <a:pPr algn="r">
              <a:buNone/>
            </a:pPr>
            <a:endParaRPr lang="fa-IR" sz="2000" dirty="0"/>
          </a:p>
        </p:txBody>
      </p:sp>
    </p:spTree>
  </p:cSld>
  <p:clrMapOvr>
    <a:masterClrMapping/>
  </p:clrMapOvr>
  <p:transition spd="slow">
    <p:wheel spokes="8"/>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563562"/>
          </a:xfrm>
        </p:spPr>
        <p:txBody>
          <a:bodyPr/>
          <a:lstStyle/>
          <a:p>
            <a:pPr algn="r"/>
            <a:r>
              <a:rPr lang="fa-IR" b="0" dirty="0" smtClean="0">
                <a:ln w="18415" cmpd="sng">
                  <a:solidFill>
                    <a:srgbClr val="FFFFFF"/>
                  </a:solidFill>
                  <a:prstDash val="solid"/>
                </a:ln>
                <a:solidFill>
                  <a:srgbClr val="FFFFFF"/>
                </a:solidFill>
                <a:effectLst>
                  <a:glow rad="101600">
                    <a:schemeClr val="accent1">
                      <a:satMod val="175000"/>
                      <a:alpha val="40000"/>
                    </a:schemeClr>
                  </a:glow>
                  <a:outerShdw blurRad="63500" dir="3600000" algn="tl" rotWithShape="0">
                    <a:srgbClr val="000000">
                      <a:alpha val="70000"/>
                    </a:srgbClr>
                  </a:outerShdw>
                </a:effectLst>
              </a:rPr>
              <a:t>فهرست منابع:</a:t>
            </a:r>
            <a:endParaRPr lang="fa-IR" b="0" dirty="0">
              <a:ln w="18415" cmpd="sng">
                <a:solidFill>
                  <a:srgbClr val="FFFFFF"/>
                </a:solidFill>
                <a:prstDash val="solid"/>
              </a:ln>
              <a:solidFill>
                <a:srgbClr val="FFFFFF"/>
              </a:solidFill>
              <a:effectLst>
                <a:glow rad="101600">
                  <a:schemeClr val="accent1">
                    <a:satMod val="175000"/>
                    <a:alpha val="40000"/>
                  </a:schemeClr>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0" y="692696"/>
            <a:ext cx="8892480" cy="5433467"/>
          </a:xfrm>
        </p:spPr>
        <p:txBody>
          <a:bodyPr/>
          <a:lstStyle/>
          <a:p>
            <a:pPr algn="r" rtl="1"/>
            <a:r>
              <a:rPr lang="fa-IR" sz="1800" b="1" dirty="0" smtClean="0">
                <a:cs typeface="B Lotus" pitchFamily="2" charset="-78"/>
              </a:rPr>
              <a:t>1- قرآن کریم </a:t>
            </a:r>
            <a:endParaRPr lang="en-US" sz="1800" b="1" dirty="0" smtClean="0">
              <a:cs typeface="B Lotus" pitchFamily="2" charset="-78"/>
            </a:endParaRPr>
          </a:p>
          <a:p>
            <a:pPr algn="r" rtl="1"/>
            <a:r>
              <a:rPr lang="fa-IR" sz="1800" b="1" dirty="0" smtClean="0">
                <a:cs typeface="B Lotus" pitchFamily="2" charset="-78"/>
              </a:rPr>
              <a:t>2- نهج البلاغه </a:t>
            </a:r>
            <a:endParaRPr lang="en-US" sz="1800" b="1" dirty="0" smtClean="0">
              <a:cs typeface="B Lotus" pitchFamily="2" charset="-78"/>
            </a:endParaRPr>
          </a:p>
          <a:p>
            <a:pPr algn="r" rtl="1"/>
            <a:r>
              <a:rPr lang="fa-IR" sz="1800" b="1" dirty="0" smtClean="0">
                <a:cs typeface="B Lotus" pitchFamily="2" charset="-78"/>
              </a:rPr>
              <a:t>3- بحارالانوار </a:t>
            </a:r>
            <a:endParaRPr lang="en-US" sz="1800" b="1" dirty="0" smtClean="0">
              <a:cs typeface="B Lotus" pitchFamily="2" charset="-78"/>
            </a:endParaRPr>
          </a:p>
          <a:p>
            <a:pPr algn="r" rtl="1"/>
            <a:r>
              <a:rPr lang="fa-IR" sz="1800" b="1" dirty="0" smtClean="0">
                <a:cs typeface="B Lotus" pitchFamily="2" charset="-78"/>
              </a:rPr>
              <a:t>4- محمدی ری شهری، میزان الحکمه، ترجمه حمیدرضا شیخی، قم، دارالحدیث، 1377، ج 12</a:t>
            </a:r>
            <a:endParaRPr lang="en-US" sz="1800" b="1" dirty="0" smtClean="0">
              <a:cs typeface="B Lotus" pitchFamily="2" charset="-78"/>
            </a:endParaRPr>
          </a:p>
          <a:p>
            <a:pPr algn="r" rtl="1"/>
            <a:r>
              <a:rPr lang="fa-IR" sz="1800" b="1" dirty="0" smtClean="0">
                <a:cs typeface="B Lotus" pitchFamily="2" charset="-78"/>
              </a:rPr>
              <a:t>5- شفیعی سروستانی، اسماعیل، استراتژی انتظار، موعود عصر (عج)، تهران، 1384 </a:t>
            </a:r>
            <a:endParaRPr lang="en-US" sz="1800" b="1" dirty="0" smtClean="0">
              <a:cs typeface="B Lotus" pitchFamily="2" charset="-78"/>
            </a:endParaRPr>
          </a:p>
          <a:p>
            <a:pPr algn="r" rtl="1"/>
            <a:r>
              <a:rPr lang="fa-IR" sz="1800" b="1" dirty="0" smtClean="0">
                <a:cs typeface="B Lotus" pitchFamily="2" charset="-78"/>
              </a:rPr>
              <a:t>6- عبدالرؤوف سلیم، محمد، ترجمة کاظم نراقی، آژانس یهود، انتشارات اطلاعات، تهران 1386 </a:t>
            </a:r>
            <a:endParaRPr lang="en-US" sz="1800" b="1" dirty="0" smtClean="0">
              <a:cs typeface="B Lotus" pitchFamily="2" charset="-78"/>
            </a:endParaRPr>
          </a:p>
          <a:p>
            <a:pPr algn="r" rtl="1"/>
            <a:r>
              <a:rPr lang="fa-IR" sz="1800" b="1" dirty="0" smtClean="0">
                <a:cs typeface="B Lotus" pitchFamily="2" charset="-78"/>
              </a:rPr>
              <a:t>7- اعرجی، شرفالدین، ترجمه عباسعلی براتی، پیشگیویی‌های نوسترآداموس انتشارات آستان قدس، 1383 </a:t>
            </a:r>
            <a:endParaRPr lang="en-US" sz="1800" b="1" dirty="0" smtClean="0">
              <a:cs typeface="B Lotus" pitchFamily="2" charset="-78"/>
            </a:endParaRPr>
          </a:p>
          <a:p>
            <a:pPr algn="r" rtl="1"/>
            <a:r>
              <a:rPr lang="fa-IR" sz="1800" b="1" dirty="0" smtClean="0">
                <a:cs typeface="B Lotus" pitchFamily="2" charset="-78"/>
              </a:rPr>
              <a:t>8- خادمی شیرازی، محمد، یاد مهدی(عج)، انتشارات مسجد مقدس جمکران، بهار 1384 </a:t>
            </a:r>
            <a:endParaRPr lang="en-US" sz="1800" b="1" dirty="0" smtClean="0">
              <a:cs typeface="B Lotus" pitchFamily="2" charset="-78"/>
            </a:endParaRPr>
          </a:p>
          <a:p>
            <a:pPr algn="r" rtl="1"/>
            <a:r>
              <a:rPr lang="fa-IR" sz="1800" b="1" dirty="0" smtClean="0">
                <a:cs typeface="B Lotus" pitchFamily="2" charset="-78"/>
              </a:rPr>
              <a:t>9- شجاعی، محمد، آشتی با امام زمان (عج)، نشر محیی بهار 1387 </a:t>
            </a:r>
            <a:endParaRPr lang="en-US" sz="1800" b="1" dirty="0" smtClean="0">
              <a:cs typeface="B Lotus" pitchFamily="2" charset="-78"/>
            </a:endParaRPr>
          </a:p>
          <a:p>
            <a:pPr algn="r" rtl="1"/>
            <a:r>
              <a:rPr lang="fa-IR" sz="1800" b="1" dirty="0" smtClean="0">
                <a:cs typeface="B Lotus" pitchFamily="2" charset="-78"/>
              </a:rPr>
              <a:t>10- شفیعی سروستانی، اسماعیل، مثلث مقدس، هلال، تهران 1385 </a:t>
            </a:r>
            <a:endParaRPr lang="en-US" sz="1800" b="1" dirty="0" smtClean="0">
              <a:cs typeface="B Lotus" pitchFamily="2" charset="-78"/>
            </a:endParaRPr>
          </a:p>
          <a:p>
            <a:pPr algn="r" rtl="1"/>
            <a:r>
              <a:rPr lang="fa-IR" sz="1800" b="1" dirty="0" smtClean="0">
                <a:cs typeface="B Lotus" pitchFamily="2" charset="-78"/>
              </a:rPr>
              <a:t>11- خسروی، احمد علی، بررسی استراتژی امام خمینی در رهبری انقلاب اسلامی، مؤسسه تنظیم و نشر آثار امام خمینی (ره)، انتشارات منبع، بهار 1380 </a:t>
            </a:r>
            <a:endParaRPr lang="en-US" sz="1800" b="1" dirty="0" smtClean="0">
              <a:cs typeface="B Lotus" pitchFamily="2" charset="-78"/>
            </a:endParaRPr>
          </a:p>
          <a:p>
            <a:pPr algn="r" rtl="1"/>
            <a:r>
              <a:rPr lang="fa-IR" sz="1800" b="1" dirty="0" smtClean="0">
                <a:cs typeface="B Lotus" pitchFamily="2" charset="-78"/>
              </a:rPr>
              <a:t>12- کریمی، الهه – رفیعی، ریحانه، اسرائیل شکستنی است انتشارات مؤسسه فرهنگی هنری شهید آوینی فروردین 1387 </a:t>
            </a:r>
            <a:endParaRPr lang="en-US" sz="1800" b="1" dirty="0" smtClean="0">
              <a:cs typeface="B Lotus" pitchFamily="2" charset="-78"/>
            </a:endParaRPr>
          </a:p>
          <a:p>
            <a:pPr algn="r" rtl="1"/>
            <a:r>
              <a:rPr lang="fa-IR" sz="1800" b="1" dirty="0" smtClean="0">
                <a:cs typeface="B Lotus" pitchFamily="2" charset="-78"/>
              </a:rPr>
              <a:t>13- اعتقاد به منجی گرایی- </a:t>
            </a:r>
            <a:r>
              <a:rPr lang="en-US" sz="1800" b="1" dirty="0" smtClean="0">
                <a:cs typeface="B Lotus" pitchFamily="2" charset="-78"/>
              </a:rPr>
              <a:t>www.pasokhgoo.ir </a:t>
            </a:r>
          </a:p>
          <a:p>
            <a:pPr algn="r" rtl="1"/>
            <a:r>
              <a:rPr lang="fa-IR" sz="1800" b="1" dirty="0" smtClean="0">
                <a:cs typeface="B Lotus" pitchFamily="2" charset="-78"/>
              </a:rPr>
              <a:t>14- احتجاج مرحوم طبرسی، ج 2، ص 596</a:t>
            </a:r>
            <a:endParaRPr lang="en-US" sz="1800" b="1" dirty="0" smtClean="0">
              <a:cs typeface="B Lotus" pitchFamily="2" charset="-78"/>
            </a:endParaRPr>
          </a:p>
          <a:p>
            <a:pPr algn="r" rtl="1"/>
            <a:r>
              <a:rPr lang="fa-IR" sz="1800" b="1" dirty="0" smtClean="0">
                <a:cs typeface="B Lotus" pitchFamily="2" charset="-78"/>
              </a:rPr>
              <a:t>15- الغیبه، نعمانی، ص 72</a:t>
            </a:r>
            <a:endParaRPr lang="en-US" sz="1800" b="1" dirty="0" smtClean="0">
              <a:cs typeface="B Lotus" pitchFamily="2" charset="-78"/>
            </a:endParaRPr>
          </a:p>
          <a:p>
            <a:pPr algn="r" rtl="1"/>
            <a:r>
              <a:rPr lang="fa-IR" sz="1800" b="1" dirty="0" smtClean="0">
                <a:cs typeface="B Lotus" pitchFamily="2" charset="-78"/>
              </a:rPr>
              <a:t>16- تاریخ الغیبه الکبری، سید محمد صدر، ص 130-122</a:t>
            </a:r>
            <a:endParaRPr lang="en-US" sz="1800" b="1" dirty="0" smtClean="0">
              <a:cs typeface="B Lotus" pitchFamily="2" charset="-78"/>
            </a:endParaRPr>
          </a:p>
          <a:p>
            <a:pPr marL="514350" indent="-514350" algn="r" rtl="1">
              <a:buNone/>
            </a:pPr>
            <a:endParaRPr lang="fa-IR" sz="1800" b="1" dirty="0" smtClean="0">
              <a:solidFill>
                <a:srgbClr val="FF0000"/>
              </a:solidFill>
              <a:cs typeface="B Lotus" pitchFamily="2" charset="-78"/>
            </a:endParaRPr>
          </a:p>
          <a:p>
            <a:pPr marL="514350" indent="-514350" algn="r" rtl="1">
              <a:buNone/>
            </a:pPr>
            <a:endParaRPr lang="fa-IR" sz="600" b="1" dirty="0">
              <a:solidFill>
                <a:srgbClr val="FF0000"/>
              </a:solidFill>
              <a:cs typeface="B Lotus" pitchFamily="2" charset="-78"/>
            </a:endParaRPr>
          </a:p>
        </p:txBody>
      </p:sp>
    </p:spTree>
  </p:cSld>
  <p:clrMapOvr>
    <a:masterClrMapping/>
  </p:clrMapOvr>
  <p:transition spd="slow">
    <p:wheel spokes="8"/>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563562"/>
          </a:xfrm>
        </p:spPr>
        <p:txBody>
          <a:bodyPr/>
          <a:lstStyle/>
          <a:p>
            <a:pPr algn="r"/>
            <a:r>
              <a:rPr lang="fa-IR" sz="44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t>فهرست منابع:</a:t>
            </a:r>
            <a:endParaRPr lang="fa-IR" sz="44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endParaRPr>
          </a:p>
        </p:txBody>
      </p:sp>
      <p:sp>
        <p:nvSpPr>
          <p:cNvPr id="4" name="Rectangle 3"/>
          <p:cNvSpPr/>
          <p:nvPr/>
        </p:nvSpPr>
        <p:spPr>
          <a:xfrm>
            <a:off x="251520" y="908720"/>
            <a:ext cx="7920880" cy="5355312"/>
          </a:xfrm>
          <a:prstGeom prst="rect">
            <a:avLst/>
          </a:prstGeom>
        </p:spPr>
        <p:txBody>
          <a:bodyPr wrap="square">
            <a:spAutoFit/>
          </a:bodyPr>
          <a:lstStyle/>
          <a:p>
            <a:pPr algn="r" rtl="1"/>
            <a:r>
              <a:rPr lang="fa-IR" b="1" dirty="0" smtClean="0"/>
              <a:t>17- کمال الدین، ج2، ص 411</a:t>
            </a:r>
            <a:endParaRPr lang="en-US" b="1" dirty="0" smtClean="0"/>
          </a:p>
          <a:p>
            <a:pPr algn="r" rtl="1"/>
            <a:r>
              <a:rPr lang="fa-IR" b="1" dirty="0" smtClean="0"/>
              <a:t>18- منتخب الاثر، ص 473</a:t>
            </a:r>
            <a:endParaRPr lang="en-US" b="1" dirty="0" smtClean="0"/>
          </a:p>
          <a:p>
            <a:pPr algn="r" rtl="1"/>
            <a:r>
              <a:rPr lang="fa-IR" b="1" dirty="0" smtClean="0"/>
              <a:t>19- بحارالانوار، ج 52، ص 336</a:t>
            </a:r>
            <a:endParaRPr lang="en-US" b="1" dirty="0" smtClean="0"/>
          </a:p>
          <a:p>
            <a:pPr algn="r" rtl="1"/>
            <a:r>
              <a:rPr lang="fa-IR" b="1" dirty="0" smtClean="0"/>
              <a:t>20- الغیبه شیخ طوسی رحمةالله علیه، ص 32</a:t>
            </a:r>
            <a:endParaRPr lang="en-US" b="1" dirty="0" smtClean="0"/>
          </a:p>
          <a:p>
            <a:pPr algn="r" rtl="1"/>
            <a:r>
              <a:rPr lang="fa-IR" b="1" dirty="0" smtClean="0"/>
              <a:t>21- بحارالانوار، ج 52، ص 362</a:t>
            </a:r>
            <a:endParaRPr lang="en-US" b="1" dirty="0" smtClean="0"/>
          </a:p>
          <a:p>
            <a:pPr algn="r" rtl="1"/>
            <a:r>
              <a:rPr lang="fa-IR" b="1" dirty="0" smtClean="0"/>
              <a:t>22- بحارالانوار، ج 52، ص 390</a:t>
            </a:r>
            <a:endParaRPr lang="en-US" b="1" dirty="0" smtClean="0"/>
          </a:p>
          <a:p>
            <a:pPr algn="r" rtl="1"/>
            <a:r>
              <a:rPr lang="fa-IR" b="1" dirty="0" smtClean="0"/>
              <a:t>23- اصول کافی، ج8، ص 278</a:t>
            </a:r>
            <a:endParaRPr lang="en-US" b="1" dirty="0" smtClean="0"/>
          </a:p>
          <a:p>
            <a:pPr algn="r" rtl="1"/>
            <a:r>
              <a:rPr lang="fa-IR" b="1" dirty="0" smtClean="0"/>
              <a:t>24- منتخب الاثر، ص 157</a:t>
            </a:r>
            <a:endParaRPr lang="en-US" b="1" dirty="0" smtClean="0"/>
          </a:p>
          <a:p>
            <a:pPr algn="r" rtl="1"/>
            <a:r>
              <a:rPr lang="fa-IR" b="1" dirty="0" smtClean="0"/>
              <a:t>25- بحارالانوار، ج 52، ص 34</a:t>
            </a:r>
            <a:endParaRPr lang="en-US" b="1" dirty="0" smtClean="0"/>
          </a:p>
          <a:p>
            <a:pPr algn="r" rtl="1"/>
            <a:r>
              <a:rPr lang="fa-IR" b="1" dirty="0" smtClean="0"/>
              <a:t>26- بحارالانوار، ج 51، ص 88</a:t>
            </a:r>
            <a:endParaRPr lang="en-US" b="1" dirty="0" smtClean="0"/>
          </a:p>
          <a:p>
            <a:pPr algn="r" rtl="1"/>
            <a:r>
              <a:rPr lang="fa-IR" b="1" dirty="0" smtClean="0"/>
              <a:t>27- منتخب الاثر، ص 274ش</a:t>
            </a:r>
            <a:endParaRPr lang="en-US" b="1" dirty="0" smtClean="0"/>
          </a:p>
          <a:p>
            <a:pPr algn="r" rtl="1"/>
            <a:r>
              <a:rPr lang="fa-IR" b="1" dirty="0" smtClean="0"/>
              <a:t>28- بحارالانوار، ج 52، ص 390</a:t>
            </a:r>
            <a:endParaRPr lang="en-US" b="1" dirty="0" smtClean="0"/>
          </a:p>
          <a:p>
            <a:pPr algn="r" rtl="1"/>
            <a:r>
              <a:rPr lang="fa-IR" b="1" dirty="0" smtClean="0"/>
              <a:t>29- بحارالانوار، ج 52، ص 336</a:t>
            </a:r>
            <a:endParaRPr lang="en-US" b="1" dirty="0" smtClean="0"/>
          </a:p>
          <a:p>
            <a:pPr algn="r" rtl="1"/>
            <a:r>
              <a:rPr lang="fa-IR" b="1" dirty="0" smtClean="0"/>
              <a:t>30- اصول کافی، ج1، ص 412</a:t>
            </a:r>
            <a:endParaRPr lang="en-US" b="1" dirty="0" smtClean="0"/>
          </a:p>
          <a:p>
            <a:pPr algn="r" rtl="1"/>
            <a:r>
              <a:rPr lang="fa-IR" b="1" dirty="0" smtClean="0"/>
              <a:t>31- نهج البلاغه، خطبه ی 138</a:t>
            </a:r>
            <a:endParaRPr lang="en-US" b="1" dirty="0" smtClean="0"/>
          </a:p>
          <a:p>
            <a:pPr algn="r" rtl="1"/>
            <a:r>
              <a:rPr lang="fa-IR" b="1" dirty="0" smtClean="0"/>
              <a:t>32- </a:t>
            </a:r>
            <a:r>
              <a:rPr lang="en-US" b="1" dirty="0" smtClean="0"/>
              <a:t>www. Rasekhoon.ir </a:t>
            </a:r>
          </a:p>
          <a:p>
            <a:pPr algn="r" rtl="1"/>
            <a:r>
              <a:rPr lang="fa-IR" b="1" dirty="0" smtClean="0"/>
              <a:t>33-</a:t>
            </a:r>
            <a:r>
              <a:rPr lang="en-US" b="1" dirty="0" smtClean="0">
                <a:hlinkClick r:id="rId2"/>
              </a:rPr>
              <a:t> </a:t>
            </a:r>
            <a:r>
              <a:rPr lang="fa-IR" b="1" dirty="0" smtClean="0"/>
              <a:t> امام صادق(علیه السلام) و چیستى تشیع (چهارشنبه، 2 ارديبهشت 1388، جواد محدثی </a:t>
            </a:r>
            <a:r>
              <a:rPr lang="fa-IR" dirty="0" smtClean="0">
                <a:ln w="18415" cmpd="sng">
                  <a:solidFill>
                    <a:schemeClr val="tx1"/>
                  </a:solidFill>
                  <a:prstDash val="solid"/>
                </a:ln>
                <a:effectLst>
                  <a:outerShdw blurRad="63500" dir="3600000" algn="tl" rotWithShape="0">
                    <a:srgbClr val="000000">
                      <a:alpha val="70000"/>
                    </a:srgbClr>
                  </a:outerShdw>
                </a:effectLst>
                <a:hlinkClick r:id="rId3"/>
              </a:rPr>
              <a:t>مقالات اهل بيت (ع) </a:t>
            </a:r>
            <a:r>
              <a:rPr lang="fa-IR" dirty="0" smtClean="0">
                <a:ln w="18415" cmpd="sng">
                  <a:solidFill>
                    <a:schemeClr val="tx1"/>
                  </a:solidFill>
                  <a:prstDash val="solid"/>
                </a:ln>
                <a:effectLst>
                  <a:outerShdw blurRad="63500" dir="3600000" algn="tl" rotWithShape="0">
                    <a:srgbClr val="000000">
                      <a:alpha val="70000"/>
                    </a:srgbClr>
                  </a:outerShdw>
                </a:effectLst>
              </a:rPr>
              <a:t>- </a:t>
            </a:r>
            <a:r>
              <a:rPr lang="fa-IR" dirty="0" smtClean="0">
                <a:ln w="18415" cmpd="sng">
                  <a:solidFill>
                    <a:schemeClr val="tx1"/>
                  </a:solidFill>
                  <a:prstDash val="solid"/>
                </a:ln>
                <a:effectLst>
                  <a:outerShdw blurRad="63500" dir="3600000" algn="tl" rotWithShape="0">
                    <a:srgbClr val="000000">
                      <a:alpha val="70000"/>
                    </a:srgbClr>
                  </a:outerShdw>
                </a:effectLst>
                <a:hlinkClick r:id="rId4"/>
              </a:rPr>
              <a:t>جعفر بن محمد(ع)</a:t>
            </a:r>
            <a:r>
              <a:rPr lang="fa-IR" b="1" dirty="0" smtClean="0">
                <a:hlinkClick r:id="rId4"/>
              </a:rPr>
              <a:t> </a:t>
            </a:r>
            <a:r>
              <a:rPr lang="fa-IR" b="1" dirty="0" smtClean="0"/>
              <a:t>موسسه اسلامی قمر بنی هاشم)</a:t>
            </a:r>
            <a:endParaRPr lang="en-US" b="1" dirty="0" smtClean="0"/>
          </a:p>
          <a:p>
            <a:pPr algn="r" rtl="1"/>
            <a:endParaRPr lang="en-US" b="1" dirty="0" smtClean="0"/>
          </a:p>
        </p:txBody>
      </p:sp>
    </p:spTree>
  </p:cSld>
  <p:clrMapOvr>
    <a:masterClrMapping/>
  </p:clrMapOvr>
  <p:transition spd="slow">
    <p:dissolv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563562"/>
          </a:xfrm>
        </p:spPr>
        <p:txBody>
          <a:bodyPr/>
          <a:lstStyle/>
          <a:p>
            <a:pPr algn="r"/>
            <a:r>
              <a:rPr lang="fa-IR"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t>فهرست منابع:</a:t>
            </a:r>
            <a:endParaRPr lang="fa-IR"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endParaRPr>
          </a:p>
        </p:txBody>
      </p:sp>
      <p:sp>
        <p:nvSpPr>
          <p:cNvPr id="4" name="Rectangle 3"/>
          <p:cNvSpPr/>
          <p:nvPr/>
        </p:nvSpPr>
        <p:spPr>
          <a:xfrm>
            <a:off x="1187624" y="908720"/>
            <a:ext cx="6984776" cy="5632311"/>
          </a:xfrm>
          <a:prstGeom prst="rect">
            <a:avLst/>
          </a:prstGeom>
        </p:spPr>
        <p:txBody>
          <a:bodyPr wrap="square">
            <a:spAutoFit/>
          </a:bodyPr>
          <a:lstStyle/>
          <a:p>
            <a:pPr algn="r" rtl="1"/>
            <a:r>
              <a:rPr lang="fa-IR" b="1" dirty="0" smtClean="0"/>
              <a:t>34- در ديدار اقشار مختلف مردم، 30/7/81 </a:t>
            </a:r>
            <a:endParaRPr lang="en-US" b="1" dirty="0" smtClean="0"/>
          </a:p>
          <a:p>
            <a:pPr algn="r" rtl="1"/>
            <a:r>
              <a:rPr lang="fa-IR" b="1" dirty="0" smtClean="0"/>
              <a:t>35- در ديدار قشرهاى مختلف مردم، 14/9/77</a:t>
            </a:r>
            <a:endParaRPr lang="en-US" b="1" dirty="0" smtClean="0"/>
          </a:p>
          <a:p>
            <a:pPr algn="r" rtl="1"/>
            <a:r>
              <a:rPr lang="fa-IR" b="1" dirty="0" smtClean="0"/>
              <a:t>36- در ديدار اقشار مختلف مردم، 17/10/74</a:t>
            </a:r>
            <a:endParaRPr lang="en-US" b="1" dirty="0" smtClean="0"/>
          </a:p>
          <a:p>
            <a:pPr algn="r" rtl="1"/>
            <a:r>
              <a:rPr lang="fa-IR" b="1" dirty="0" smtClean="0"/>
              <a:t>37- در اجتماع بزرگ مردم قم در سالروز ميلاد حضرت مهدى (عج) ، 30/11/70</a:t>
            </a:r>
            <a:endParaRPr lang="en-US" b="1" dirty="0" smtClean="0"/>
          </a:p>
          <a:p>
            <a:pPr algn="r" rtl="1"/>
            <a:r>
              <a:rPr lang="fa-IR" b="1" dirty="0" smtClean="0"/>
              <a:t>38- سخنرانى جشن بزرگ منتظران ظهور، 3/9/78</a:t>
            </a:r>
            <a:endParaRPr lang="en-US" b="1" dirty="0" smtClean="0"/>
          </a:p>
          <a:p>
            <a:pPr algn="r" rtl="1"/>
            <a:r>
              <a:rPr lang="fa-IR" b="1" dirty="0" smtClean="0"/>
              <a:t>39-  </a:t>
            </a:r>
            <a:r>
              <a:rPr lang="en-US" dirty="0" smtClean="0">
                <a:ln w="18415" cmpd="sng">
                  <a:solidFill>
                    <a:srgbClr val="FFFFFF"/>
                  </a:solidFill>
                  <a:prstDash val="solid"/>
                </a:ln>
                <a:effectLst>
                  <a:outerShdw blurRad="63500" dir="3600000" algn="tl" rotWithShape="0">
                    <a:srgbClr val="000000">
                      <a:alpha val="70000"/>
                    </a:srgbClr>
                  </a:outerShdw>
                </a:effectLst>
                <a:hlinkClick r:id="rId2"/>
              </a:rPr>
              <a:t>www.khamenei.ir</a:t>
            </a:r>
            <a:r>
              <a:rPr lang="en-US" dirty="0" smtClean="0">
                <a:ln w="18415" cmpd="sng">
                  <a:solidFill>
                    <a:srgbClr val="FFFFFF"/>
                  </a:solidFill>
                  <a:prstDash val="solid"/>
                </a:ln>
                <a:effectLst>
                  <a:outerShdw blurRad="63500" dir="3600000" algn="tl" rotWithShape="0">
                    <a:srgbClr val="000000">
                      <a:alpha val="70000"/>
                    </a:srgbClr>
                  </a:outerShdw>
                </a:effectLst>
              </a:rPr>
              <a:t> </a:t>
            </a:r>
            <a:endParaRPr lang="en-US" b="1" dirty="0" smtClean="0"/>
          </a:p>
          <a:p>
            <a:pPr algn="r" rtl="1"/>
            <a:r>
              <a:rPr lang="fa-IR" b="1" dirty="0" smtClean="0"/>
              <a:t>40- الشیعه القوم الذین تجتمعوا علی امر، و كل قوم اجتمعوا علی أمر فهم شیعه، و كل قوم أمرهم واحد یتبع بعضهم رأی بعض هم شیع. لسان العرب، كلمه‌ی شیع، المیزان، ج17، ص147 </a:t>
            </a:r>
            <a:endParaRPr lang="en-US" b="1" dirty="0" smtClean="0"/>
          </a:p>
          <a:p>
            <a:pPr algn="r" rtl="1"/>
            <a:r>
              <a:rPr lang="fa-IR" b="1" dirty="0" smtClean="0"/>
              <a:t>41- اوائل المقالات، ص35، الملل و النحل، ج1، ص146</a:t>
            </a:r>
            <a:endParaRPr lang="en-US" b="1" dirty="0" smtClean="0"/>
          </a:p>
          <a:p>
            <a:pPr algn="r" rtl="1"/>
            <a:r>
              <a:rPr lang="fa-IR" b="1" dirty="0" smtClean="0"/>
              <a:t>42- الدر المنثور، ج8، ص589، ط دارالفكر.و ر.ک </a:t>
            </a:r>
            <a:r>
              <a:rPr lang="fa-IR" b="1" u="sng" dirty="0" smtClean="0"/>
              <a:t>الغدیر، ج2، ص57ـ58</a:t>
            </a:r>
            <a:endParaRPr lang="en-US" b="1" dirty="0" smtClean="0"/>
          </a:p>
          <a:p>
            <a:pPr algn="r" rtl="1"/>
            <a:r>
              <a:rPr lang="fa-IR" b="1" dirty="0" smtClean="0"/>
              <a:t>43- اوائل المقالات، ص38. </a:t>
            </a:r>
            <a:endParaRPr lang="en-US" b="1" dirty="0" smtClean="0"/>
          </a:p>
          <a:p>
            <a:pPr algn="r" rtl="1"/>
            <a:r>
              <a:rPr lang="fa-IR" b="1" dirty="0" smtClean="0"/>
              <a:t>44- كتاب النص و الاجتهاد،</a:t>
            </a:r>
            <a:r>
              <a:rPr lang="fa-IR" b="1" u="sng" dirty="0" smtClean="0"/>
              <a:t> تألیف امام شرف الدین</a:t>
            </a:r>
            <a:endParaRPr lang="en-US" b="1" dirty="0" smtClean="0"/>
          </a:p>
          <a:p>
            <a:pPr algn="r" rtl="1"/>
            <a:r>
              <a:rPr lang="fa-IR" b="1" dirty="0" smtClean="0"/>
              <a:t>45- </a:t>
            </a:r>
            <a:r>
              <a:rPr lang="fa-IR" b="1" u="sng" dirty="0" smtClean="0"/>
              <a:t>الغدیر، ج1 </a:t>
            </a:r>
            <a:endParaRPr lang="en-US" b="1" dirty="0" smtClean="0"/>
          </a:p>
          <a:p>
            <a:pPr algn="r" rtl="1"/>
            <a:r>
              <a:rPr lang="fa-IR" b="1" dirty="0" smtClean="0"/>
              <a:t>46- فرق الشیعه، ص17ـ18، اعیان الشیعه، ج1، ص18ـ19.</a:t>
            </a:r>
            <a:endParaRPr lang="en-US" b="1" dirty="0" smtClean="0"/>
          </a:p>
          <a:p>
            <a:pPr algn="r" rtl="1"/>
            <a:r>
              <a:rPr lang="fa-IR" b="1" dirty="0" smtClean="0"/>
              <a:t>47- </a:t>
            </a:r>
            <a:r>
              <a:rPr lang="en-US" b="1" dirty="0" smtClean="0"/>
              <a:t>andisheqom.com </a:t>
            </a:r>
          </a:p>
          <a:p>
            <a:pPr algn="r" rtl="1"/>
            <a:r>
              <a:rPr lang="fa-IR" b="1" dirty="0" smtClean="0"/>
              <a:t>48- رجال نجاشى/ شماره 80.</a:t>
            </a:r>
            <a:endParaRPr lang="en-US" b="1" dirty="0" smtClean="0"/>
          </a:p>
          <a:p>
            <a:pPr algn="r" rtl="1"/>
            <a:r>
              <a:rPr lang="fa-IR" b="1" dirty="0" smtClean="0"/>
              <a:t>49- بحارالانوار، ج 47/ص 407</a:t>
            </a:r>
            <a:endParaRPr lang="en-US" b="1" dirty="0" smtClean="0"/>
          </a:p>
          <a:p>
            <a:pPr algn="r" rtl="1"/>
            <a:r>
              <a:rPr lang="fa-IR" b="1" dirty="0" smtClean="0"/>
              <a:t>50- کافى، ج 1/ص 53</a:t>
            </a:r>
            <a:endParaRPr lang="en-US" b="1" dirty="0" smtClean="0"/>
          </a:p>
          <a:p>
            <a:pPr algn="r" rtl="1"/>
            <a:r>
              <a:rPr lang="fa-IR" b="1" dirty="0" smtClean="0"/>
              <a:t>51- الذریعه،ج 2/ ص130</a:t>
            </a:r>
            <a:endParaRPr lang="en-US" b="1" dirty="0" smtClean="0"/>
          </a:p>
        </p:txBody>
      </p:sp>
    </p:spTree>
  </p:cSld>
  <p:clrMapOvr>
    <a:masterClrMapping/>
  </p:clrMapOvr>
  <p:transition spd="slow">
    <p:dissolv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563562"/>
          </a:xfrm>
        </p:spPr>
        <p:txBody>
          <a:bodyPr/>
          <a:lstStyle/>
          <a:p>
            <a:pPr algn="r"/>
            <a:r>
              <a:rPr lang="fa-IR" dirty="0" smtClean="0"/>
              <a:t>فهرست منابع:</a:t>
            </a:r>
            <a:endParaRPr lang="fa-IR" dirty="0"/>
          </a:p>
        </p:txBody>
      </p:sp>
      <p:sp>
        <p:nvSpPr>
          <p:cNvPr id="4" name="Rectangle 3"/>
          <p:cNvSpPr/>
          <p:nvPr/>
        </p:nvSpPr>
        <p:spPr>
          <a:xfrm>
            <a:off x="539552" y="980728"/>
            <a:ext cx="7776864" cy="5324535"/>
          </a:xfrm>
          <a:prstGeom prst="rect">
            <a:avLst/>
          </a:prstGeom>
        </p:spPr>
        <p:txBody>
          <a:bodyPr wrap="square">
            <a:spAutoFit/>
          </a:bodyPr>
          <a:lstStyle/>
          <a:p>
            <a:pPr algn="r" rtl="1"/>
            <a:r>
              <a:rPr lang="fa-I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52- </a:t>
            </a:r>
            <a:r>
              <a:rPr lang="fa-I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2"/>
              </a:rPr>
              <a:t>برداشت‌های نادرست از واژه "رئیس مذهب تشیع"</a:t>
            </a:r>
            <a:r>
              <a:rPr lang="ar-SA"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حجت‌الاسلام جواد محدثی - اندیشه</a:t>
            </a:r>
            <a:endPar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r" rtl="1"/>
            <a:r>
              <a:rPr lang="fa-I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53- آخرالزمان در نگاه صهيونيسم مسيحي </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Email : irporoje@gmail.com</a:t>
            </a:r>
          </a:p>
          <a:p>
            <a:pPr algn="r" rtl="1"/>
            <a:r>
              <a:rPr lang="fa-I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54- پرشورترین حماسه تاریخ</a:t>
            </a:r>
            <a:endPar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r" rtl="1"/>
            <a:r>
              <a:rPr lang="fa-I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55- تاریخ زندگانی معصومین ع</a:t>
            </a:r>
            <a:endPar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r" rtl="1"/>
            <a:r>
              <a:rPr lang="fa-I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56- اسلام پس از پیامبر ص</a:t>
            </a:r>
            <a:endPar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r" rtl="1"/>
            <a:r>
              <a:rPr lang="fa-I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57- فرهنگ و تمدن اسلامی</a:t>
            </a:r>
            <a:endPar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r" rtl="1"/>
            <a:r>
              <a:rPr lang="fa-I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58- تاریخ جنگهای صدر اسلام</a:t>
            </a:r>
            <a:endPar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r" rtl="1"/>
            <a:r>
              <a:rPr lang="fa-I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59- تاریخ اهل بیت ع</a:t>
            </a:r>
            <a:endPar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r" rtl="1"/>
            <a:r>
              <a:rPr lang="fa-I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60- تاریخ صحابه معصومین ع</a:t>
            </a:r>
            <a:endPar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r" rtl="1"/>
            <a:r>
              <a:rPr lang="fa-I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61- کتب مرتبط تاریخ اسلام</a:t>
            </a:r>
            <a:endPar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r" rtl="1"/>
            <a:r>
              <a:rPr lang="fa-I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62- ویژه نامه تاریخ اسلام؛ الغدیر</a:t>
            </a:r>
            <a:endPar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r" rtl="1"/>
            <a:r>
              <a:rPr lang="fa-I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63- نقش فرهنگ سیاسی شیعه در انقلاب اسلامی - تبیین مفهوم فرهنگ سیاسی شیعه- حسين شاهد خطيبی</a:t>
            </a:r>
            <a:endPar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r" rtl="1"/>
            <a:r>
              <a:rPr lang="fa-I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64- حاصل سخنرانی اولیه در جمع محققان پژوهشکده مهدویت می باشد غلامرضا بهروزلک- </a:t>
            </a:r>
            <a:r>
              <a:rPr lang="ar-SA"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جهانی شدن، بحران معنا و منجیگرایی(1)- </a:t>
            </a:r>
            <a:r>
              <a:rPr lang="ar-SA" sz="20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3"/>
              </a:rPr>
              <a:t>پگاه حوزه</a:t>
            </a:r>
            <a:endPar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r" rtl="1"/>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p>
          <a:p>
            <a:pPr algn="r" rtl="1"/>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fa-I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spd="slow">
    <p:dissolv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8" name="Rectangle 6"/>
          <p:cNvSpPr>
            <a:spLocks noGrp="1" noChangeArrowheads="1"/>
          </p:cNvSpPr>
          <p:nvPr>
            <p:ph type="subTitle" idx="1"/>
          </p:nvPr>
        </p:nvSpPr>
        <p:spPr>
          <a:xfrm>
            <a:off x="1295400" y="3733800"/>
            <a:ext cx="6400800" cy="685800"/>
          </a:xfrm>
        </p:spPr>
        <p:txBody>
          <a:bodyPr/>
          <a:lstStyle/>
          <a:p>
            <a:r>
              <a:rPr lang="en-US" dirty="0"/>
              <a:t>www.Win2Farsi.com   </a:t>
            </a:r>
          </a:p>
        </p:txBody>
      </p:sp>
      <p:sp>
        <p:nvSpPr>
          <p:cNvPr id="28679" name="WordArt 7"/>
          <p:cNvSpPr>
            <a:spLocks noChangeArrowheads="1" noChangeShapeType="1" noTextEdit="1"/>
          </p:cNvSpPr>
          <p:nvPr/>
        </p:nvSpPr>
        <p:spPr bwMode="gray">
          <a:xfrm>
            <a:off x="1752600" y="2286000"/>
            <a:ext cx="5486400" cy="1447800"/>
          </a:xfrm>
          <a:prstGeom prst="rect">
            <a:avLst/>
          </a:prstGeom>
        </p:spPr>
        <p:txBody>
          <a:bodyPr wrap="none" fromWordArt="1">
            <a:prstTxWarp prst="textDeflate">
              <a:avLst>
                <a:gd name="adj" fmla="val 26227"/>
              </a:avLst>
            </a:prstTxWarp>
          </a:bodyPr>
          <a:lstStyle/>
          <a:p>
            <a:pPr algn="ctr"/>
            <a:r>
              <a:rPr lang="en-US" sz="5400" b="1" kern="10" dirty="0">
                <a:ln w="18000">
                  <a:solidFill>
                    <a:schemeClr val="accent2">
                      <a:satMod val="140000"/>
                    </a:schemeClr>
                  </a:solidFill>
                  <a:prstDash val="solid"/>
                  <a:miter lim="800000"/>
                </a:ln>
                <a:noFill/>
                <a:effectLst>
                  <a:glow rad="101600">
                    <a:srgbClr val="6019EF">
                      <a:alpha val="60000"/>
                    </a:srgbClr>
                  </a:glow>
                  <a:outerShdw blurRad="25500" dist="23000" dir="7020000" algn="tl">
                    <a:srgbClr val="000000">
                      <a:alpha val="50000"/>
                    </a:srgbClr>
                  </a:outerShdw>
                </a:effectLst>
                <a:latin typeface="Verdana"/>
              </a:rPr>
              <a:t>Thank You !</a:t>
            </a:r>
          </a:p>
        </p:txBody>
      </p:sp>
    </p:spTree>
  </p:cSld>
  <p:clrMapOvr>
    <a:masterClrMapping/>
  </p:clrMapOvr>
  <p:transition spd="slow">
    <p:dissolv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9" name="WordArt 7"/>
          <p:cNvSpPr>
            <a:spLocks noChangeArrowheads="1" noChangeShapeType="1" noTextEdit="1"/>
          </p:cNvSpPr>
          <p:nvPr/>
        </p:nvSpPr>
        <p:spPr bwMode="gray">
          <a:xfrm>
            <a:off x="1752600" y="2286000"/>
            <a:ext cx="5486400" cy="1447800"/>
          </a:xfrm>
          <a:prstGeom prst="rect">
            <a:avLst/>
          </a:prstGeom>
        </p:spPr>
        <p:txBody>
          <a:bodyPr wrap="none" fromWordArt="1">
            <a:prstTxWarp prst="textDeflate">
              <a:avLst>
                <a:gd name="adj" fmla="val 26227"/>
              </a:avLst>
            </a:prstTxWarp>
          </a:bodyPr>
          <a:lstStyle/>
          <a:p>
            <a:pPr algn="ctr"/>
            <a:r>
              <a:rPr lang="en-US" sz="5400" b="1" kern="10" dirty="0">
                <a:ln w="18000">
                  <a:solidFill>
                    <a:schemeClr val="accent2">
                      <a:satMod val="140000"/>
                    </a:schemeClr>
                  </a:solidFill>
                  <a:prstDash val="solid"/>
                  <a:miter lim="800000"/>
                </a:ln>
                <a:noFill/>
                <a:effectLst>
                  <a:glow rad="101600">
                    <a:srgbClr val="6019EF">
                      <a:alpha val="60000"/>
                    </a:srgbClr>
                  </a:glow>
                  <a:outerShdw blurRad="25500" dist="23000" dir="7020000" algn="tl">
                    <a:srgbClr val="000000">
                      <a:alpha val="50000"/>
                    </a:srgbClr>
                  </a:outerShdw>
                </a:effectLst>
                <a:latin typeface="Verdana"/>
              </a:rPr>
              <a:t>Thank You !</a:t>
            </a:r>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563562"/>
          </a:xfrm>
        </p:spPr>
        <p:txBody>
          <a:bodyPr/>
          <a:lstStyle/>
          <a:p>
            <a:pPr algn="r"/>
            <a:r>
              <a:rPr lang="fa-IR" spc="50" dirty="0" smtClean="0">
                <a:ln w="11430"/>
                <a:solidFill>
                  <a:schemeClr val="tx2">
                    <a:lumMod val="75000"/>
                  </a:schemeClr>
                </a:solidFill>
                <a:effectLst>
                  <a:glow rad="228600">
                    <a:schemeClr val="accent1">
                      <a:satMod val="175000"/>
                      <a:alpha val="40000"/>
                    </a:schemeClr>
                  </a:glow>
                  <a:outerShdw blurRad="76200" dist="50800" dir="5400000" algn="tl" rotWithShape="0">
                    <a:srgbClr val="000000">
                      <a:alpha val="65000"/>
                    </a:srgbClr>
                  </a:outerShdw>
                </a:effectLst>
                <a:cs typeface="B Lotus" pitchFamily="2" charset="-78"/>
              </a:rPr>
              <a:t>سئوالات فرعي:</a:t>
            </a:r>
            <a:r>
              <a:rPr lang="en-US" spc="50" dirty="0" smtClean="0">
                <a:ln w="11430"/>
                <a:solidFill>
                  <a:schemeClr val="tx2">
                    <a:lumMod val="75000"/>
                  </a:schemeClr>
                </a:solidFill>
                <a:effectLst>
                  <a:glow rad="228600">
                    <a:schemeClr val="accent1">
                      <a:satMod val="175000"/>
                      <a:alpha val="40000"/>
                    </a:schemeClr>
                  </a:glow>
                  <a:outerShdw blurRad="76200" dist="50800" dir="5400000" algn="tl" rotWithShape="0">
                    <a:srgbClr val="000000">
                      <a:alpha val="65000"/>
                    </a:srgbClr>
                  </a:outerShdw>
                </a:effectLst>
                <a:cs typeface="B Lotus" pitchFamily="2" charset="-78"/>
              </a:rPr>
              <a:t/>
            </a:r>
            <a:br>
              <a:rPr lang="en-US" spc="50" dirty="0" smtClean="0">
                <a:ln w="11430"/>
                <a:solidFill>
                  <a:schemeClr val="tx2">
                    <a:lumMod val="75000"/>
                  </a:schemeClr>
                </a:solidFill>
                <a:effectLst>
                  <a:glow rad="228600">
                    <a:schemeClr val="accent1">
                      <a:satMod val="175000"/>
                      <a:alpha val="40000"/>
                    </a:schemeClr>
                  </a:glow>
                  <a:outerShdw blurRad="76200" dist="50800" dir="5400000" algn="tl" rotWithShape="0">
                    <a:srgbClr val="000000">
                      <a:alpha val="65000"/>
                    </a:srgbClr>
                  </a:outerShdw>
                </a:effectLst>
                <a:cs typeface="B Lotus" pitchFamily="2" charset="-78"/>
              </a:rPr>
            </a:br>
            <a:endParaRPr lang="fa-IR" dirty="0"/>
          </a:p>
        </p:txBody>
      </p:sp>
      <p:sp>
        <p:nvSpPr>
          <p:cNvPr id="3" name="Content Placeholder 2"/>
          <p:cNvSpPr>
            <a:spLocks noGrp="1"/>
          </p:cNvSpPr>
          <p:nvPr>
            <p:ph idx="1"/>
          </p:nvPr>
        </p:nvSpPr>
        <p:spPr>
          <a:xfrm>
            <a:off x="251520" y="1066800"/>
            <a:ext cx="8435280" cy="5059363"/>
          </a:xfrm>
        </p:spPr>
        <p:txBody>
          <a:bodyPr/>
          <a:lstStyle/>
          <a:p>
            <a:pPr algn="r" rtl="1">
              <a:spcBef>
                <a:spcPts val="0"/>
              </a:spcBef>
            </a:pPr>
            <a:r>
              <a:rPr lang="fa-IR" b="1" dirty="0" smtClean="0">
                <a:ln w="18415" cmpd="sng">
                  <a:solidFill>
                    <a:srgbClr val="FFFFFF"/>
                  </a:solidFill>
                  <a:prstDash val="solid"/>
                </a:ln>
                <a:solidFill>
                  <a:schemeClr val="tx1">
                    <a:lumMod val="95000"/>
                  </a:schemeClr>
                </a:solidFill>
                <a:effectLst>
                  <a:outerShdw blurRad="63500" dir="3600000" algn="tl" rotWithShape="0">
                    <a:srgbClr val="000000">
                      <a:alpha val="70000"/>
                    </a:srgbClr>
                  </a:outerShdw>
                </a:effectLst>
                <a:cs typeface="B Badr" pitchFamily="2" charset="-78"/>
              </a:rPr>
              <a:t> و اما سئوالات فرعي اين پژوهش عبارت است از:</a:t>
            </a:r>
          </a:p>
          <a:p>
            <a:pPr algn="r" rtl="1">
              <a:spcBef>
                <a:spcPts val="0"/>
              </a:spcBef>
              <a:buFont typeface="Wingdings" pitchFamily="2" charset="2"/>
              <a:buChar char="v"/>
            </a:pPr>
            <a:endPar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Badr" pitchFamily="2" charset="-78"/>
            </a:endParaRPr>
          </a:p>
          <a:p>
            <a:pPr algn="r" rtl="1">
              <a:spcBef>
                <a:spcPts val="0"/>
              </a:spcBef>
              <a:buFont typeface="Wingdings" pitchFamily="2" charset="2"/>
              <a:buChar char="v"/>
            </a:pPr>
            <a:r>
              <a:rPr lang="fa-I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Badr" pitchFamily="2" charset="-78"/>
              </a:rPr>
              <a:t>   آيا موضوع منجی گرایی يك موضوع صرفاً اعتقادي است و يا مي‌تواند </a:t>
            </a:r>
          </a:p>
          <a:p>
            <a:pPr algn="r" rtl="1">
              <a:spcBef>
                <a:spcPts val="0"/>
              </a:spcBef>
              <a:buFont typeface="Wingdings" pitchFamily="2" charset="2"/>
              <a:buChar char="v"/>
            </a:pPr>
            <a:r>
              <a:rPr lang="fa-I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Badr" pitchFamily="2" charset="-78"/>
              </a:rPr>
              <a:t>   موضوع سياسي اعتقادي باشد؟</a:t>
            </a:r>
          </a:p>
          <a:p>
            <a:pPr algn="r" rtl="1">
              <a:spcBef>
                <a:spcPts val="0"/>
              </a:spcBef>
              <a:buFont typeface="Wingdings" pitchFamily="2" charset="2"/>
              <a:buChar char="v"/>
            </a:pPr>
            <a:r>
              <a:rPr lang="fa-I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Badr" pitchFamily="2" charset="-78"/>
              </a:rPr>
              <a:t>   چرا موضوع منجی گرایی در نگاه و اهداف دو جريان سياسي اعتقادي متفاوت است؟ </a:t>
            </a:r>
          </a:p>
          <a:p>
            <a:pPr algn="r" rtl="1">
              <a:spcBef>
                <a:spcPts val="0"/>
              </a:spcBef>
              <a:buFont typeface="Wingdings" pitchFamily="2" charset="2"/>
              <a:buChar char="v"/>
            </a:pPr>
            <a:r>
              <a:rPr lang="fa-I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Badr" pitchFamily="2" charset="-78"/>
              </a:rPr>
              <a:t>   موضوع فوق چقدر در سطح مردم جهان و سياسيون جهان به عنوان مشكل ومسئله  جهاني مطرح است؟</a:t>
            </a:r>
            <a:endPar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Badr" pitchFamily="2" charset="-78"/>
            </a:endParaRPr>
          </a:p>
          <a:p>
            <a:pPr algn="r" rtl="1">
              <a:spcBef>
                <a:spcPts val="0"/>
              </a:spcBef>
              <a:buFont typeface="Wingdings" pitchFamily="2" charset="2"/>
              <a:buChar char="v"/>
            </a:pPr>
            <a:r>
              <a:rPr lang="fa-IR" sz="2800" b="1" dirty="0" smtClean="0">
                <a:ln w="18415" cmpd="sng">
                  <a:solidFill>
                    <a:srgbClr val="FFFFFF"/>
                  </a:solidFill>
                  <a:prstDash val="solid"/>
                </a:ln>
                <a:solidFill>
                  <a:srgbClr val="FFFFFF"/>
                </a:solidFill>
                <a:effectLst>
                  <a:glow rad="228600">
                    <a:schemeClr val="accent2">
                      <a:satMod val="175000"/>
                      <a:alpha val="40000"/>
                    </a:schemeClr>
                  </a:glow>
                  <a:outerShdw blurRad="63500" dir="3600000" algn="tl" rotWithShape="0">
                    <a:srgbClr val="000000">
                      <a:alpha val="70000"/>
                    </a:srgbClr>
                  </a:outerShdw>
                </a:effectLst>
                <a:cs typeface="B Badr" pitchFamily="2" charset="-78"/>
              </a:rPr>
              <a:t>  اين موضوع تا چه حد مي‌تواند مناسبات جهاني بين كشورهاي شمال و جنوب را تنظيم و يا باعث اختلاف بيشتر شود؟</a:t>
            </a:r>
            <a:endParaRPr lang="en-US" sz="2800" b="1" dirty="0" smtClean="0">
              <a:ln w="18415" cmpd="sng">
                <a:solidFill>
                  <a:srgbClr val="FFFFFF"/>
                </a:solidFill>
                <a:prstDash val="solid"/>
              </a:ln>
              <a:solidFill>
                <a:srgbClr val="FFFFFF"/>
              </a:solidFill>
              <a:effectLst>
                <a:glow rad="228600">
                  <a:schemeClr val="accent2">
                    <a:satMod val="175000"/>
                    <a:alpha val="40000"/>
                  </a:schemeClr>
                </a:glow>
                <a:outerShdw blurRad="63500" dir="3600000" algn="tl" rotWithShape="0">
                  <a:srgbClr val="000000">
                    <a:alpha val="70000"/>
                  </a:srgbClr>
                </a:outerShdw>
              </a:effectLst>
              <a:cs typeface="B Badr" pitchFamily="2" charset="-78"/>
            </a:endParaRPr>
          </a:p>
          <a:p>
            <a:pPr algn="r" rtl="1">
              <a:spcBef>
                <a:spcPts val="0"/>
              </a:spcBef>
              <a:buFont typeface="Wingdings" pitchFamily="2" charset="2"/>
              <a:buChar char="v"/>
            </a:pPr>
            <a:r>
              <a:rPr lang="fa-I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Badr" pitchFamily="2" charset="-78"/>
              </a:rPr>
              <a:t>  حوادث اخير جهاني تا چه ميزان مي‌تواند با موضوع پژوهش مرتبط گردد؟</a:t>
            </a:r>
            <a:endPar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Badr" pitchFamily="2" charset="-78"/>
            </a:endParaRPr>
          </a:p>
          <a:p>
            <a:pPr algn="r"/>
            <a:endParaRPr lang="fa-I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spd="slow">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rgbClr val="FFFF00"/>
                </a:solidFill>
                <a:effectLst>
                  <a:glow rad="228600">
                    <a:schemeClr val="accent1">
                      <a:satMod val="175000"/>
                      <a:alpha val="40000"/>
                    </a:schemeClr>
                  </a:glow>
                </a:effectLst>
                <a:cs typeface="B Zar" pitchFamily="2" charset="-78"/>
              </a:rPr>
              <a:t>فرضيۀ تحقيق:</a:t>
            </a:r>
            <a:endParaRPr lang="en-US" dirty="0">
              <a:solidFill>
                <a:srgbClr val="FFFF00"/>
              </a:solidFill>
              <a:effectLst>
                <a:glow rad="228600">
                  <a:schemeClr val="accent1">
                    <a:satMod val="175000"/>
                    <a:alpha val="40000"/>
                  </a:schemeClr>
                </a:glow>
              </a:effectLst>
              <a:cs typeface="B Zar" pitchFamily="2" charset="-78"/>
            </a:endParaRPr>
          </a:p>
        </p:txBody>
      </p:sp>
      <p:sp>
        <p:nvSpPr>
          <p:cNvPr id="3" name="Content Placeholder 2"/>
          <p:cNvSpPr>
            <a:spLocks noGrp="1"/>
          </p:cNvSpPr>
          <p:nvPr>
            <p:ph idx="1"/>
          </p:nvPr>
        </p:nvSpPr>
        <p:spPr>
          <a:xfrm>
            <a:off x="285720" y="928670"/>
            <a:ext cx="8572560" cy="5429288"/>
          </a:xfrm>
        </p:spPr>
        <p:txBody>
          <a:bodyPr/>
          <a:lstStyle/>
          <a:p>
            <a:pPr marL="0" indent="0" algn="r" rtl="1">
              <a:spcBef>
                <a:spcPts val="0"/>
              </a:spcBef>
            </a:pPr>
            <a:endParaRPr lang="fa-IR" dirty="0" smtClean="0"/>
          </a:p>
          <a:p>
            <a:pPr marL="0" indent="0" algn="r" rtl="1">
              <a:spcBef>
                <a:spcPts val="0"/>
              </a:spcBef>
            </a:pPr>
            <a:endParaRPr lang="en-US" dirty="0"/>
          </a:p>
        </p:txBody>
      </p:sp>
      <p:grpSp>
        <p:nvGrpSpPr>
          <p:cNvPr id="4" name="Group 26"/>
          <p:cNvGrpSpPr>
            <a:grpSpLocks/>
          </p:cNvGrpSpPr>
          <p:nvPr/>
        </p:nvGrpSpPr>
        <p:grpSpPr bwMode="auto">
          <a:xfrm>
            <a:off x="683568" y="1196752"/>
            <a:ext cx="7858180" cy="5357850"/>
            <a:chOff x="1997" y="1314"/>
            <a:chExt cx="1889" cy="1009"/>
          </a:xfrm>
        </p:grpSpPr>
        <p:grpSp>
          <p:nvGrpSpPr>
            <p:cNvPr id="5" name="Group 27"/>
            <p:cNvGrpSpPr>
              <a:grpSpLocks/>
            </p:cNvGrpSpPr>
            <p:nvPr/>
          </p:nvGrpSpPr>
          <p:grpSpPr bwMode="auto">
            <a:xfrm>
              <a:off x="1997" y="1404"/>
              <a:ext cx="1889" cy="919"/>
              <a:chOff x="1973" y="1027"/>
              <a:chExt cx="1926" cy="937"/>
            </a:xfrm>
          </p:grpSpPr>
          <p:sp>
            <p:nvSpPr>
              <p:cNvPr id="11" name="Oval 28"/>
              <p:cNvSpPr>
                <a:spLocks noChangeArrowheads="1"/>
              </p:cNvSpPr>
              <p:nvPr/>
            </p:nvSpPr>
            <p:spPr bwMode="gray">
              <a:xfrm>
                <a:off x="1994" y="1057"/>
                <a:ext cx="1905" cy="907"/>
              </a:xfrm>
              <a:prstGeom prst="ellipse">
                <a:avLst/>
              </a:prstGeom>
              <a:gradFill rotWithShape="1">
                <a:gsLst>
                  <a:gs pos="0">
                    <a:schemeClr val="hlink"/>
                  </a:gs>
                  <a:gs pos="100000">
                    <a:schemeClr val="hlink">
                      <a:gamma/>
                      <a:shade val="48627"/>
                      <a:invGamma/>
                    </a:schemeClr>
                  </a:gs>
                </a:gsLst>
                <a:lin ang="2700000" scaled="1"/>
              </a:gradFill>
              <a:ln w="9525">
                <a:noFill/>
                <a:round/>
                <a:headEnd/>
                <a:tailEnd/>
              </a:ln>
              <a:effectLst/>
            </p:spPr>
            <p:txBody>
              <a:bodyPr wrap="none" anchor="ctr"/>
              <a:lstStyle/>
              <a:p>
                <a:endParaRPr lang="en-US" dirty="0"/>
              </a:p>
            </p:txBody>
          </p:sp>
          <p:sp>
            <p:nvSpPr>
              <p:cNvPr id="12" name="Oval 29"/>
              <p:cNvSpPr>
                <a:spLocks noChangeArrowheads="1"/>
              </p:cNvSpPr>
              <p:nvPr/>
            </p:nvSpPr>
            <p:spPr bwMode="gray">
              <a:xfrm>
                <a:off x="1973" y="1027"/>
                <a:ext cx="1905" cy="907"/>
              </a:xfrm>
              <a:prstGeom prst="ellipse">
                <a:avLst/>
              </a:prstGeom>
              <a:gradFill rotWithShape="1">
                <a:gsLst>
                  <a:gs pos="0">
                    <a:schemeClr val="hlink">
                      <a:gamma/>
                      <a:tint val="44314"/>
                      <a:invGamma/>
                    </a:schemeClr>
                  </a:gs>
                  <a:gs pos="100000">
                    <a:schemeClr val="hlink"/>
                  </a:gs>
                </a:gsLst>
                <a:lin ang="2700000" scaled="1"/>
              </a:gradFill>
              <a:ln w="9525">
                <a:noFill/>
                <a:round/>
                <a:headEnd/>
                <a:tailEnd/>
              </a:ln>
              <a:effectLst/>
            </p:spPr>
            <p:txBody>
              <a:bodyPr wrap="none" anchor="ctr"/>
              <a:lstStyle/>
              <a:p>
                <a:endParaRPr lang="en-US" dirty="0"/>
              </a:p>
            </p:txBody>
          </p:sp>
        </p:grpSp>
        <p:sp>
          <p:nvSpPr>
            <p:cNvPr id="7" name="Oval 30"/>
            <p:cNvSpPr>
              <a:spLocks noChangeArrowheads="1"/>
            </p:cNvSpPr>
            <p:nvPr/>
          </p:nvSpPr>
          <p:spPr bwMode="gray">
            <a:xfrm>
              <a:off x="2086" y="1314"/>
              <a:ext cx="1691" cy="845"/>
            </a:xfrm>
            <a:prstGeom prst="ellipse">
              <a:avLst/>
            </a:prstGeom>
            <a:gradFill rotWithShape="1">
              <a:gsLst>
                <a:gs pos="0">
                  <a:schemeClr val="accent1">
                    <a:gamma/>
                    <a:shade val="46275"/>
                    <a:invGamma/>
                  </a:schemeClr>
                </a:gs>
                <a:gs pos="100000">
                  <a:schemeClr val="accent1"/>
                </a:gs>
              </a:gsLst>
              <a:lin ang="2700000" scaled="1"/>
            </a:gradFill>
            <a:ln w="9525" algn="ctr">
              <a:noFill/>
              <a:round/>
              <a:headEnd/>
              <a:tailEnd/>
            </a:ln>
            <a:effectLst/>
          </p:spPr>
          <p:txBody>
            <a:bodyPr vert="eaVert" wrap="none" anchor="ctr"/>
            <a:lstStyle/>
            <a:p>
              <a:endParaRPr lang="en-US" dirty="0"/>
            </a:p>
          </p:txBody>
        </p:sp>
        <p:sp>
          <p:nvSpPr>
            <p:cNvPr id="8" name="Oval 31"/>
            <p:cNvSpPr>
              <a:spLocks noChangeArrowheads="1"/>
            </p:cNvSpPr>
            <p:nvPr/>
          </p:nvSpPr>
          <p:spPr bwMode="gray">
            <a:xfrm>
              <a:off x="2108" y="1319"/>
              <a:ext cx="1650" cy="824"/>
            </a:xfrm>
            <a:prstGeom prst="ellipse">
              <a:avLst/>
            </a:prstGeom>
            <a:gradFill rotWithShape="1">
              <a:gsLst>
                <a:gs pos="0">
                  <a:schemeClr val="accent1">
                    <a:alpha val="0"/>
                  </a:schemeClr>
                </a:gs>
                <a:gs pos="100000">
                  <a:schemeClr val="accent1">
                    <a:gamma/>
                    <a:tint val="34902"/>
                    <a:invGamma/>
                  </a:schemeClr>
                </a:gs>
              </a:gsLst>
              <a:lin ang="2700000" scaled="1"/>
            </a:gradFill>
            <a:ln w="9525" algn="ctr">
              <a:noFill/>
              <a:round/>
              <a:headEnd/>
              <a:tailEnd/>
            </a:ln>
            <a:effectLst/>
          </p:spPr>
          <p:txBody>
            <a:bodyPr vert="eaVert" wrap="none" anchor="ctr"/>
            <a:lstStyle/>
            <a:p>
              <a:endParaRPr lang="en-US" dirty="0"/>
            </a:p>
          </p:txBody>
        </p:sp>
        <p:sp>
          <p:nvSpPr>
            <p:cNvPr id="9" name="Oval 32"/>
            <p:cNvSpPr>
              <a:spLocks noChangeArrowheads="1"/>
            </p:cNvSpPr>
            <p:nvPr/>
          </p:nvSpPr>
          <p:spPr bwMode="gray">
            <a:xfrm>
              <a:off x="2125" y="1327"/>
              <a:ext cx="1638" cy="770"/>
            </a:xfrm>
            <a:prstGeom prst="ellipse">
              <a:avLst/>
            </a:prstGeom>
            <a:gradFill rotWithShape="1">
              <a:gsLst>
                <a:gs pos="0">
                  <a:schemeClr val="accent1">
                    <a:gamma/>
                    <a:shade val="79216"/>
                    <a:invGamma/>
                  </a:schemeClr>
                </a:gs>
                <a:gs pos="100000">
                  <a:schemeClr val="accent1">
                    <a:alpha val="48000"/>
                  </a:schemeClr>
                </a:gs>
              </a:gsLst>
              <a:lin ang="2700000" scaled="1"/>
            </a:gradFill>
            <a:ln w="9525" algn="ctr">
              <a:noFill/>
              <a:round/>
              <a:headEnd/>
              <a:tailEnd/>
            </a:ln>
            <a:effectLst/>
          </p:spPr>
          <p:txBody>
            <a:bodyPr vert="eaVert" wrap="none" anchor="ctr"/>
            <a:lstStyle/>
            <a:p>
              <a:endParaRPr lang="en-US" dirty="0"/>
            </a:p>
          </p:txBody>
        </p:sp>
        <p:sp>
          <p:nvSpPr>
            <p:cNvPr id="10" name="Oval 33"/>
            <p:cNvSpPr>
              <a:spLocks noChangeArrowheads="1"/>
            </p:cNvSpPr>
            <p:nvPr/>
          </p:nvSpPr>
          <p:spPr bwMode="gray">
            <a:xfrm>
              <a:off x="2208" y="1344"/>
              <a:ext cx="1382" cy="624"/>
            </a:xfrm>
            <a:prstGeom prst="ellipse">
              <a:avLst/>
            </a:prstGeom>
            <a:gradFill rotWithShape="1">
              <a:gsLst>
                <a:gs pos="0">
                  <a:schemeClr val="accent1">
                    <a:gamma/>
                    <a:tint val="0"/>
                    <a:invGamma/>
                  </a:schemeClr>
                </a:gs>
                <a:gs pos="100000">
                  <a:schemeClr val="accent1">
                    <a:alpha val="38000"/>
                  </a:schemeClr>
                </a:gs>
              </a:gsLst>
              <a:lin ang="2700000" scaled="1"/>
            </a:gradFill>
            <a:ln w="9525" algn="ctr">
              <a:noFill/>
              <a:round/>
              <a:headEnd/>
              <a:tailEnd/>
            </a:ln>
            <a:effectLst/>
          </p:spPr>
          <p:txBody>
            <a:bodyPr vert="eaVert" wrap="none" anchor="ctr"/>
            <a:lstStyle/>
            <a:p>
              <a:endParaRPr lang="en-US" dirty="0"/>
            </a:p>
          </p:txBody>
        </p:sp>
      </p:grpSp>
      <p:sp>
        <p:nvSpPr>
          <p:cNvPr id="14" name="Text Box 83"/>
          <p:cNvSpPr txBox="1">
            <a:spLocks noChangeArrowheads="1"/>
          </p:cNvSpPr>
          <p:nvPr/>
        </p:nvSpPr>
        <p:spPr bwMode="auto">
          <a:xfrm>
            <a:off x="251520" y="1772816"/>
            <a:ext cx="7704856" cy="3785652"/>
          </a:xfrm>
          <a:prstGeom prst="rect">
            <a:avLst/>
          </a:prstGeom>
          <a:noFill/>
          <a:ln w="9525" algn="ctr">
            <a:noFill/>
            <a:miter lim="800000"/>
            <a:headEnd/>
            <a:tailEnd/>
          </a:ln>
          <a:effectLst/>
        </p:spPr>
        <p:txBody>
          <a:bodyPr wrap="square">
            <a:spAutoFit/>
          </a:bodyPr>
          <a:lstStyle/>
          <a:p>
            <a:pPr algn="ctr" rtl="1" eaLnBrk="0" hangingPunct="0"/>
            <a:r>
              <a:rPr lang="fa-IR" sz="2400" b="1" dirty="0" smtClean="0">
                <a:solidFill>
                  <a:schemeClr val="accent4">
                    <a:lumMod val="10000"/>
                  </a:schemeClr>
                </a:solidFill>
                <a:cs typeface="B Badr" pitchFamily="2" charset="-78"/>
              </a:rPr>
              <a:t>سئوال اصلي در اين پژوهش اين بود كه:</a:t>
            </a:r>
          </a:p>
          <a:p>
            <a:pPr algn="r" rtl="1" eaLnBrk="0" hangingPunct="0"/>
            <a:r>
              <a:rPr lang="fa-IR" sz="240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cs typeface="B Badr" pitchFamily="2" charset="-78"/>
              </a:rPr>
              <a:t>     </a:t>
            </a:r>
          </a:p>
          <a:p>
            <a:pPr algn="r" rtl="1" eaLnBrk="0" hangingPunct="0"/>
            <a:r>
              <a:rPr lang="fa-IR" sz="240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cs typeface="B Badr" pitchFamily="2" charset="-78"/>
              </a:rPr>
              <a:t> </a:t>
            </a:r>
            <a:r>
              <a:rPr lang="fa-IR" sz="240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t>نظريه و اهداف مذهب تشيّع و جريان صهيونسيم مسيحي از طرح </a:t>
            </a:r>
            <a:br>
              <a:rPr lang="fa-IR" sz="240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br>
            <a:r>
              <a:rPr lang="fa-IR" sz="240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t>     موضوع منجی گرایی چيست؟ و كدام با حق وحقيقت سنخيت دارد؟</a:t>
            </a:r>
          </a:p>
          <a:p>
            <a:pPr algn="r" rtl="1" eaLnBrk="0" hangingPunct="0"/>
            <a:r>
              <a:rPr lang="fa-IR" sz="2400" b="1" dirty="0" smtClean="0">
                <a:solidFill>
                  <a:schemeClr val="accent4">
                    <a:lumMod val="10000"/>
                  </a:schemeClr>
                </a:solidFill>
                <a:cs typeface="B Badr" pitchFamily="2" charset="-78"/>
              </a:rPr>
              <a:t>    </a:t>
            </a:r>
          </a:p>
          <a:p>
            <a:pPr algn="r" rtl="1" eaLnBrk="0" hangingPunct="0"/>
            <a:r>
              <a:rPr lang="fa-IR" sz="2400" b="1" dirty="0" smtClean="0">
                <a:solidFill>
                  <a:schemeClr val="accent4">
                    <a:lumMod val="10000"/>
                  </a:schemeClr>
                </a:solidFill>
                <a:cs typeface="B Badr" pitchFamily="2" charset="-78"/>
              </a:rPr>
              <a:t> فرضيه مطروحه پيش بيني شده در اين باب كه در انتهاي تحقيق نسبت </a:t>
            </a:r>
          </a:p>
          <a:p>
            <a:pPr algn="r" rtl="1" eaLnBrk="0" hangingPunct="0"/>
            <a:r>
              <a:rPr lang="fa-IR" sz="2400" b="1" dirty="0" smtClean="0">
                <a:solidFill>
                  <a:schemeClr val="accent4">
                    <a:lumMod val="10000"/>
                  </a:schemeClr>
                </a:solidFill>
                <a:cs typeface="B Badr" pitchFamily="2" charset="-78"/>
              </a:rPr>
              <a:t>     به اثبات آن بحث و بررسي خواهد شد اين </a:t>
            </a:r>
            <a:r>
              <a:rPr lang="fa-IR" sz="2400" b="1" dirty="0" smtClean="0">
                <a:solidFill>
                  <a:schemeClr val="accent4">
                    <a:lumMod val="10000"/>
                  </a:schemeClr>
                </a:solidFill>
                <a:cs typeface="B Badr" pitchFamily="2" charset="-78"/>
              </a:rPr>
              <a:t>است:</a:t>
            </a:r>
            <a:r>
              <a:rPr lang="fa-IR" sz="2400" dirty="0" smtClean="0">
                <a:ln w="18415" cmpd="sng">
                  <a:solidFill>
                    <a:srgbClr val="FFFFFF"/>
                  </a:solidFill>
                  <a:prstDash val="solid"/>
                </a:ln>
                <a:solidFill>
                  <a:srgbClr val="FFFFFF"/>
                </a:solidFill>
                <a:effectLst>
                  <a:glow rad="228600">
                    <a:schemeClr val="accent2">
                      <a:satMod val="175000"/>
                      <a:alpha val="40000"/>
                    </a:schemeClr>
                  </a:glow>
                  <a:outerShdw blurRad="63500" dir="3600000" algn="tl" rotWithShape="0">
                    <a:srgbClr val="000000">
                      <a:alpha val="70000"/>
                    </a:srgbClr>
                  </a:outerShdw>
                </a:effectLst>
                <a:cs typeface="B Badr" pitchFamily="2" charset="-78"/>
              </a:rPr>
              <a:t>به نظر می آید :</a:t>
            </a:r>
            <a:endParaRPr lang="fa-IR" sz="2400" b="1" dirty="0" smtClean="0">
              <a:ln w="18415" cmpd="sng">
                <a:solidFill>
                  <a:srgbClr val="FFFFFF"/>
                </a:solidFill>
                <a:prstDash val="solid"/>
              </a:ln>
              <a:effectLst>
                <a:glow rad="228600">
                  <a:schemeClr val="accent2">
                    <a:satMod val="175000"/>
                    <a:alpha val="40000"/>
                  </a:schemeClr>
                </a:glow>
                <a:outerShdw blurRad="63500" dir="3600000" algn="tl" rotWithShape="0">
                  <a:srgbClr val="000000">
                    <a:alpha val="70000"/>
                  </a:srgbClr>
                </a:outerShdw>
              </a:effectLst>
              <a:cs typeface="B Badr" pitchFamily="2" charset="-78"/>
            </a:endParaRPr>
          </a:p>
          <a:p>
            <a:pPr algn="r" rtl="1" eaLnBrk="0" hangingPunct="0"/>
            <a:r>
              <a:rPr lang="fa-IR" sz="2400" b="1" dirty="0" smtClean="0">
                <a:ln w="18415" cmpd="sng">
                  <a:solidFill>
                    <a:srgbClr val="FFFFFF"/>
                  </a:solidFill>
                  <a:prstDash val="solid"/>
                </a:ln>
                <a:effectLst>
                  <a:glow rad="139700">
                    <a:schemeClr val="accent2">
                      <a:satMod val="175000"/>
                      <a:alpha val="40000"/>
                    </a:schemeClr>
                  </a:glow>
                  <a:outerShdw blurRad="63500" dir="3600000" algn="tl" rotWithShape="0">
                    <a:srgbClr val="000000">
                      <a:alpha val="70000"/>
                    </a:srgbClr>
                  </a:outerShdw>
                </a:effectLst>
                <a:cs typeface="B Badr" pitchFamily="2" charset="-78"/>
              </a:rPr>
              <a:t> جريان  صهيونسيم  مسيحي  يك  جريان  انحرافي و سياسي است كه بدنبال  مصادره به مطلوب نمودن اين باور جهاني است ولی هدف مذهب تشیّع ایجاد</a:t>
            </a:r>
          </a:p>
          <a:p>
            <a:pPr algn="r" rtl="1" eaLnBrk="0" hangingPunct="0"/>
            <a:r>
              <a:rPr lang="fa-IR" sz="2400" b="1" dirty="0" smtClean="0">
                <a:ln w="18415" cmpd="sng">
                  <a:solidFill>
                    <a:srgbClr val="FFFFFF"/>
                  </a:solidFill>
                  <a:prstDash val="solid"/>
                </a:ln>
                <a:effectLst>
                  <a:glow rad="139700">
                    <a:schemeClr val="accent2">
                      <a:satMod val="175000"/>
                      <a:alpha val="40000"/>
                    </a:schemeClr>
                  </a:glow>
                  <a:outerShdw blurRad="63500" dir="3600000" algn="tl" rotWithShape="0">
                    <a:srgbClr val="000000">
                      <a:alpha val="70000"/>
                    </a:srgbClr>
                  </a:outerShdw>
                </a:effectLst>
                <a:cs typeface="B Badr" pitchFamily="2" charset="-78"/>
              </a:rPr>
              <a:t>              عدالت و کرامت انسانی به رهبری منجی جهان است.</a:t>
            </a:r>
            <a:endParaRPr lang="en-US" sz="2400" b="1" dirty="0">
              <a:ln w="18415" cmpd="sng">
                <a:solidFill>
                  <a:srgbClr val="FFFFFF"/>
                </a:solidFill>
                <a:prstDash val="solid"/>
              </a:ln>
              <a:effectLst>
                <a:glow rad="139700">
                  <a:schemeClr val="accent2">
                    <a:satMod val="175000"/>
                    <a:alpha val="40000"/>
                  </a:schemeClr>
                </a:glow>
                <a:outerShdw blurRad="63500" dir="3600000" algn="tl" rotWithShape="0">
                  <a:srgbClr val="000000">
                    <a:alpha val="70000"/>
                  </a:srgbClr>
                </a:outerShdw>
              </a:effectLst>
              <a:cs typeface="B Bad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4">
                                            <p:txEl>
                                              <p:pRg st="5" end="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
                                            <p:txEl>
                                              <p:pRg st="6" end="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50000"/>
            </a:schemeClr>
          </a:solidFill>
        </p:spPr>
        <p:txBody>
          <a:bodyPr/>
          <a:lstStyle/>
          <a:p>
            <a:pPr algn="r" rtl="1"/>
            <a:r>
              <a:rPr lang="fa-IR" sz="3200" dirty="0" smtClean="0">
                <a:solidFill>
                  <a:srgbClr val="FFFF00"/>
                </a:solidFill>
                <a:effectLst>
                  <a:glow rad="139700">
                    <a:schemeClr val="accent2">
                      <a:satMod val="175000"/>
                      <a:alpha val="40000"/>
                    </a:schemeClr>
                  </a:glow>
                </a:effectLst>
                <a:cs typeface="B Zar" pitchFamily="2" charset="-78"/>
              </a:rPr>
              <a:t>حدود و نقطه تمركز</a:t>
            </a:r>
            <a:endParaRPr lang="en-US" sz="3200" dirty="0">
              <a:solidFill>
                <a:srgbClr val="FFFF00"/>
              </a:solidFill>
              <a:effectLst>
                <a:glow rad="139700">
                  <a:schemeClr val="accent2">
                    <a:satMod val="175000"/>
                    <a:alpha val="40000"/>
                  </a:schemeClr>
                </a:glow>
              </a:effectLst>
              <a:cs typeface="B Zar" pitchFamily="2" charset="-78"/>
            </a:endParaRPr>
          </a:p>
        </p:txBody>
      </p:sp>
      <p:sp>
        <p:nvSpPr>
          <p:cNvPr id="4" name="AutoShape 4"/>
          <p:cNvSpPr>
            <a:spLocks noGrp="1" noChangeArrowheads="1"/>
          </p:cNvSpPr>
          <p:nvPr>
            <p:ph idx="1"/>
          </p:nvPr>
        </p:nvSpPr>
        <p:spPr bwMode="gray">
          <a:xfrm>
            <a:off x="0" y="1244657"/>
            <a:ext cx="9144000" cy="5016758"/>
          </a:xfrm>
          <a:prstGeom prst="chevron">
            <a:avLst>
              <a:gd name="adj" fmla="val 17842"/>
            </a:avLst>
          </a:prstGeom>
          <a:ln>
            <a:headEnd/>
            <a:tailEnd/>
          </a:ln>
        </p:spPr>
        <p:style>
          <a:lnRef idx="1">
            <a:schemeClr val="accent2"/>
          </a:lnRef>
          <a:fillRef idx="2">
            <a:schemeClr val="accent2"/>
          </a:fillRef>
          <a:effectRef idx="1">
            <a:schemeClr val="accent2"/>
          </a:effectRef>
          <a:fontRef idx="minor">
            <a:schemeClr val="dk1"/>
          </a:fontRef>
        </p:style>
        <p:txBody>
          <a:bodyPr wrap="square" anchor="ctr">
            <a:spAutoFit/>
          </a:bodyPr>
          <a:lstStyle/>
          <a:p>
            <a:pPr marL="0" indent="0" algn="r" rtl="1">
              <a:spcBef>
                <a:spcPts val="0"/>
              </a:spcBef>
              <a:buNone/>
            </a:pPr>
            <a:endParaRPr lang="fa-IR" sz="2000" b="1" dirty="0" smtClean="0">
              <a:solidFill>
                <a:schemeClr val="accent4">
                  <a:lumMod val="10000"/>
                </a:schemeClr>
              </a:solidFill>
              <a:cs typeface="B Badr" pitchFamily="2" charset="-78"/>
            </a:endParaRPr>
          </a:p>
          <a:p>
            <a:pPr marL="0" indent="0" algn="r" rtl="1">
              <a:spcBef>
                <a:spcPts val="0"/>
              </a:spcBef>
              <a:buNone/>
            </a:pPr>
            <a:r>
              <a:rPr lang="fa-IR" sz="3600" b="1" dirty="0" smtClean="0">
                <a:solidFill>
                  <a:schemeClr val="accent4">
                    <a:lumMod val="10000"/>
                  </a:schemeClr>
                </a:solidFill>
              </a:rPr>
              <a:t>حدود و نقطه تمركز اين پژوهش در محدودۀ نظري و اعتقادی مربوط به منجی گرایی درنگاه  دو جريان اعتقادي، سياسي </a:t>
            </a:r>
            <a:r>
              <a:rPr lang="fa-IR" b="1" dirty="0" smtClean="0">
                <a:solidFill>
                  <a:schemeClr val="accent4">
                    <a:lumMod val="10000"/>
                  </a:schemeClr>
                </a:solidFill>
              </a:rPr>
              <a:t>و اجتماعي است.</a:t>
            </a:r>
          </a:p>
          <a:p>
            <a:pPr marL="0" indent="0" algn="r" rtl="1">
              <a:spcBef>
                <a:spcPts val="0"/>
              </a:spcBef>
              <a:buNone/>
            </a:pPr>
            <a:r>
              <a:rPr lang="fa-IR" b="1" dirty="0" smtClean="0">
                <a:solidFill>
                  <a:schemeClr val="accent4">
                    <a:lumMod val="10000"/>
                  </a:schemeClr>
                </a:solidFill>
              </a:rPr>
              <a:t>و آن دو جريان عبارت است از:</a:t>
            </a:r>
          </a:p>
          <a:p>
            <a:pPr marL="0" indent="0" algn="r" rtl="1">
              <a:spcBef>
                <a:spcPts val="0"/>
              </a:spcBef>
              <a:buNone/>
            </a:pPr>
            <a:r>
              <a:rPr lang="fa-IR" b="1" dirty="0" smtClean="0">
                <a:solidFill>
                  <a:schemeClr val="accent4">
                    <a:lumMod val="10000"/>
                  </a:schemeClr>
                </a:solidFill>
              </a:rPr>
              <a:t> مذهب تشيّع و جريان صهيونسيم مسيحي، كه يكي خاستگاهش بيشتردرشرق (کشورهای جنوب) بخصوص در جمهوري اسلامي ايران است و ديگري خاستگاهش بيشتر در غرب(کشورهای شمال)  بخصوص در آمريكا است. </a:t>
            </a:r>
            <a:endParaRPr lang="en-US" b="1" dirty="0" smtClean="0">
              <a:solidFill>
                <a:schemeClr val="accent4">
                  <a:lumMod val="10000"/>
                </a:schemeClr>
              </a:solidFill>
            </a:endParaRPr>
          </a:p>
        </p:txBody>
      </p:sp>
    </p:spTree>
  </p:cSld>
  <p:clrMapOvr>
    <a:masterClrMapping/>
  </p:clrMapOvr>
  <p:transition spd="slow">
    <p:checker/>
  </p:transition>
  <p:timing>
    <p:tnLst>
      <p:par>
        <p:cTn id="1" dur="indefinite" restart="never" nodeType="tmRoot"/>
      </p:par>
    </p:tnLst>
  </p:timing>
</p:sld>
</file>

<file path=ppt/theme/theme1.xml><?xml version="1.0" encoding="utf-8"?>
<a:theme xmlns:a="http://schemas.openxmlformats.org/drawingml/2006/main" name="MRT (8)">
  <a:themeElements>
    <a:clrScheme name="sample_dark 3">
      <a:dk1>
        <a:srgbClr val="969696"/>
      </a:dk1>
      <a:lt1>
        <a:srgbClr val="FFFFFF"/>
      </a:lt1>
      <a:dk2>
        <a:srgbClr val="003399"/>
      </a:dk2>
      <a:lt2>
        <a:srgbClr val="FCF8A2"/>
      </a:lt2>
      <a:accent1>
        <a:srgbClr val="5AB14B"/>
      </a:accent1>
      <a:accent2>
        <a:srgbClr val="2F7ADF"/>
      </a:accent2>
      <a:accent3>
        <a:srgbClr val="AAADCA"/>
      </a:accent3>
      <a:accent4>
        <a:srgbClr val="DADADA"/>
      </a:accent4>
      <a:accent5>
        <a:srgbClr val="B5D5B1"/>
      </a:accent5>
      <a:accent6>
        <a:srgbClr val="2A6ECA"/>
      </a:accent6>
      <a:hlink>
        <a:srgbClr val="8A52C8"/>
      </a:hlink>
      <a:folHlink>
        <a:srgbClr val="C48352"/>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_dark 1">
        <a:dk1>
          <a:srgbClr val="969696"/>
        </a:dk1>
        <a:lt1>
          <a:srgbClr val="FFFFFF"/>
        </a:lt1>
        <a:dk2>
          <a:srgbClr val="005E5C"/>
        </a:dk2>
        <a:lt2>
          <a:srgbClr val="DAEEA2"/>
        </a:lt2>
        <a:accent1>
          <a:srgbClr val="238FD9"/>
        </a:accent1>
        <a:accent2>
          <a:srgbClr val="43A98E"/>
        </a:accent2>
        <a:accent3>
          <a:srgbClr val="AAB6B5"/>
        </a:accent3>
        <a:accent4>
          <a:srgbClr val="DADADA"/>
        </a:accent4>
        <a:accent5>
          <a:srgbClr val="ACC6E9"/>
        </a:accent5>
        <a:accent6>
          <a:srgbClr val="3C9980"/>
        </a:accent6>
        <a:hlink>
          <a:srgbClr val="D8A642"/>
        </a:hlink>
        <a:folHlink>
          <a:srgbClr val="B3703D"/>
        </a:folHlink>
      </a:clrScheme>
      <a:clrMap bg1="dk2" tx1="lt1" bg2="dk1" tx2="lt2" accent1="accent1" accent2="accent2" accent3="accent3" accent4="accent4" accent5="accent5" accent6="accent6" hlink="hlink" folHlink="folHlink"/>
    </a:extraClrScheme>
    <a:extraClrScheme>
      <a:clrScheme name="sample_dark 2">
        <a:dk1>
          <a:srgbClr val="969696"/>
        </a:dk1>
        <a:lt1>
          <a:srgbClr val="FFFFFF"/>
        </a:lt1>
        <a:dk2>
          <a:srgbClr val="551D2A"/>
        </a:dk2>
        <a:lt2>
          <a:srgbClr val="EEE5A2"/>
        </a:lt2>
        <a:accent1>
          <a:srgbClr val="557FE7"/>
        </a:accent1>
        <a:accent2>
          <a:srgbClr val="EB6363"/>
        </a:accent2>
        <a:accent3>
          <a:srgbClr val="B4ABAC"/>
        </a:accent3>
        <a:accent4>
          <a:srgbClr val="DADADA"/>
        </a:accent4>
        <a:accent5>
          <a:srgbClr val="B4C0F1"/>
        </a:accent5>
        <a:accent6>
          <a:srgbClr val="D55959"/>
        </a:accent6>
        <a:hlink>
          <a:srgbClr val="9351C9"/>
        </a:hlink>
        <a:folHlink>
          <a:srgbClr val="3EB2AC"/>
        </a:folHlink>
      </a:clrScheme>
      <a:clrMap bg1="dk2" tx1="lt1" bg2="dk1" tx2="lt2" accent1="accent1" accent2="accent2" accent3="accent3" accent4="accent4" accent5="accent5" accent6="accent6" hlink="hlink" folHlink="folHlink"/>
    </a:extraClrScheme>
    <a:extraClrScheme>
      <a:clrScheme name="sample_dark 3">
        <a:dk1>
          <a:srgbClr val="969696"/>
        </a:dk1>
        <a:lt1>
          <a:srgbClr val="FFFFFF"/>
        </a:lt1>
        <a:dk2>
          <a:srgbClr val="003399"/>
        </a:dk2>
        <a:lt2>
          <a:srgbClr val="FCF8A2"/>
        </a:lt2>
        <a:accent1>
          <a:srgbClr val="5AB14B"/>
        </a:accent1>
        <a:accent2>
          <a:srgbClr val="2F7ADF"/>
        </a:accent2>
        <a:accent3>
          <a:srgbClr val="AAADCA"/>
        </a:accent3>
        <a:accent4>
          <a:srgbClr val="DADADA"/>
        </a:accent4>
        <a:accent5>
          <a:srgbClr val="B5D5B1"/>
        </a:accent5>
        <a:accent6>
          <a:srgbClr val="2A6ECA"/>
        </a:accent6>
        <a:hlink>
          <a:srgbClr val="8A52C8"/>
        </a:hlink>
        <a:folHlink>
          <a:srgbClr val="C4835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MRT (8)</Template>
  <TotalTime>2168</TotalTime>
  <Words>7253</Words>
  <Application>Microsoft Office PowerPoint</Application>
  <PresentationFormat>On-screen Show (4:3)</PresentationFormat>
  <Paragraphs>358</Paragraphs>
  <Slides>68</Slides>
  <Notes>2</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MRT (8)</vt:lpstr>
      <vt:lpstr> مجتمع آموزش عالی شهید محلاتی بررسي مقايسه‌اي  منجی گرایی در نگاه تشيع و صهيونيسم مسيحي استاد راهنما: جناب آقاي دكتر ستوده  محقق: حسن شرافتي  دانشجوی مقطع دکترای علوم سیاسی    </vt:lpstr>
      <vt:lpstr>Slide 2</vt:lpstr>
      <vt:lpstr>Slide 3</vt:lpstr>
      <vt:lpstr>فهرست مطالب</vt:lpstr>
      <vt:lpstr>مقدمه و طرح مسئله:</vt:lpstr>
      <vt:lpstr>سؤال اصلي: سوالاصلي در اين پژوهش؛ نوع نگاه و اهداف پيرامون آن، در موضوع  منجی گرایی است. لذا در صورت بررسي و تبيين نظريه و اهداف  مذهب تشيّع و شيعيان و نظريه و اهداف جريان صهيونيسم مسيحي و  مبلغين انجيلي از طرح منجی گرایی وآخرالزمان، مي‌توان پس از  بررسي و مقايسه اين دو نظريه به راهكارها و راه‌ حل‌ها دست يافت. از اين منظر سئوالات اصلي به شرح ذيل بيان مي‌گردد: نظريه و اهداف مذهب تشيّع و جريان صهيونسيم مسيحي از طرح  موضوع منجی گرایی چيست؟ و كدام با حق وحقيقت سنخيت دارد؟ </vt:lpstr>
      <vt:lpstr>سئوالات فرعي: </vt:lpstr>
      <vt:lpstr>فرضيۀ تحقيق:</vt:lpstr>
      <vt:lpstr>حدود و نقطه تمركز</vt:lpstr>
      <vt:lpstr> پيشينۀ موضوع: </vt:lpstr>
      <vt:lpstr>متغييرهاي فرضيه: </vt:lpstr>
      <vt:lpstr>هدف پژوهش: </vt:lpstr>
      <vt:lpstr>راه روش آزمون فرضيه و اهميت آن</vt:lpstr>
      <vt:lpstr>سازماندهي پژوهش: </vt:lpstr>
      <vt:lpstr>فصل اول: کلیات</vt:lpstr>
      <vt:lpstr>منجی گرایی</vt:lpstr>
      <vt:lpstr>تعریف شیعه در لغت و اصطلاح </vt:lpstr>
      <vt:lpstr>جهت مطالعه</vt:lpstr>
      <vt:lpstr>جهت مطالعه</vt:lpstr>
      <vt:lpstr>جهت مطالعه</vt:lpstr>
      <vt:lpstr>جهت مطالعه</vt:lpstr>
      <vt:lpstr>جهت مطالعه</vt:lpstr>
      <vt:lpstr>جهت مطالعه</vt:lpstr>
      <vt:lpstr>صهیونیسم</vt:lpstr>
      <vt:lpstr>Slide 25</vt:lpstr>
      <vt:lpstr>صهیونیسم مسیحی</vt:lpstr>
      <vt:lpstr>مکتب نو ظهور صهیونیسم مسیحی</vt:lpstr>
      <vt:lpstr>برخی اعتقادات و آموزه­های یهودیان صهیونیست :  </vt:lpstr>
      <vt:lpstr> فصل دوم :  منجی گرایی واهداف آن ازمنظر تشيّع </vt:lpstr>
      <vt:lpstr>منجی‌گرایی در مذهب تشیّع </vt:lpstr>
      <vt:lpstr>جهت مطالعه</vt:lpstr>
      <vt:lpstr>Slide 32</vt:lpstr>
      <vt:lpstr>Slide 33</vt:lpstr>
      <vt:lpstr>جهت مطالعه</vt:lpstr>
      <vt:lpstr> فصل سوم :  منجی گرایی واهداف آن از منظر صهيونيسم مسيحي  </vt:lpstr>
      <vt:lpstr>صهیونیسم مسیحی</vt:lpstr>
      <vt:lpstr>اعتقادات صهیونیسم مسیحی</vt:lpstr>
      <vt:lpstr>Slide 38</vt:lpstr>
      <vt:lpstr>Slide 39</vt:lpstr>
      <vt:lpstr>Slide 40</vt:lpstr>
      <vt:lpstr>Slide 41</vt:lpstr>
      <vt:lpstr>Slide 42</vt:lpstr>
      <vt:lpstr>Slide 43</vt:lpstr>
      <vt:lpstr> فصل چهارم :  بررسي مقايسه‌اي منجی گرایی در نگاه تشيّع و صهيونيسم مسيحي</vt:lpstr>
      <vt:lpstr>منجی گرایی درادیان </vt:lpstr>
      <vt:lpstr>جهت مطالعه</vt:lpstr>
      <vt:lpstr>جهت مطالعه</vt:lpstr>
      <vt:lpstr>مشترکات منجی گرایی در مسیحیت و اسلام ومذهب تشیّع: </vt:lpstr>
      <vt:lpstr>جهت مطالعه</vt:lpstr>
      <vt:lpstr>جهت مطالعه</vt:lpstr>
      <vt:lpstr>آسیب شناسی منجی‌گرایی وتفاوتها: </vt:lpstr>
      <vt:lpstr> 1. آسیب شناسی منجی‌گرایی در اسلام : </vt:lpstr>
      <vt:lpstr>جهت مطالعه</vt:lpstr>
      <vt:lpstr>جهت مطالعه</vt:lpstr>
      <vt:lpstr>آسیب شناسی منجی‌گرایی در مسیحیت</vt:lpstr>
      <vt:lpstr>جهت مطالعه</vt:lpstr>
      <vt:lpstr>اعتقادات مسیحیان صهیونیست</vt:lpstr>
      <vt:lpstr>Slide 58</vt:lpstr>
      <vt:lpstr>نقد اندیشه صهیونیسم مسیحی:  </vt:lpstr>
      <vt:lpstr>جهت مطالعه</vt:lpstr>
      <vt:lpstr>اثبات فرضیه</vt:lpstr>
      <vt:lpstr>خلاصه ونتیجه :</vt:lpstr>
      <vt:lpstr>فهرست منابع:</vt:lpstr>
      <vt:lpstr>فهرست منابع:</vt:lpstr>
      <vt:lpstr>فهرست منابع:</vt:lpstr>
      <vt:lpstr>فهرست منابع:</vt:lpstr>
      <vt:lpstr>Slide 67</vt:lpstr>
      <vt:lpstr>Slide 68</vt:lpstr>
    </vt:vector>
  </TitlesOfParts>
  <Company>Montazerane Monji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مجتمع آموزش عالی شهید محلاتی بررسي مقايسه‌اي  مهدويت در نگاه تشيع و صهيونيسم مسيحي استاد راهنما: جناب آقاي دكتر ستوده  محقق: حسن شرافتي  دانشجوی مقطع دکترای علوم سیاسی  بهار 1390   </dc:title>
  <dc:creator>user01</dc:creator>
  <cp:lastModifiedBy>MRT</cp:lastModifiedBy>
  <cp:revision>268</cp:revision>
  <dcterms:created xsi:type="dcterms:W3CDTF">2011-05-12T08:18:39Z</dcterms:created>
  <dcterms:modified xsi:type="dcterms:W3CDTF">2011-05-23T21:09:55Z</dcterms:modified>
</cp:coreProperties>
</file>