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4" r:id="rId2"/>
    <p:sldId id="256" r:id="rId3"/>
    <p:sldId id="257" r:id="rId4"/>
    <p:sldId id="258" r:id="rId5"/>
    <p:sldId id="259" r:id="rId6"/>
    <p:sldId id="260" r:id="rId7"/>
    <p:sldId id="261" r:id="rId8"/>
    <p:sldId id="262" r:id="rId9"/>
    <p:sldId id="263" r:id="rId10"/>
    <p:sldId id="265" r:id="rId11"/>
    <p:sldId id="266" r:id="rId12"/>
    <p:sldId id="267" r:id="rId13"/>
    <p:sldId id="269" r:id="rId14"/>
    <p:sldId id="268" r:id="rId15"/>
    <p:sldId id="270" r:id="rId16"/>
    <p:sldId id="271" r:id="rId17"/>
    <p:sldId id="272" r:id="rId18"/>
    <p:sldId id="273" r:id="rId19"/>
    <p:sldId id="274" r:id="rId20"/>
    <p:sldId id="275" r:id="rId21"/>
    <p:sldId id="264" r:id="rId22"/>
    <p:sldId id="276" r:id="rId23"/>
    <p:sldId id="277" r:id="rId24"/>
    <p:sldId id="279" r:id="rId25"/>
    <p:sldId id="280" r:id="rId26"/>
    <p:sldId id="281" r:id="rId27"/>
    <p:sldId id="282" r:id="rId28"/>
    <p:sldId id="283" r:id="rId2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691" autoAdjust="0"/>
    <p:restoredTop sz="94660"/>
  </p:normalViewPr>
  <p:slideViewPr>
    <p:cSldViewPr>
      <p:cViewPr varScale="1">
        <p:scale>
          <a:sx n="70" d="100"/>
          <a:sy n="70" d="100"/>
        </p:scale>
        <p:origin x="16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306184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24610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1871409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3833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356716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3211410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2992005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287888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37086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215363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089B5-E786-4330-92D0-2454869005D4}" type="datetimeFigureOut">
              <a:rPr lang="fa-IR" smtClean="0"/>
              <a:pPr/>
              <a:t>01/08/1438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66C43AD-2A8C-4D4A-B246-3A75858E499B}" type="slidenum">
              <a:rPr lang="fa-IR" smtClean="0"/>
              <a:pPr/>
              <a:t>‹#›</a:t>
            </a:fld>
            <a:endParaRPr lang="fa-IR"/>
          </a:p>
        </p:txBody>
      </p:sp>
    </p:spTree>
    <p:extLst>
      <p:ext uri="{BB962C8B-B14F-4D97-AF65-F5344CB8AC3E}">
        <p14:creationId xmlns:p14="http://schemas.microsoft.com/office/powerpoint/2010/main" val="57751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extLst>
              <a:ext uri="{BEBA8EAE-BF5A-486C-A8C5-ECC9F3942E4B}">
                <a14:imgProps xmlns:a14="http://schemas.microsoft.com/office/drawing/2010/main">
                  <a14:imgLayer r:embed="rId14">
                    <a14:imgEffect>
                      <a14:sharpenSoften amount="-100000"/>
                    </a14:imgEffect>
                    <a14:imgEffect>
                      <a14:brightnessContrast bright="-53000"/>
                    </a14:imgEffect>
                  </a14:imgLayer>
                </a14:imgProps>
              </a:ex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11089B5-E786-4330-92D0-2454869005D4}" type="datetimeFigureOut">
              <a:rPr lang="fa-IR" smtClean="0"/>
              <a:pPr/>
              <a:t>01/08/1438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6C43AD-2A8C-4D4A-B246-3A75858E499B}" type="slidenum">
              <a:rPr lang="fa-IR" smtClean="0"/>
              <a:pPr/>
              <a:t>‹#›</a:t>
            </a:fld>
            <a:endParaRPr lang="fa-IR"/>
          </a:p>
        </p:txBody>
      </p:sp>
    </p:spTree>
    <p:extLst>
      <p:ext uri="{BB962C8B-B14F-4D97-AF65-F5344CB8AC3E}">
        <p14:creationId xmlns:p14="http://schemas.microsoft.com/office/powerpoint/2010/main" val="1896603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04864"/>
            <a:ext cx="8229600" cy="1143000"/>
          </a:xfrm>
        </p:spPr>
        <p:txBody>
          <a:bodyPr>
            <a:normAutofit/>
          </a:bodyPr>
          <a:lstStyle/>
          <a:p>
            <a:r>
              <a:rPr lang="fa-IR" sz="6600" b="1" dirty="0">
                <a:solidFill>
                  <a:schemeClr val="bg1"/>
                </a:solidFill>
                <a:effectLst>
                  <a:outerShdw blurRad="38100" dist="38100" dir="2700000" algn="tl">
                    <a:srgbClr val="000000">
                      <a:alpha val="43137"/>
                    </a:srgbClr>
                  </a:outerShdw>
                </a:effectLst>
                <a:latin typeface="IranNastaliq" pitchFamily="18" charset="0"/>
                <a:cs typeface="B Titr" panose="00000700000000000000" pitchFamily="2" charset="-78"/>
              </a:rPr>
              <a:t>آسیب </a:t>
            </a:r>
            <a:r>
              <a:rPr lang="fa-IR" sz="6600" b="1" dirty="0" smtClean="0">
                <a:solidFill>
                  <a:schemeClr val="bg1"/>
                </a:solidFill>
                <a:effectLst>
                  <a:outerShdw blurRad="38100" dist="38100" dir="2700000" algn="tl">
                    <a:srgbClr val="000000">
                      <a:alpha val="43137"/>
                    </a:srgbClr>
                  </a:outerShdw>
                </a:effectLst>
                <a:latin typeface="IranNastaliq" pitchFamily="18" charset="0"/>
                <a:cs typeface="B Titr" panose="00000700000000000000" pitchFamily="2" charset="-78"/>
              </a:rPr>
              <a:t>شناسی در </a:t>
            </a:r>
            <a:r>
              <a:rPr lang="fa-IR" sz="6600" b="1" dirty="0">
                <a:solidFill>
                  <a:schemeClr val="bg1"/>
                </a:solidFill>
                <a:effectLst>
                  <a:outerShdw blurRad="38100" dist="38100" dir="2700000" algn="tl">
                    <a:srgbClr val="000000">
                      <a:alpha val="43137"/>
                    </a:srgbClr>
                  </a:outerShdw>
                </a:effectLst>
                <a:latin typeface="IranNastaliq" pitchFamily="18" charset="0"/>
                <a:cs typeface="B Titr" panose="00000700000000000000" pitchFamily="2" charset="-78"/>
              </a:rPr>
              <a:t>مهدویت</a:t>
            </a:r>
            <a:endParaRPr lang="fa-IR" sz="6600" b="1" dirty="0">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3784631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56992"/>
            <a:ext cx="8784976" cy="3384376"/>
          </a:xfrm>
          <a:noFill/>
        </p:spPr>
        <p:style>
          <a:lnRef idx="0">
            <a:schemeClr val="accent4"/>
          </a:lnRef>
          <a:fillRef idx="3">
            <a:schemeClr val="accent4"/>
          </a:fillRef>
          <a:effectRef idx="3">
            <a:schemeClr val="accent4"/>
          </a:effectRef>
          <a:fontRef idx="minor">
            <a:schemeClr val="lt1"/>
          </a:fontRef>
        </p:style>
        <p:txBody>
          <a:bodyPr>
            <a:noAutofit/>
          </a:bodyPr>
          <a:lstStyle/>
          <a:p>
            <a:pPr algn="r"/>
            <a:r>
              <a:rPr lang="fa-IR" sz="2400" b="1" dirty="0">
                <a:cs typeface="B Nazanin" pitchFamily="2" charset="-78"/>
              </a:rPr>
              <a:t>مبارزه و درمان</a:t>
            </a:r>
            <a:br>
              <a:rPr lang="fa-IR" sz="2400" b="1" dirty="0">
                <a:cs typeface="B Nazanin" pitchFamily="2" charset="-78"/>
              </a:rPr>
            </a:br>
            <a:r>
              <a:rPr lang="fa-IR" sz="2400" b="1" dirty="0" smtClean="0">
                <a:cs typeface="B Nazanin" pitchFamily="2" charset="-78"/>
              </a:rPr>
              <a:t>علم </a:t>
            </a:r>
            <a:r>
              <a:rPr lang="fa-IR" sz="2400" b="1" dirty="0">
                <a:cs typeface="B Nazanin" pitchFamily="2" charset="-78"/>
              </a:rPr>
              <a:t>و بصيرت در دين، بررسي آيات و روايات و سيره اهل‏بيت: به ويژه درك مطالب ذيل:</a:t>
            </a:r>
            <a:br>
              <a:rPr lang="fa-IR" sz="2400" b="1" dirty="0">
                <a:cs typeface="B Nazanin" pitchFamily="2" charset="-78"/>
              </a:rPr>
            </a:br>
            <a:r>
              <a:rPr lang="fa-IR" sz="2400" b="1" dirty="0" smtClean="0">
                <a:cs typeface="B Nazanin" pitchFamily="2" charset="-78"/>
              </a:rPr>
              <a:t>1</a:t>
            </a:r>
            <a:r>
              <a:rPr lang="fa-IR" sz="2400" b="1" dirty="0">
                <a:cs typeface="B Nazanin" pitchFamily="2" charset="-78"/>
              </a:rPr>
              <a:t>. روشن شدن مسأله امداد غيبي و جايگاه آن در قيام.</a:t>
            </a:r>
            <a:br>
              <a:rPr lang="fa-IR" sz="2400" b="1" dirty="0">
                <a:cs typeface="B Nazanin" pitchFamily="2" charset="-78"/>
              </a:rPr>
            </a:br>
            <a:r>
              <a:rPr lang="fa-IR" sz="2400" b="1" dirty="0" smtClean="0">
                <a:cs typeface="B Nazanin" pitchFamily="2" charset="-78"/>
              </a:rPr>
              <a:t>2</a:t>
            </a:r>
            <a:r>
              <a:rPr lang="fa-IR" sz="2400" b="1" dirty="0">
                <a:cs typeface="B Nazanin" pitchFamily="2" charset="-78"/>
              </a:rPr>
              <a:t>. بررسي رابطه حكمت و محبت، كه حكيم، مهرباني‏اش هم از حكمت او سرچشمه</a:t>
            </a:r>
            <a:br>
              <a:rPr lang="fa-IR" sz="2400" b="1" dirty="0">
                <a:cs typeface="B Nazanin" pitchFamily="2" charset="-78"/>
              </a:rPr>
            </a:br>
            <a:r>
              <a:rPr lang="fa-IR" sz="2400" b="1" dirty="0">
                <a:cs typeface="B Nazanin" pitchFamily="2" charset="-78"/>
              </a:rPr>
              <a:t>مي‏گيرد و حكمت هيچ‏گاه نمي‏پذيرد بر گرگ صفتان ـ كه خويي جز وحشيگري و جنايت ندارند و هيچ موعظه‏اي در آن‏ها اثر ندارد و به هيچ صراطي مستقيم نيستند ـ ترحم شود</a:t>
            </a:r>
          </a:p>
        </p:txBody>
      </p:sp>
      <p:sp>
        <p:nvSpPr>
          <p:cNvPr id="3" name="Title 1"/>
          <p:cNvSpPr txBox="1">
            <a:spLocks/>
          </p:cNvSpPr>
          <p:nvPr/>
        </p:nvSpPr>
        <p:spPr>
          <a:xfrm>
            <a:off x="179512" y="260648"/>
            <a:ext cx="835292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a:r>
              <a:rPr lang="fa-IR" sz="6000" dirty="0" smtClean="0">
                <a:solidFill>
                  <a:schemeClr val="tx1">
                    <a:lumMod val="95000"/>
                    <a:lumOff val="5000"/>
                  </a:schemeClr>
                </a:solidFill>
                <a:latin typeface="IranNastaliq" pitchFamily="18" charset="0"/>
                <a:cs typeface="B Nazanin" panose="00000400000000000000" pitchFamily="2" charset="-78"/>
              </a:rPr>
              <a:t>پیامدها-خاستگاه-درمان</a:t>
            </a:r>
            <a:endParaRPr lang="fa-IR" sz="6000" dirty="0">
              <a:solidFill>
                <a:schemeClr val="tx1">
                  <a:lumMod val="95000"/>
                  <a:lumOff val="5000"/>
                </a:schemeClr>
              </a:solidFill>
              <a:latin typeface="IranNastaliq" pitchFamily="18" charset="0"/>
              <a:cs typeface="B Nazanin" panose="00000400000000000000" pitchFamily="2" charset="-78"/>
            </a:endParaRPr>
          </a:p>
        </p:txBody>
      </p:sp>
      <p:sp>
        <p:nvSpPr>
          <p:cNvPr id="4" name="TextBox 3"/>
          <p:cNvSpPr txBox="1"/>
          <p:nvPr/>
        </p:nvSpPr>
        <p:spPr>
          <a:xfrm>
            <a:off x="4716016" y="1268760"/>
            <a:ext cx="4361194" cy="1938992"/>
          </a:xfrm>
          <a:prstGeom prst="rect">
            <a:avLst/>
          </a:prstGeom>
          <a:noFill/>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lgn="just"/>
            <a:r>
              <a:rPr lang="fa-IR" sz="2400" dirty="0">
                <a:cs typeface="2  Titr" pitchFamily="2" charset="-78"/>
              </a:rPr>
              <a:t>پيامدها</a:t>
            </a:r>
          </a:p>
          <a:p>
            <a:pPr algn="just"/>
            <a:r>
              <a:rPr lang="fa-IR" sz="2400" dirty="0" smtClean="0">
                <a:cs typeface="2  Titr" pitchFamily="2" charset="-78"/>
              </a:rPr>
              <a:t>1</a:t>
            </a:r>
            <a:r>
              <a:rPr lang="fa-IR" sz="2400" dirty="0">
                <a:cs typeface="2  Titr" pitchFamily="2" charset="-78"/>
              </a:rPr>
              <a:t>. عدم آمادگي و كوشش براي زمينه‏سازي ظهور.</a:t>
            </a:r>
          </a:p>
          <a:p>
            <a:pPr algn="just"/>
            <a:r>
              <a:rPr lang="fa-IR" sz="2400" dirty="0" smtClean="0">
                <a:cs typeface="2  Titr" pitchFamily="2" charset="-78"/>
              </a:rPr>
              <a:t>2</a:t>
            </a:r>
            <a:r>
              <a:rPr lang="fa-IR" sz="2400" dirty="0">
                <a:cs typeface="2  Titr" pitchFamily="2" charset="-78"/>
              </a:rPr>
              <a:t>. اميد كاذب كه بسياري از افراد را در انجام وظايف سست مي‏كند. </a:t>
            </a:r>
          </a:p>
        </p:txBody>
      </p:sp>
      <p:sp>
        <p:nvSpPr>
          <p:cNvPr id="5" name="TextBox 4"/>
          <p:cNvSpPr txBox="1"/>
          <p:nvPr/>
        </p:nvSpPr>
        <p:spPr>
          <a:xfrm>
            <a:off x="155712" y="1268760"/>
            <a:ext cx="4344279" cy="1938992"/>
          </a:xfrm>
          <a:prstGeom prst="rect">
            <a:avLst/>
          </a:prstGeom>
          <a:noFill/>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lgn="just"/>
            <a:r>
              <a:rPr lang="fa-IR" sz="2000" dirty="0">
                <a:cs typeface="2  Titr" pitchFamily="2" charset="-78"/>
              </a:rPr>
              <a:t>خاستگاه</a:t>
            </a:r>
          </a:p>
          <a:p>
            <a:pPr algn="just"/>
            <a:r>
              <a:rPr lang="fa-IR" sz="2000" dirty="0" smtClean="0">
                <a:cs typeface="2  Titr" pitchFamily="2" charset="-78"/>
              </a:rPr>
              <a:t>1</a:t>
            </a:r>
            <a:r>
              <a:rPr lang="fa-IR" sz="2000" dirty="0">
                <a:cs typeface="2  Titr" pitchFamily="2" charset="-78"/>
              </a:rPr>
              <a:t>. معجزه آسا پنداشتن همه امور</a:t>
            </a:r>
          </a:p>
          <a:p>
            <a:pPr algn="just"/>
            <a:r>
              <a:rPr lang="fa-IR" sz="2000" dirty="0" smtClean="0">
                <a:cs typeface="2  Titr" pitchFamily="2" charset="-78"/>
              </a:rPr>
              <a:t>2</a:t>
            </a:r>
            <a:r>
              <a:rPr lang="fa-IR" sz="2000" dirty="0">
                <a:cs typeface="2  Titr" pitchFamily="2" charset="-78"/>
              </a:rPr>
              <a:t>. عدم درك عميق مهرباني حضرت كه با حكمت توأم است.</a:t>
            </a:r>
          </a:p>
          <a:p>
            <a:pPr algn="just"/>
            <a:r>
              <a:rPr lang="fa-IR" sz="2000" dirty="0" smtClean="0">
                <a:cs typeface="2  Titr" pitchFamily="2" charset="-78"/>
              </a:rPr>
              <a:t>3</a:t>
            </a:r>
            <a:r>
              <a:rPr lang="fa-IR" sz="2000" dirty="0">
                <a:cs typeface="2  Titr" pitchFamily="2" charset="-78"/>
              </a:rPr>
              <a:t>. عدم نگاه جامع به دين (صريح آيات و روايات و سيره اهل‏</a:t>
            </a:r>
            <a:r>
              <a:rPr lang="fa-IR" sz="2000" dirty="0" smtClean="0">
                <a:cs typeface="2  Titr" pitchFamily="2" charset="-78"/>
              </a:rPr>
              <a:t>بيت)</a:t>
            </a:r>
            <a:endParaRPr lang="fa-IR" sz="2000" dirty="0">
              <a:cs typeface="2  Titr" pitchFamily="2" charset="-78"/>
            </a:endParaRPr>
          </a:p>
        </p:txBody>
      </p:sp>
    </p:spTree>
    <p:extLst>
      <p:ext uri="{BB962C8B-B14F-4D97-AF65-F5344CB8AC3E}">
        <p14:creationId xmlns:p14="http://schemas.microsoft.com/office/powerpoint/2010/main" val="2350774094"/>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500"/>
                            </p:stCondLst>
                            <p:childTnLst>
                              <p:par>
                                <p:cTn id="22" presetID="14" presetClass="entr" presetSubtype="1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randombar(horizont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564904"/>
            <a:ext cx="8784976" cy="4176464"/>
          </a:xfrm>
          <a:noFill/>
        </p:spPr>
        <p:style>
          <a:lnRef idx="0">
            <a:schemeClr val="accent4"/>
          </a:lnRef>
          <a:fillRef idx="3">
            <a:schemeClr val="accent4"/>
          </a:fillRef>
          <a:effectRef idx="3">
            <a:schemeClr val="accent4"/>
          </a:effectRef>
          <a:fontRef idx="minor">
            <a:schemeClr val="lt1"/>
          </a:fontRef>
        </p:style>
        <p:txBody>
          <a:bodyPr>
            <a:noAutofit/>
          </a:bodyPr>
          <a:lstStyle/>
          <a:p>
            <a:r>
              <a:rPr lang="fa-IR" sz="4800" b="1" dirty="0">
                <a:cs typeface="B Nazanin" pitchFamily="2" charset="-78"/>
              </a:rPr>
              <a:t>پيامدها</a:t>
            </a:r>
            <a:r>
              <a:rPr lang="fa-IR" sz="2800" b="1" dirty="0">
                <a:cs typeface="B Nazanin" pitchFamily="2" charset="-78"/>
              </a:rPr>
              <a:t/>
            </a:r>
            <a:br>
              <a:rPr lang="fa-IR" sz="2800" b="1" dirty="0">
                <a:cs typeface="B Nazanin" pitchFamily="2" charset="-78"/>
              </a:rPr>
            </a:br>
            <a:r>
              <a:rPr lang="fa-IR" sz="2800" b="1" dirty="0" smtClean="0">
                <a:cs typeface="B Nazanin" pitchFamily="2" charset="-78"/>
              </a:rPr>
              <a:t>1</a:t>
            </a:r>
            <a:r>
              <a:rPr lang="fa-IR" sz="2800" b="1" dirty="0">
                <a:cs typeface="B Nazanin" pitchFamily="2" charset="-78"/>
              </a:rPr>
              <a:t>. ايجاد دلزدگي و نفرت نسبت به امام.</a:t>
            </a:r>
            <a:br>
              <a:rPr lang="fa-IR" sz="2800" b="1" dirty="0">
                <a:cs typeface="B Nazanin" pitchFamily="2" charset="-78"/>
              </a:rPr>
            </a:br>
            <a:r>
              <a:rPr lang="fa-IR" sz="2800" b="1" dirty="0" smtClean="0">
                <a:cs typeface="B Nazanin" pitchFamily="2" charset="-78"/>
              </a:rPr>
              <a:t>2</a:t>
            </a:r>
            <a:r>
              <a:rPr lang="fa-IR" sz="2800" b="1" dirty="0">
                <a:cs typeface="B Nazanin" pitchFamily="2" charset="-78"/>
              </a:rPr>
              <a:t>. ترس و خوف از حضرت و عدم پذيرش امام به عنوان پدري مهربان.</a:t>
            </a:r>
            <a:br>
              <a:rPr lang="fa-IR" sz="2800" b="1" dirty="0">
                <a:cs typeface="B Nazanin" pitchFamily="2" charset="-78"/>
              </a:rPr>
            </a:br>
            <a:r>
              <a:rPr lang="fa-IR" sz="2800" b="1" dirty="0" smtClean="0">
                <a:cs typeface="B Nazanin" pitchFamily="2" charset="-78"/>
              </a:rPr>
              <a:t>3</a:t>
            </a:r>
            <a:r>
              <a:rPr lang="fa-IR" sz="2800" b="1" dirty="0">
                <a:cs typeface="B Nazanin" pitchFamily="2" charset="-78"/>
              </a:rPr>
              <a:t>. نااميدي از انجام اعمال صالح به جهت ترس از عدم پذيرش توسط امام، با اين تصور كه اكثريت كشته خواهند شد و حضرت اعمال او را نيز نخواهد پذيرفت.</a:t>
            </a:r>
            <a:br>
              <a:rPr lang="fa-IR" sz="2800" b="1" dirty="0">
                <a:cs typeface="B Nazanin" pitchFamily="2" charset="-78"/>
              </a:rPr>
            </a:br>
            <a:r>
              <a:rPr lang="fa-IR" sz="2800" b="1" dirty="0" smtClean="0">
                <a:cs typeface="B Nazanin" pitchFamily="2" charset="-78"/>
              </a:rPr>
              <a:t>نتيجه </a:t>
            </a:r>
            <a:r>
              <a:rPr lang="fa-IR" sz="2800" b="1" dirty="0">
                <a:cs typeface="B Nazanin" pitchFamily="2" charset="-78"/>
              </a:rPr>
              <a:t>اين‏كه نفرت و خشونت و يأس، باعث عدم انگيزه براي درك و حتي تأمل درباره حضرت و راه و مرام او مي‏گردد.</a:t>
            </a:r>
          </a:p>
        </p:txBody>
      </p:sp>
      <p:sp>
        <p:nvSpPr>
          <p:cNvPr id="3" name="Title 1"/>
          <p:cNvSpPr txBox="1">
            <a:spLocks/>
          </p:cNvSpPr>
          <p:nvPr/>
        </p:nvSpPr>
        <p:spPr>
          <a:xfrm>
            <a:off x="179512" y="260648"/>
            <a:ext cx="835292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fa-IR" sz="3600" dirty="0" smtClean="0">
                <a:solidFill>
                  <a:schemeClr val="tx1">
                    <a:lumMod val="95000"/>
                    <a:lumOff val="5000"/>
                  </a:schemeClr>
                </a:solidFill>
                <a:latin typeface="IranNastaliq" pitchFamily="18" charset="0"/>
                <a:cs typeface="B Nazanin" panose="00000400000000000000" pitchFamily="2" charset="-78"/>
              </a:rPr>
              <a:t>برداشت های غلط3:افراط و تفریط در ترسیم چهره مهر و غضب امام عصر(عج)</a:t>
            </a:r>
            <a:endParaRPr lang="fa-IR" sz="3600" dirty="0">
              <a:solidFill>
                <a:schemeClr val="tx1">
                  <a:lumMod val="95000"/>
                  <a:lumOff val="5000"/>
                </a:schemeClr>
              </a:solidFill>
              <a:latin typeface="IranNastaliq" pitchFamily="18" charset="0"/>
              <a:cs typeface="B Nazanin" panose="00000400000000000000" pitchFamily="2" charset="-78"/>
            </a:endParaRPr>
          </a:p>
        </p:txBody>
      </p:sp>
      <p:sp>
        <p:nvSpPr>
          <p:cNvPr id="4" name="TextBox 3"/>
          <p:cNvSpPr txBox="1"/>
          <p:nvPr/>
        </p:nvSpPr>
        <p:spPr>
          <a:xfrm>
            <a:off x="179511" y="1631702"/>
            <a:ext cx="8897699" cy="830997"/>
          </a:xfrm>
          <a:prstGeom prst="rect">
            <a:avLst/>
          </a:prstGeom>
          <a:noFill/>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lgn="just"/>
            <a:r>
              <a:rPr lang="fa-IR" sz="2400" dirty="0">
                <a:cs typeface="2  Titr" pitchFamily="2" charset="-78"/>
              </a:rPr>
              <a:t>ديدگاه ديگر، ارائه چهره‏اي خشن و وحشت آفرين است كه توأم با قتل </a:t>
            </a:r>
            <a:r>
              <a:rPr lang="fa-IR" sz="2400" dirty="0" smtClean="0">
                <a:cs typeface="2  Titr" pitchFamily="2" charset="-78"/>
              </a:rPr>
              <a:t>و خون‏ ريزي </a:t>
            </a:r>
            <a:r>
              <a:rPr lang="fa-IR" sz="2400" dirty="0">
                <a:cs typeface="2  Titr" pitchFamily="2" charset="-78"/>
              </a:rPr>
              <a:t>مي‏باشد. اين مطلب با روح آيات و رسالت پيامبران و اوصيا: سازگاري ندارد</a:t>
            </a:r>
          </a:p>
        </p:txBody>
      </p:sp>
    </p:spTree>
    <p:extLst>
      <p:ext uri="{BB962C8B-B14F-4D97-AF65-F5344CB8AC3E}">
        <p14:creationId xmlns:p14="http://schemas.microsoft.com/office/powerpoint/2010/main" val="120423511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60848"/>
            <a:ext cx="8784976" cy="4680520"/>
          </a:xfrm>
          <a:noFill/>
        </p:spPr>
        <p:style>
          <a:lnRef idx="0">
            <a:schemeClr val="accent4"/>
          </a:lnRef>
          <a:fillRef idx="3">
            <a:schemeClr val="accent4"/>
          </a:fillRef>
          <a:effectRef idx="3">
            <a:schemeClr val="accent4"/>
          </a:effectRef>
          <a:fontRef idx="minor">
            <a:schemeClr val="lt1"/>
          </a:fontRef>
        </p:style>
        <p:txBody>
          <a:bodyPr>
            <a:noAutofit/>
          </a:bodyPr>
          <a:lstStyle/>
          <a:p>
            <a:pPr algn="r"/>
            <a:r>
              <a:rPr lang="fa-IR" sz="2800" b="1" dirty="0" smtClean="0">
                <a:cs typeface="B Nazanin" pitchFamily="2" charset="-78"/>
              </a:rPr>
              <a:t>مبارزه </a:t>
            </a:r>
            <a:r>
              <a:rPr lang="fa-IR" sz="2800" b="1" dirty="0">
                <a:cs typeface="B Nazanin" pitchFamily="2" charset="-78"/>
              </a:rPr>
              <a:t>و درمان</a:t>
            </a:r>
            <a:r>
              <a:rPr lang="fa-IR" sz="1800" b="1" dirty="0">
                <a:cs typeface="B Nazanin" pitchFamily="2" charset="-78"/>
              </a:rPr>
              <a:t/>
            </a:r>
            <a:br>
              <a:rPr lang="fa-IR" sz="1800" b="1" dirty="0">
                <a:cs typeface="B Nazanin" pitchFamily="2" charset="-78"/>
              </a:rPr>
            </a:br>
            <a:r>
              <a:rPr lang="fa-IR" sz="1800" b="1" dirty="0" smtClean="0">
                <a:cs typeface="B Nazanin" pitchFamily="2" charset="-78"/>
              </a:rPr>
              <a:t>1</a:t>
            </a:r>
            <a:r>
              <a:rPr lang="fa-IR" sz="1800" b="1" dirty="0">
                <a:cs typeface="B Nazanin" pitchFamily="2" charset="-78"/>
              </a:rPr>
              <a:t>. با بررسي روايات روشن مي‏گردد كه بسياري از مطالب ارائه شده (قتل‏هاي آغازين، جوي خون، كشته شدن دو سوم مردم و ...) دچار اشكالات بسيار از ناحيه سند و دلالت مي‏باشند</a:t>
            </a:r>
            <a:r>
              <a:rPr lang="fa-IR" sz="1800" b="1" dirty="0" smtClean="0">
                <a:cs typeface="B Nazanin" pitchFamily="2" charset="-78"/>
              </a:rPr>
              <a:t>.</a:t>
            </a:r>
            <a:r>
              <a:rPr lang="fa-IR" sz="1800" b="1" dirty="0">
                <a:cs typeface="B Nazanin" pitchFamily="2" charset="-78"/>
              </a:rPr>
              <a:t/>
            </a:r>
            <a:br>
              <a:rPr lang="fa-IR" sz="1800" b="1" dirty="0">
                <a:cs typeface="B Nazanin" pitchFamily="2" charset="-78"/>
              </a:rPr>
            </a:br>
            <a:r>
              <a:rPr lang="fa-IR" sz="1800" b="1" dirty="0" smtClean="0">
                <a:cs typeface="B Nazanin" pitchFamily="2" charset="-78"/>
              </a:rPr>
              <a:t>2</a:t>
            </a:r>
            <a:r>
              <a:rPr lang="fa-IR" sz="1800" b="1" dirty="0">
                <a:cs typeface="B Nazanin" pitchFamily="2" charset="-78"/>
              </a:rPr>
              <a:t>. روشنگري توسط انديشمندان: </a:t>
            </a:r>
            <a:br>
              <a:rPr lang="fa-IR" sz="1800" b="1" dirty="0">
                <a:cs typeface="B Nazanin" pitchFamily="2" charset="-78"/>
              </a:rPr>
            </a:br>
            <a:r>
              <a:rPr lang="fa-IR" sz="1800" b="1" dirty="0" smtClean="0">
                <a:cs typeface="B Nazanin" pitchFamily="2" charset="-78"/>
              </a:rPr>
              <a:t>الف</a:t>
            </a:r>
            <a:r>
              <a:rPr lang="fa-IR" sz="1800" b="1" dirty="0">
                <a:cs typeface="B Nazanin" pitchFamily="2" charset="-78"/>
              </a:rPr>
              <a:t>) جنگ تنها با كساني است كه جز زبان زور چيزي نمي‏فهمند، نه عموم مردم كه با جان و دل سراغ حضرت مي‏آيند.</a:t>
            </a:r>
            <a:br>
              <a:rPr lang="fa-IR" sz="1800" b="1" dirty="0">
                <a:cs typeface="B Nazanin" pitchFamily="2" charset="-78"/>
              </a:rPr>
            </a:br>
            <a:r>
              <a:rPr lang="fa-IR" sz="1800" b="1" dirty="0" smtClean="0">
                <a:cs typeface="B Nazanin" pitchFamily="2" charset="-78"/>
              </a:rPr>
              <a:t>3</a:t>
            </a:r>
            <a:r>
              <a:rPr lang="fa-IR" sz="1800" b="1" dirty="0">
                <a:cs typeface="B Nazanin" pitchFamily="2" charset="-78"/>
              </a:rPr>
              <a:t>. حضرت با مردم مهربان، بلكه مهربان‏ترين افراد است.</a:t>
            </a:r>
            <a:br>
              <a:rPr lang="fa-IR" sz="1800" b="1" dirty="0">
                <a:cs typeface="B Nazanin" pitchFamily="2" charset="-78"/>
              </a:rPr>
            </a:br>
            <a:r>
              <a:rPr lang="fa-IR" sz="1800" b="1" dirty="0" smtClean="0">
                <a:cs typeface="B Nazanin" pitchFamily="2" charset="-78"/>
              </a:rPr>
              <a:t>((</a:t>
            </a:r>
            <a:r>
              <a:rPr lang="fa-IR" sz="1800" b="1" dirty="0">
                <a:cs typeface="B Nazanin" pitchFamily="2" charset="-78"/>
              </a:rPr>
              <a:t>‏جواد بالمال، رحيم بالمساكين، شديد علي </a:t>
            </a:r>
            <a:r>
              <a:rPr lang="fa-IR" sz="1800" b="1" dirty="0" smtClean="0">
                <a:cs typeface="B Nazanin" pitchFamily="2" charset="-78"/>
              </a:rPr>
              <a:t>العمال </a:t>
            </a:r>
            <a:r>
              <a:rPr lang="fa-IR" sz="1800" b="1" dirty="0">
                <a:cs typeface="B Nazanin" pitchFamily="2" charset="-78"/>
              </a:rPr>
              <a:t>. او نسبت به مال و دارايي، كريم و گشاده دست، با مسكينان، مهربان و با كارگزاران، سخت‏گير است)).</a:t>
            </a:r>
            <a:br>
              <a:rPr lang="fa-IR" sz="1800" b="1" dirty="0">
                <a:cs typeface="B Nazanin" pitchFamily="2" charset="-78"/>
              </a:rPr>
            </a:br>
            <a:r>
              <a:rPr lang="fa-IR" sz="1800" b="1" dirty="0" smtClean="0">
                <a:cs typeface="B Nazanin" pitchFamily="2" charset="-78"/>
              </a:rPr>
              <a:t>در </a:t>
            </a:r>
            <a:r>
              <a:rPr lang="fa-IR" sz="1800" b="1" dirty="0">
                <a:cs typeface="B Nazanin" pitchFamily="2" charset="-78"/>
              </a:rPr>
              <a:t>روايتي، امام رضا(ع) در بيان صفات امام معصوم فرمود: ((‏يكون اعلم الناس و احكم الناس و اتقي الناس و احلم الناس و اشجع الناس و اسخي الناس... و يكون اولي بالناس منهم بانفسهم و اشفق عليهم من آبائهم و امهاتهم و</a:t>
            </a:r>
            <a:r>
              <a:rPr lang="fa-IR" sz="1800" b="1" dirty="0" smtClean="0">
                <a:cs typeface="B Nazanin" pitchFamily="2" charset="-78"/>
              </a:rPr>
              <a:t>...))</a:t>
            </a:r>
            <a:br>
              <a:rPr lang="fa-IR" sz="1800" b="1" dirty="0" smtClean="0">
                <a:cs typeface="B Nazanin" pitchFamily="2" charset="-78"/>
              </a:rPr>
            </a:br>
            <a:r>
              <a:rPr lang="fa-IR" sz="1800" b="1" dirty="0" smtClean="0">
                <a:cs typeface="B Nazanin" pitchFamily="2" charset="-78"/>
              </a:rPr>
              <a:t> </a:t>
            </a:r>
            <a:r>
              <a:rPr lang="fa-IR" sz="1800" b="1" dirty="0">
                <a:cs typeface="B Nazanin" pitchFamily="2" charset="-78"/>
              </a:rPr>
              <a:t>امام، سرآمد مردم در دانش، قضاوت و حكمت، پرهيزكاري، حلم، شجاعت و سخاوت است... او نسبت به مردم از خودشان سزاوارتر و از پدر و مادرشان دلسوزتر است و... . </a:t>
            </a:r>
            <a:br>
              <a:rPr lang="fa-IR" sz="1800" b="1" dirty="0">
                <a:cs typeface="B Nazanin" pitchFamily="2" charset="-78"/>
              </a:rPr>
            </a:br>
            <a:r>
              <a:rPr lang="fa-IR" sz="1800" b="1" dirty="0" smtClean="0">
                <a:cs typeface="B Nazanin" pitchFamily="2" charset="-78"/>
              </a:rPr>
              <a:t>3</a:t>
            </a:r>
            <a:r>
              <a:rPr lang="fa-IR" sz="1800" b="1" dirty="0">
                <a:cs typeface="B Nazanin" pitchFamily="2" charset="-78"/>
              </a:rPr>
              <a:t>. در نهايت گفتني است وظيفه يك عالم ـ چنان‏كه روايات مي‏گويند ـ ايجاد تعادل در خوف و رجا است، نه اين‏كه دچار افراط و تفريط شده و مخاطبان خويش را به ورطه افراط و تفريط افكند.</a:t>
            </a:r>
          </a:p>
        </p:txBody>
      </p:sp>
      <p:sp>
        <p:nvSpPr>
          <p:cNvPr id="3" name="Title 1"/>
          <p:cNvSpPr txBox="1">
            <a:spLocks/>
          </p:cNvSpPr>
          <p:nvPr/>
        </p:nvSpPr>
        <p:spPr>
          <a:xfrm>
            <a:off x="179512" y="260648"/>
            <a:ext cx="835292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a:r>
              <a:rPr lang="fa-IR" sz="6000" dirty="0" smtClean="0">
                <a:solidFill>
                  <a:schemeClr val="tx1">
                    <a:lumMod val="95000"/>
                    <a:lumOff val="5000"/>
                  </a:schemeClr>
                </a:solidFill>
                <a:latin typeface="IranNastaliq" pitchFamily="18" charset="0"/>
                <a:cs typeface="B Nazanin" panose="00000400000000000000" pitchFamily="2" charset="-78"/>
              </a:rPr>
              <a:t>خاستگاه-درمان</a:t>
            </a:r>
            <a:endParaRPr lang="fa-IR" sz="6000" dirty="0">
              <a:solidFill>
                <a:schemeClr val="tx1">
                  <a:lumMod val="95000"/>
                  <a:lumOff val="5000"/>
                </a:schemeClr>
              </a:solidFill>
              <a:latin typeface="IranNastaliq" pitchFamily="18" charset="0"/>
              <a:cs typeface="B Nazanin" panose="00000400000000000000" pitchFamily="2" charset="-78"/>
            </a:endParaRPr>
          </a:p>
        </p:txBody>
      </p:sp>
      <p:sp>
        <p:nvSpPr>
          <p:cNvPr id="5" name="TextBox 4"/>
          <p:cNvSpPr txBox="1"/>
          <p:nvPr/>
        </p:nvSpPr>
        <p:spPr>
          <a:xfrm>
            <a:off x="4499991" y="260648"/>
            <a:ext cx="4344279" cy="1631216"/>
          </a:xfrm>
          <a:prstGeom prst="rect">
            <a:avLst/>
          </a:prstGeom>
          <a:noFill/>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lgn="just"/>
            <a:r>
              <a:rPr lang="fa-IR" sz="2000" dirty="0">
                <a:cs typeface="2  Titr" pitchFamily="2" charset="-78"/>
              </a:rPr>
              <a:t>خاستگاه </a:t>
            </a:r>
          </a:p>
          <a:p>
            <a:pPr algn="just"/>
            <a:endParaRPr lang="fa-IR" sz="2000" dirty="0">
              <a:cs typeface="2  Titr" pitchFamily="2" charset="-78"/>
            </a:endParaRPr>
          </a:p>
          <a:p>
            <a:pPr algn="just"/>
            <a:r>
              <a:rPr lang="fa-IR" sz="2000" dirty="0">
                <a:cs typeface="2  Titr" pitchFamily="2" charset="-78"/>
              </a:rPr>
              <a:t>1. عدم بصيرت كافي و نگاه جامع به دين.</a:t>
            </a:r>
          </a:p>
          <a:p>
            <a:pPr algn="just"/>
            <a:endParaRPr lang="fa-IR" sz="2000" dirty="0">
              <a:cs typeface="2  Titr" pitchFamily="2" charset="-78"/>
            </a:endParaRPr>
          </a:p>
          <a:p>
            <a:pPr algn="just"/>
            <a:r>
              <a:rPr lang="fa-IR" sz="2000" dirty="0">
                <a:cs typeface="2  Titr" pitchFamily="2" charset="-78"/>
              </a:rPr>
              <a:t>2. عدم بررسي دلالي و سندي روايات.</a:t>
            </a:r>
          </a:p>
        </p:txBody>
      </p:sp>
    </p:spTree>
    <p:extLst>
      <p:ext uri="{BB962C8B-B14F-4D97-AF65-F5344CB8AC3E}">
        <p14:creationId xmlns:p14="http://schemas.microsoft.com/office/powerpoint/2010/main" val="701539334"/>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1"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par>
                          <p:cTn id="17" fill="hold">
                            <p:stCondLst>
                              <p:cond delay="2000"/>
                            </p:stCondLst>
                            <p:childTnLst>
                              <p:par>
                                <p:cTn id="18" presetID="14" presetClass="entr" presetSubtype="1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412777"/>
            <a:ext cx="8712968" cy="3168351"/>
          </a:xfrm>
          <a:noFill/>
        </p:spPr>
        <p:style>
          <a:lnRef idx="3">
            <a:schemeClr val="lt1"/>
          </a:lnRef>
          <a:fillRef idx="1">
            <a:schemeClr val="accent2"/>
          </a:fillRef>
          <a:effectRef idx="1">
            <a:schemeClr val="accent2"/>
          </a:effectRef>
          <a:fontRef idx="minor">
            <a:schemeClr val="lt1"/>
          </a:fontRef>
        </p:style>
        <p:txBody>
          <a:bodyPr>
            <a:noAutofit/>
          </a:bodyPr>
          <a:lstStyle/>
          <a:p>
            <a:r>
              <a:rPr lang="fa-IR" sz="2400" b="1" dirty="0" smtClean="0">
                <a:cs typeface="B Nazanin" pitchFamily="2" charset="-78"/>
              </a:rPr>
              <a:t>مرحوم صدوق در كمال‏الدين نقل كرده كه امام جواد(ع) فرمود: </a:t>
            </a:r>
            <a:br>
              <a:rPr lang="fa-IR" sz="2400" b="1" dirty="0" smtClean="0">
                <a:cs typeface="B Nazanin" pitchFamily="2" charset="-78"/>
              </a:rPr>
            </a:br>
            <a:r>
              <a:rPr lang="fa-IR" sz="2400" b="1" dirty="0" smtClean="0">
                <a:cs typeface="B Badr" pitchFamily="2" charset="-78"/>
              </a:rPr>
              <a:t>((‏يهلك فيها المستعجلون؛ </a:t>
            </a:r>
            <a:r>
              <a:rPr lang="fa-IR" sz="2400" b="1" dirty="0" smtClean="0">
                <a:cs typeface="B Nazanin" pitchFamily="2" charset="-78"/>
              </a:rPr>
              <a:t>در دوران غيبت، شتاب‏زدگان در امر ظهور هلاك مي‏شوند.))</a:t>
            </a:r>
            <a:br>
              <a:rPr lang="fa-IR" sz="2400" b="1" dirty="0" smtClean="0">
                <a:cs typeface="B Nazanin" pitchFamily="2" charset="-78"/>
              </a:rPr>
            </a:br>
            <a:r>
              <a:rPr lang="fa-IR" sz="2400" b="1" dirty="0" smtClean="0">
                <a:cs typeface="B Nazanin" pitchFamily="2" charset="-78"/>
              </a:rPr>
              <a:t>امام صادق(ع) فرمود:</a:t>
            </a:r>
            <a:br>
              <a:rPr lang="fa-IR" sz="2400" b="1" dirty="0" smtClean="0">
                <a:cs typeface="B Nazanin" pitchFamily="2" charset="-78"/>
              </a:rPr>
            </a:br>
            <a:r>
              <a:rPr lang="fa-IR" sz="2400" b="1" dirty="0" smtClean="0">
                <a:cs typeface="B Badr" pitchFamily="2" charset="-78"/>
              </a:rPr>
              <a:t>انما هلك الناس من استعجالهم لهذا الامر. ان الله لايعجل لعجلة العباد ان لهذا الامر غاية ينتهي اليها فلو قد بَلَغوها لم يستقدموا ساعة و لم يستأخروا.</a:t>
            </a: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شتاب مردم براي اين كار، آن‏ها را هلاك ساخت. خداوند به جهت شتاب مردم، شتاب نمي‏كند. براي اين امر مدتي است كه بايد پايان پذيرد. اگر پايانش فرا رسد، آن را ساعتي پيش و پس نيفكنند.</a:t>
            </a:r>
            <a:endParaRPr lang="fa-IR" sz="2400" b="1" dirty="0">
              <a:cs typeface="B Nazanin" pitchFamily="2" charset="-78"/>
            </a:endParaRPr>
          </a:p>
        </p:txBody>
      </p:sp>
      <p:sp>
        <p:nvSpPr>
          <p:cNvPr id="4" name="Title 1"/>
          <p:cNvSpPr txBox="1">
            <a:spLocks/>
          </p:cNvSpPr>
          <p:nvPr/>
        </p:nvSpPr>
        <p:spPr>
          <a:xfrm>
            <a:off x="179512" y="260648"/>
            <a:ext cx="3096344"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fa-IR" sz="6600" dirty="0">
                <a:latin typeface="IranNastaliq" pitchFamily="18" charset="0"/>
                <a:cs typeface="2  Titr" pitchFamily="2" charset="-78"/>
              </a:rPr>
              <a:t>تعجيل</a:t>
            </a:r>
            <a:endParaRPr lang="fa-IR" sz="8800" dirty="0">
              <a:solidFill>
                <a:schemeClr val="tx1">
                  <a:lumMod val="95000"/>
                  <a:lumOff val="5000"/>
                </a:schemeClr>
              </a:solidFill>
              <a:latin typeface="IranNastaliq" pitchFamily="18" charset="0"/>
              <a:cs typeface="2  Titr" pitchFamily="2" charset="-78"/>
            </a:endParaRPr>
          </a:p>
        </p:txBody>
      </p:sp>
      <p:sp>
        <p:nvSpPr>
          <p:cNvPr id="5" name="Title 1"/>
          <p:cNvSpPr txBox="1">
            <a:spLocks/>
          </p:cNvSpPr>
          <p:nvPr/>
        </p:nvSpPr>
        <p:spPr>
          <a:xfrm>
            <a:off x="179512" y="4797152"/>
            <a:ext cx="8712968" cy="1944216"/>
          </a:xfrm>
          <a:prstGeom prst="rect">
            <a:avLst/>
          </a:prstGeom>
          <a:noFill/>
        </p:spPr>
        <p:style>
          <a:lnRef idx="1">
            <a:schemeClr val="accent6"/>
          </a:lnRef>
          <a:fillRef idx="3">
            <a:schemeClr val="accent6"/>
          </a:fillRef>
          <a:effectRef idx="2">
            <a:schemeClr val="accent6"/>
          </a:effectRef>
          <a:fontRef idx="minor">
            <a:schemeClr val="lt1"/>
          </a:fontRef>
        </p:style>
        <p:txBody>
          <a:bodyPr vert="horz" lIns="91440" tIns="45720" rIns="91440" bIns="45720" numCol="2" spcCol="18000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fa-IR" sz="2000" b="1" dirty="0" smtClean="0">
                <a:solidFill>
                  <a:srgbClr val="002060"/>
                </a:solidFill>
                <a:cs typeface="2  Titr" pitchFamily="2" charset="-78"/>
              </a:rPr>
              <a:t>پیامدها</a:t>
            </a:r>
          </a:p>
          <a:p>
            <a:pPr algn="r"/>
            <a:r>
              <a:rPr lang="fa-IR" sz="2000" b="1" dirty="0" smtClean="0">
                <a:cs typeface="B Nazanin" pitchFamily="2" charset="-78"/>
              </a:rPr>
              <a:t>1</a:t>
            </a:r>
            <a:r>
              <a:rPr lang="fa-IR" sz="2000" b="1" dirty="0">
                <a:cs typeface="B Nazanin" pitchFamily="2" charset="-78"/>
              </a:rPr>
              <a:t>. ناسپاسي و اعتراض و عدم رضايت به مصلحت الهي</a:t>
            </a:r>
          </a:p>
          <a:p>
            <a:pPr algn="r"/>
            <a:r>
              <a:rPr lang="fa-IR" sz="2000" b="1" dirty="0" smtClean="0">
                <a:cs typeface="B Nazanin" pitchFamily="2" charset="-78"/>
              </a:rPr>
              <a:t>2</a:t>
            </a:r>
            <a:r>
              <a:rPr lang="fa-IR" sz="2000" b="1" dirty="0">
                <a:cs typeface="B Nazanin" pitchFamily="2" charset="-78"/>
              </a:rPr>
              <a:t>. رويكرد به منحرفان و مدعيان دروغين مهدويت</a:t>
            </a:r>
          </a:p>
          <a:p>
            <a:pPr algn="r"/>
            <a:r>
              <a:rPr lang="fa-IR" sz="2000" b="1" dirty="0" smtClean="0">
                <a:cs typeface="B Nazanin" pitchFamily="2" charset="-78"/>
              </a:rPr>
              <a:t>3</a:t>
            </a:r>
            <a:r>
              <a:rPr lang="fa-IR" sz="2000" b="1" dirty="0">
                <a:cs typeface="B Nazanin" pitchFamily="2" charset="-78"/>
              </a:rPr>
              <a:t>. يأس و نااميدي در اثر عدم تحقق ظهور</a:t>
            </a:r>
          </a:p>
          <a:p>
            <a:pPr algn="r"/>
            <a:r>
              <a:rPr lang="fa-IR" sz="2000" b="1" dirty="0" smtClean="0">
                <a:cs typeface="B Nazanin" pitchFamily="2" charset="-78"/>
              </a:rPr>
              <a:t>4</a:t>
            </a:r>
            <a:r>
              <a:rPr lang="fa-IR" sz="2000" b="1" dirty="0">
                <a:cs typeface="B Nazanin" pitchFamily="2" charset="-78"/>
              </a:rPr>
              <a:t>. شك و ترديد</a:t>
            </a:r>
          </a:p>
          <a:p>
            <a:pPr algn="r"/>
            <a:r>
              <a:rPr lang="fa-IR" sz="2000" b="1" dirty="0" smtClean="0">
                <a:cs typeface="B Nazanin" pitchFamily="2" charset="-78"/>
              </a:rPr>
              <a:t>5</a:t>
            </a:r>
            <a:r>
              <a:rPr lang="fa-IR" sz="2000" b="1" dirty="0">
                <a:cs typeface="B Nazanin" pitchFamily="2" charset="-78"/>
              </a:rPr>
              <a:t>. دست به اقدام ناشايست زدن</a:t>
            </a:r>
          </a:p>
          <a:p>
            <a:pPr algn="r"/>
            <a:r>
              <a:rPr lang="fa-IR" sz="2000" b="1" dirty="0" smtClean="0">
                <a:cs typeface="B Nazanin" pitchFamily="2" charset="-78"/>
              </a:rPr>
              <a:t>6</a:t>
            </a:r>
            <a:r>
              <a:rPr lang="fa-IR" sz="2000" b="1" dirty="0">
                <a:cs typeface="B Nazanin" pitchFamily="2" charset="-78"/>
              </a:rPr>
              <a:t>. استهزا و تمسخر آيات و روايات و معتقدان به غيبت و ظهور.</a:t>
            </a:r>
            <a:endParaRPr lang="fa-IR" sz="2000" b="1" dirty="0" smtClean="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17859056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2304256" cy="2592288"/>
          </a:xfrm>
        </p:spPr>
        <p:txBody>
          <a:bodyPr>
            <a:noAutofit/>
          </a:bodyPr>
          <a:lstStyle/>
          <a:p>
            <a:r>
              <a:rPr lang="fa-IR" sz="8000" dirty="0" smtClean="0">
                <a:latin typeface="IranNastaliq" pitchFamily="18" charset="0"/>
                <a:cs typeface="B Nazanin" panose="00000400000000000000" pitchFamily="2" charset="-78"/>
              </a:rPr>
              <a:t>خاستگاه</a:t>
            </a:r>
            <a:br>
              <a:rPr lang="fa-IR" sz="8000" dirty="0" smtClean="0">
                <a:latin typeface="IranNastaliq" pitchFamily="18" charset="0"/>
                <a:cs typeface="B Nazanin" panose="00000400000000000000" pitchFamily="2" charset="-78"/>
              </a:rPr>
            </a:br>
            <a:r>
              <a:rPr lang="fa-IR" sz="8000" dirty="0" smtClean="0">
                <a:latin typeface="IranNastaliq" pitchFamily="18" charset="0"/>
                <a:cs typeface="B Nazanin" panose="00000400000000000000" pitchFamily="2" charset="-78"/>
              </a:rPr>
              <a:t>تعجیل</a:t>
            </a:r>
            <a:endParaRPr lang="fa-IR" sz="8000" dirty="0">
              <a:latin typeface="IranNastaliq" pitchFamily="18" charset="0"/>
              <a:cs typeface="B Nazanin" panose="00000400000000000000" pitchFamily="2" charset="-78"/>
            </a:endParaRPr>
          </a:p>
        </p:txBody>
      </p:sp>
      <p:sp>
        <p:nvSpPr>
          <p:cNvPr id="3" name="Subtitle 2"/>
          <p:cNvSpPr>
            <a:spLocks noGrp="1"/>
          </p:cNvSpPr>
          <p:nvPr>
            <p:ph type="subTitle" idx="1"/>
          </p:nvPr>
        </p:nvSpPr>
        <p:spPr>
          <a:xfrm>
            <a:off x="2195736" y="260648"/>
            <a:ext cx="6696744" cy="3096344"/>
          </a:xfrm>
          <a:noFill/>
        </p:spPr>
        <p:style>
          <a:lnRef idx="2">
            <a:schemeClr val="accent6"/>
          </a:lnRef>
          <a:fillRef idx="1">
            <a:schemeClr val="lt1"/>
          </a:fillRef>
          <a:effectRef idx="0">
            <a:schemeClr val="accent6"/>
          </a:effectRef>
          <a:fontRef idx="minor">
            <a:schemeClr val="dk1"/>
          </a:fontRef>
        </p:style>
        <p:txBody>
          <a:bodyPr>
            <a:normAutofit/>
          </a:bodyPr>
          <a:lstStyle/>
          <a:p>
            <a:pPr algn="just"/>
            <a:r>
              <a:rPr lang="fa-IR" sz="2800" b="1" dirty="0">
                <a:solidFill>
                  <a:srgbClr val="002060"/>
                </a:solidFill>
                <a:cs typeface="B Nazanin" pitchFamily="2" charset="-78"/>
              </a:rPr>
              <a:t>1. عدم درك جايگاه مصلحت و حكمت الهي</a:t>
            </a:r>
          </a:p>
          <a:p>
            <a:pPr algn="just"/>
            <a:r>
              <a:rPr lang="fa-IR" sz="2800" b="1" dirty="0" smtClean="0">
                <a:solidFill>
                  <a:srgbClr val="002060"/>
                </a:solidFill>
                <a:cs typeface="B Nazanin" pitchFamily="2" charset="-78"/>
              </a:rPr>
              <a:t>2</a:t>
            </a:r>
            <a:r>
              <a:rPr lang="fa-IR" sz="2800" b="1" dirty="0">
                <a:solidFill>
                  <a:srgbClr val="002060"/>
                </a:solidFill>
                <a:cs typeface="B Nazanin" pitchFamily="2" charset="-78"/>
              </a:rPr>
              <a:t>. عدم تسليم نسبت به اراده خدا</a:t>
            </a:r>
          </a:p>
          <a:p>
            <a:pPr algn="just"/>
            <a:r>
              <a:rPr lang="fa-IR" sz="2800" b="1" dirty="0" smtClean="0">
                <a:solidFill>
                  <a:srgbClr val="002060"/>
                </a:solidFill>
                <a:cs typeface="B Nazanin" pitchFamily="2" charset="-78"/>
              </a:rPr>
              <a:t>3</a:t>
            </a:r>
            <a:r>
              <a:rPr lang="fa-IR" sz="2800" b="1" dirty="0">
                <a:solidFill>
                  <a:srgbClr val="002060"/>
                </a:solidFill>
                <a:cs typeface="B Nazanin" pitchFamily="2" charset="-78"/>
              </a:rPr>
              <a:t>. بي طاقتي و بي ظرفيتي و عدم صبر در سختي‏ها، اذيت‏ها و طعنه‏هاي دشمنان</a:t>
            </a:r>
          </a:p>
          <a:p>
            <a:pPr algn="just"/>
            <a:r>
              <a:rPr lang="fa-IR" sz="2800" b="1" dirty="0" smtClean="0">
                <a:solidFill>
                  <a:srgbClr val="002060"/>
                </a:solidFill>
                <a:cs typeface="B Nazanin" pitchFamily="2" charset="-78"/>
              </a:rPr>
              <a:t>4</a:t>
            </a:r>
            <a:r>
              <a:rPr lang="fa-IR" sz="2800" b="1" dirty="0">
                <a:solidFill>
                  <a:srgbClr val="002060"/>
                </a:solidFill>
                <a:cs typeface="B Nazanin" pitchFamily="2" charset="-78"/>
              </a:rPr>
              <a:t>. تنها خود را معيار ديدن. لذا پايان عمر و زندگي خود را ملاك مي‏داند، نه سير </a:t>
            </a:r>
            <a:r>
              <a:rPr lang="fa-IR" sz="2800" b="1" dirty="0" smtClean="0">
                <a:solidFill>
                  <a:srgbClr val="002060"/>
                </a:solidFill>
                <a:cs typeface="B Nazanin" pitchFamily="2" charset="-78"/>
              </a:rPr>
              <a:t>تاريخ </a:t>
            </a:r>
            <a:r>
              <a:rPr lang="fa-IR" sz="2800" b="1" dirty="0">
                <a:solidFill>
                  <a:srgbClr val="002060"/>
                </a:solidFill>
                <a:cs typeface="B Nazanin" pitchFamily="2" charset="-78"/>
              </a:rPr>
              <a:t>را. </a:t>
            </a:r>
            <a:endParaRPr lang="fa-IR" sz="2800" b="1" dirty="0" smtClean="0">
              <a:solidFill>
                <a:srgbClr val="002060"/>
              </a:solidFill>
              <a:cs typeface="B Nazanin" pitchFamily="2" charset="-78"/>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9512" y="3573016"/>
            <a:ext cx="4139952" cy="310496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07024568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5"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bg/>
                                          </p:spTgt>
                                        </p:tgtEl>
                                        <p:attrNameLst>
                                          <p:attrName>style.visibility</p:attrName>
                                        </p:attrNameLst>
                                      </p:cBhvr>
                                      <p:to>
                                        <p:strVal val="visible"/>
                                      </p:to>
                                    </p:set>
                                    <p:animEffect transition="in" filter="barn(inVertical)">
                                      <p:cBhvr>
                                        <p:cTn id="18" dur="5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barn(inVertical)">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arn(inVertical)">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barn(inVertical)">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barn(inVertical)">
                                      <p:cBhvr>
                                        <p:cTn id="3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2304256" cy="2880320"/>
          </a:xfrm>
        </p:spPr>
        <p:txBody>
          <a:bodyPr>
            <a:noAutofit/>
          </a:bodyPr>
          <a:lstStyle/>
          <a:p>
            <a:r>
              <a:rPr lang="fa-IR" sz="11500" dirty="0" smtClean="0">
                <a:latin typeface="IranNastaliq" pitchFamily="18" charset="0"/>
                <a:cs typeface="B Nazanin" panose="00000400000000000000" pitchFamily="2" charset="-78"/>
              </a:rPr>
              <a:t>درمان</a:t>
            </a:r>
            <a:br>
              <a:rPr lang="fa-IR" sz="11500" dirty="0" smtClean="0">
                <a:latin typeface="IranNastaliq" pitchFamily="18" charset="0"/>
                <a:cs typeface="B Nazanin" panose="00000400000000000000" pitchFamily="2" charset="-78"/>
              </a:rPr>
            </a:br>
            <a:r>
              <a:rPr lang="fa-IR" sz="11500" dirty="0" smtClean="0">
                <a:latin typeface="IranNastaliq" pitchFamily="18" charset="0"/>
                <a:cs typeface="B Nazanin" panose="00000400000000000000" pitchFamily="2" charset="-78"/>
              </a:rPr>
              <a:t>تعجیل</a:t>
            </a:r>
            <a:endParaRPr lang="fa-IR" sz="11500" dirty="0">
              <a:latin typeface="IranNastaliq" pitchFamily="18" charset="0"/>
              <a:cs typeface="B Nazanin" panose="00000400000000000000" pitchFamily="2" charset="-78"/>
            </a:endParaRPr>
          </a:p>
        </p:txBody>
      </p:sp>
      <p:sp>
        <p:nvSpPr>
          <p:cNvPr id="3" name="Subtitle 2"/>
          <p:cNvSpPr>
            <a:spLocks noGrp="1"/>
          </p:cNvSpPr>
          <p:nvPr>
            <p:ph type="subTitle" idx="1"/>
          </p:nvPr>
        </p:nvSpPr>
        <p:spPr>
          <a:xfrm>
            <a:off x="2195736" y="260648"/>
            <a:ext cx="6696744" cy="6264696"/>
          </a:xfrm>
          <a:noFill/>
        </p:spPr>
        <p:style>
          <a:lnRef idx="2">
            <a:schemeClr val="accent6"/>
          </a:lnRef>
          <a:fillRef idx="1">
            <a:schemeClr val="lt1"/>
          </a:fillRef>
          <a:effectRef idx="0">
            <a:schemeClr val="accent6"/>
          </a:effectRef>
          <a:fontRef idx="minor">
            <a:schemeClr val="dk1"/>
          </a:fontRef>
        </p:style>
        <p:txBody>
          <a:bodyPr>
            <a:normAutofit/>
          </a:bodyPr>
          <a:lstStyle/>
          <a:p>
            <a:pPr marL="514350" indent="-514350" algn="just">
              <a:lnSpc>
                <a:spcPct val="160000"/>
              </a:lnSpc>
              <a:buAutoNum type="arabicPeriod"/>
            </a:pPr>
            <a:r>
              <a:rPr lang="fa-IR" sz="2400" dirty="0" smtClean="0">
                <a:solidFill>
                  <a:schemeClr val="tx2">
                    <a:lumMod val="60000"/>
                    <a:lumOff val="40000"/>
                  </a:schemeClr>
                </a:solidFill>
                <a:effectLst>
                  <a:outerShdw blurRad="38100" dist="38100" dir="2700000" algn="tl">
                    <a:srgbClr val="000000">
                      <a:alpha val="43137"/>
                    </a:srgbClr>
                  </a:outerShdw>
                </a:effectLst>
                <a:cs typeface="2  Titr" pitchFamily="2" charset="-78"/>
              </a:rPr>
              <a:t>تسليم </a:t>
            </a:r>
            <a:r>
              <a:rPr lang="fa-IR" sz="2400" dirty="0">
                <a:solidFill>
                  <a:schemeClr val="tx2">
                    <a:lumMod val="60000"/>
                    <a:lumOff val="40000"/>
                  </a:schemeClr>
                </a:solidFill>
                <a:effectLst>
                  <a:outerShdw blurRad="38100" dist="38100" dir="2700000" algn="tl">
                    <a:srgbClr val="000000">
                      <a:alpha val="43137"/>
                    </a:srgbClr>
                  </a:outerShdw>
                </a:effectLst>
                <a:cs typeface="2  Titr" pitchFamily="2" charset="-78"/>
              </a:rPr>
              <a:t>اراده و حكمت الهي بودن همراه با آرزوي ظهور و داشتن آمادگي</a:t>
            </a:r>
            <a:r>
              <a:rPr lang="fa-IR" sz="2400" dirty="0" smtClean="0">
                <a:solidFill>
                  <a:schemeClr val="tx2">
                    <a:lumMod val="60000"/>
                    <a:lumOff val="40000"/>
                  </a:schemeClr>
                </a:solidFill>
                <a:effectLst>
                  <a:outerShdw blurRad="38100" dist="38100" dir="2700000" algn="tl">
                    <a:srgbClr val="000000">
                      <a:alpha val="43137"/>
                    </a:srgbClr>
                  </a:outerShdw>
                </a:effectLst>
                <a:cs typeface="2  Titr" pitchFamily="2" charset="-78"/>
              </a:rPr>
              <a:t>.</a:t>
            </a:r>
            <a:endParaRPr lang="fa-IR" sz="2400" dirty="0">
              <a:solidFill>
                <a:schemeClr val="tx2">
                  <a:lumMod val="60000"/>
                  <a:lumOff val="40000"/>
                </a:schemeClr>
              </a:solidFill>
              <a:effectLst>
                <a:outerShdw blurRad="38100" dist="38100" dir="2700000" algn="tl">
                  <a:srgbClr val="000000">
                    <a:alpha val="43137"/>
                  </a:srgbClr>
                </a:outerShdw>
              </a:effectLst>
              <a:cs typeface="2  Titr" pitchFamily="2" charset="-78"/>
            </a:endParaRPr>
          </a:p>
          <a:p>
            <a:pPr algn="just"/>
            <a:r>
              <a:rPr lang="fa-IR" sz="2400" b="1" dirty="0">
                <a:solidFill>
                  <a:srgbClr val="002060"/>
                </a:solidFill>
                <a:cs typeface="B Nazanin" pitchFamily="2" charset="-78"/>
              </a:rPr>
              <a:t>امام جواد(ع) فرمودند: ((‏...</a:t>
            </a:r>
            <a:r>
              <a:rPr lang="fa-IR" sz="2400" b="1" dirty="0" smtClean="0">
                <a:solidFill>
                  <a:srgbClr val="002060"/>
                </a:solidFill>
                <a:cs typeface="B Nazanin" pitchFamily="2" charset="-78"/>
              </a:rPr>
              <a:t>يُهلَك </a:t>
            </a:r>
            <a:r>
              <a:rPr lang="fa-IR" sz="2400" b="1" dirty="0">
                <a:solidFill>
                  <a:srgbClr val="002060"/>
                </a:solidFill>
                <a:cs typeface="B Nazanin" pitchFamily="2" charset="-78"/>
              </a:rPr>
              <a:t>فيها </a:t>
            </a:r>
            <a:r>
              <a:rPr lang="fa-IR" sz="2400" b="1" dirty="0" smtClean="0">
                <a:solidFill>
                  <a:srgbClr val="002060"/>
                </a:solidFill>
                <a:cs typeface="B Nazanin" pitchFamily="2" charset="-78"/>
              </a:rPr>
              <a:t>المُستعجلون </a:t>
            </a:r>
            <a:r>
              <a:rPr lang="fa-IR" sz="2400" b="1" dirty="0">
                <a:solidFill>
                  <a:srgbClr val="002060"/>
                </a:solidFill>
                <a:cs typeface="B Nazanin" pitchFamily="2" charset="-78"/>
              </a:rPr>
              <a:t>و </a:t>
            </a:r>
            <a:r>
              <a:rPr lang="fa-IR" sz="2400" b="1" dirty="0" smtClean="0">
                <a:solidFill>
                  <a:srgbClr val="002060"/>
                </a:solidFill>
                <a:cs typeface="B Nazanin" pitchFamily="2" charset="-78"/>
              </a:rPr>
              <a:t>يَنجُو </a:t>
            </a:r>
            <a:r>
              <a:rPr lang="fa-IR" sz="2400" b="1" dirty="0">
                <a:solidFill>
                  <a:srgbClr val="002060"/>
                </a:solidFill>
                <a:cs typeface="B Nazanin" pitchFamily="2" charset="-78"/>
              </a:rPr>
              <a:t>فيها المُسلِمون[29]؛ در دوره غيبت، شتاب‏زدگان در امر ظهور هلاك مي‏شوند و اهل تسليم نجات مي‏يابند</a:t>
            </a:r>
            <a:r>
              <a:rPr lang="fa-IR" sz="2400" b="1" dirty="0" smtClean="0">
                <a:solidFill>
                  <a:srgbClr val="002060"/>
                </a:solidFill>
                <a:cs typeface="B Nazanin" pitchFamily="2" charset="-78"/>
              </a:rPr>
              <a:t>.))</a:t>
            </a:r>
            <a:endParaRPr lang="fa-IR" sz="2400" b="1" dirty="0">
              <a:solidFill>
                <a:srgbClr val="002060"/>
              </a:solidFill>
              <a:cs typeface="B Nazanin" pitchFamily="2" charset="-78"/>
            </a:endParaRPr>
          </a:p>
          <a:p>
            <a:pPr algn="just"/>
            <a:r>
              <a:rPr lang="fa-IR" sz="2400" b="1" dirty="0">
                <a:solidFill>
                  <a:srgbClr val="002060"/>
                </a:solidFill>
                <a:cs typeface="B Nazanin" pitchFamily="2" charset="-78"/>
              </a:rPr>
              <a:t>خوشا به حال صابران در دورة غيبت او، و استواران در محبت او! همانان كه خداي تبارك و تعالي در كتابش چنين توصيفشان فرموده است: اين قرآن، هدايت است براي پرهيزگاران، همان كساني كه به غيب ايمان دارند.</a:t>
            </a:r>
          </a:p>
          <a:p>
            <a:pPr algn="just"/>
            <a:endParaRPr lang="fa-IR" sz="900" b="1" dirty="0">
              <a:solidFill>
                <a:srgbClr val="002060"/>
              </a:solidFill>
              <a:cs typeface="B Nazanin" pitchFamily="2" charset="-78"/>
            </a:endParaRPr>
          </a:p>
          <a:p>
            <a:pPr algn="just"/>
            <a:r>
              <a:rPr lang="fa-IR" sz="2400" b="1" dirty="0">
                <a:solidFill>
                  <a:srgbClr val="002060"/>
                </a:solidFill>
                <a:cs typeface="B Nazanin" pitchFamily="2" charset="-78"/>
              </a:rPr>
              <a:t>در روايت ديگر آمده است:</a:t>
            </a:r>
          </a:p>
          <a:p>
            <a:pPr algn="just"/>
            <a:endParaRPr lang="fa-IR" sz="600" b="1" dirty="0">
              <a:solidFill>
                <a:srgbClr val="002060"/>
              </a:solidFill>
              <a:cs typeface="B Nazanin" pitchFamily="2" charset="-78"/>
            </a:endParaRPr>
          </a:p>
          <a:p>
            <a:pPr algn="just"/>
            <a:r>
              <a:rPr lang="fa-IR" sz="2400" b="1" dirty="0">
                <a:solidFill>
                  <a:srgbClr val="002060"/>
                </a:solidFill>
                <a:cs typeface="B Nazanin" pitchFamily="2" charset="-78"/>
              </a:rPr>
              <a:t>... و متي </a:t>
            </a:r>
            <a:r>
              <a:rPr lang="fa-IR" sz="2400" b="1" dirty="0" smtClean="0">
                <a:solidFill>
                  <a:srgbClr val="002060"/>
                </a:solidFill>
                <a:cs typeface="B Nazanin" pitchFamily="2" charset="-78"/>
              </a:rPr>
              <a:t>عَلَّمنَا اَنَّه </a:t>
            </a:r>
            <a:r>
              <a:rPr lang="fa-IR" sz="2400" b="1" dirty="0">
                <a:solidFill>
                  <a:srgbClr val="002060"/>
                </a:solidFill>
                <a:cs typeface="B Nazanin" pitchFamily="2" charset="-78"/>
              </a:rPr>
              <a:t>عزوجل حكيم، </a:t>
            </a:r>
            <a:r>
              <a:rPr lang="fa-IR" sz="2400" b="1" dirty="0" smtClean="0">
                <a:solidFill>
                  <a:srgbClr val="002060"/>
                </a:solidFill>
                <a:cs typeface="B Nazanin" pitchFamily="2" charset="-78"/>
              </a:rPr>
              <a:t>صَدَقنَا بِاَنَّ افعالَه كلُها حِكمةٌ </a:t>
            </a:r>
            <a:r>
              <a:rPr lang="fa-IR" sz="2400" b="1" dirty="0">
                <a:solidFill>
                  <a:srgbClr val="002060"/>
                </a:solidFill>
                <a:cs typeface="B Nazanin" pitchFamily="2" charset="-78"/>
              </a:rPr>
              <a:t>و </a:t>
            </a:r>
            <a:r>
              <a:rPr lang="fa-IR" sz="2400" b="1" dirty="0" smtClean="0">
                <a:solidFill>
                  <a:srgbClr val="002060"/>
                </a:solidFill>
                <a:cs typeface="B Nazanin" pitchFamily="2" charset="-78"/>
              </a:rPr>
              <a:t>اِن </a:t>
            </a:r>
            <a:r>
              <a:rPr lang="fa-IR" sz="2400" b="1" dirty="0">
                <a:solidFill>
                  <a:srgbClr val="002060"/>
                </a:solidFill>
                <a:cs typeface="B Nazanin" pitchFamily="2" charset="-78"/>
              </a:rPr>
              <a:t>كان </a:t>
            </a:r>
            <a:r>
              <a:rPr lang="fa-IR" sz="2400" b="1" dirty="0" smtClean="0">
                <a:solidFill>
                  <a:srgbClr val="002060"/>
                </a:solidFill>
                <a:cs typeface="B Nazanin" pitchFamily="2" charset="-78"/>
              </a:rPr>
              <a:t>وجهُها غَيرَ مُنكَشِفٍ لَنا</a:t>
            </a:r>
            <a:r>
              <a:rPr lang="fa-IR" sz="2400" b="1" dirty="0">
                <a:solidFill>
                  <a:srgbClr val="002060"/>
                </a:solidFill>
                <a:cs typeface="B Nazanin" pitchFamily="2" charset="-78"/>
              </a:rPr>
              <a:t>.[31]</a:t>
            </a:r>
          </a:p>
          <a:p>
            <a:pPr algn="just"/>
            <a:endParaRPr lang="fa-IR" sz="1050" b="1" dirty="0">
              <a:solidFill>
                <a:srgbClr val="002060"/>
              </a:solidFill>
              <a:cs typeface="B Nazanin" pitchFamily="2" charset="-78"/>
            </a:endParaRPr>
          </a:p>
          <a:p>
            <a:pPr algn="just"/>
            <a:r>
              <a:rPr lang="fa-IR" sz="2400" b="1" dirty="0">
                <a:solidFill>
                  <a:srgbClr val="002060"/>
                </a:solidFill>
                <a:cs typeface="B Nazanin" pitchFamily="2" charset="-78"/>
              </a:rPr>
              <a:t>هنگامي كه خداي تبارك و تعالي را حكيم بدانيم، همه افعال خدا را مطابق حكمت و مصلحت خواهيم دانست، گرچه سبب آن‏ها براي ما روشن نباشد.</a:t>
            </a:r>
          </a:p>
          <a:p>
            <a:pPr algn="just"/>
            <a:endParaRPr lang="fa-IR" sz="2400" b="1" dirty="0" smtClean="0">
              <a:solidFill>
                <a:srgbClr val="002060"/>
              </a:solidFill>
              <a:cs typeface="B Nazanin" pitchFamily="2" charset="-78"/>
            </a:endParaRPr>
          </a:p>
        </p:txBody>
      </p:sp>
    </p:spTree>
    <p:extLst>
      <p:ext uri="{BB962C8B-B14F-4D97-AF65-F5344CB8AC3E}">
        <p14:creationId xmlns:p14="http://schemas.microsoft.com/office/powerpoint/2010/main" val="82475689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1000"/>
                                        <p:tgtEl>
                                          <p:spTgt spid="3">
                                            <p:bg/>
                                          </p:spTgt>
                                        </p:tgtEl>
                                      </p:cBhvr>
                                    </p:animEffect>
                                    <p:anim calcmode="lin" valueType="num">
                                      <p:cBhvr>
                                        <p:cTn id="12" dur="1000" fill="hold"/>
                                        <p:tgtEl>
                                          <p:spTgt spid="3">
                                            <p:bg/>
                                          </p:spTgt>
                                        </p:tgtEl>
                                        <p:attrNameLst>
                                          <p:attrName>ppt_x</p:attrName>
                                        </p:attrNameLst>
                                      </p:cBhvr>
                                      <p:tavLst>
                                        <p:tav tm="0">
                                          <p:val>
                                            <p:strVal val="#ppt_x"/>
                                          </p:val>
                                        </p:tav>
                                        <p:tav tm="100000">
                                          <p:val>
                                            <p:strVal val="#ppt_x"/>
                                          </p:val>
                                        </p:tav>
                                      </p:tavLst>
                                    </p:anim>
                                    <p:anim calcmode="lin" valueType="num">
                                      <p:cBhvr>
                                        <p:cTn id="13" dur="1000" fill="hold"/>
                                        <p:tgtEl>
                                          <p:spTgt spid="3">
                                            <p:bg/>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7"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7"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7"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47" presetClass="entr" presetSubtype="0"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95736" y="260648"/>
            <a:ext cx="6696744" cy="6264696"/>
          </a:xfrm>
          <a:noFill/>
        </p:spPr>
        <p:style>
          <a:lnRef idx="2">
            <a:schemeClr val="accent6"/>
          </a:lnRef>
          <a:fillRef idx="1">
            <a:schemeClr val="lt1"/>
          </a:fillRef>
          <a:effectRef idx="0">
            <a:schemeClr val="accent6"/>
          </a:effectRef>
          <a:fontRef idx="minor">
            <a:schemeClr val="dk1"/>
          </a:fontRef>
        </p:style>
        <p:txBody>
          <a:bodyPr>
            <a:normAutofit/>
          </a:bodyPr>
          <a:lstStyle/>
          <a:p>
            <a:pPr algn="just">
              <a:lnSpc>
                <a:spcPct val="160000"/>
              </a:lnSpc>
            </a:pPr>
            <a:r>
              <a:rPr lang="fa-IR" sz="2400" dirty="0" smtClean="0">
                <a:solidFill>
                  <a:schemeClr val="tx2">
                    <a:lumMod val="60000"/>
                    <a:lumOff val="40000"/>
                  </a:schemeClr>
                </a:solidFill>
                <a:effectLst>
                  <a:outerShdw blurRad="38100" dist="38100" dir="2700000" algn="tl">
                    <a:srgbClr val="000000">
                      <a:alpha val="43137"/>
                    </a:srgbClr>
                  </a:outerShdw>
                </a:effectLst>
                <a:cs typeface="2  Titr" pitchFamily="2" charset="-78"/>
              </a:rPr>
              <a:t>2</a:t>
            </a:r>
            <a:r>
              <a:rPr lang="fa-IR" sz="2400" dirty="0">
                <a:solidFill>
                  <a:schemeClr val="tx2">
                    <a:lumMod val="60000"/>
                    <a:lumOff val="40000"/>
                  </a:schemeClr>
                </a:solidFill>
                <a:effectLst>
                  <a:outerShdw blurRad="38100" dist="38100" dir="2700000" algn="tl">
                    <a:srgbClr val="000000">
                      <a:alpha val="43137"/>
                    </a:srgbClr>
                  </a:outerShdw>
                </a:effectLst>
                <a:cs typeface="2  Titr" pitchFamily="2" charset="-78"/>
              </a:rPr>
              <a:t>- علم و بصيرت در دين</a:t>
            </a:r>
            <a:r>
              <a:rPr lang="fa-IR" sz="2400" dirty="0" smtClean="0">
                <a:solidFill>
                  <a:schemeClr val="tx2">
                    <a:lumMod val="60000"/>
                    <a:lumOff val="40000"/>
                  </a:schemeClr>
                </a:solidFill>
                <a:effectLst>
                  <a:outerShdw blurRad="38100" dist="38100" dir="2700000" algn="tl">
                    <a:srgbClr val="000000">
                      <a:alpha val="43137"/>
                    </a:srgbClr>
                  </a:outerShdw>
                </a:effectLst>
                <a:cs typeface="2  Titr" pitchFamily="2" charset="-78"/>
              </a:rPr>
              <a:t>:</a:t>
            </a:r>
          </a:p>
          <a:p>
            <a:pPr algn="just"/>
            <a:r>
              <a:rPr lang="fa-IR" sz="2400" b="1" dirty="0">
                <a:solidFill>
                  <a:schemeClr val="tx1"/>
                </a:solidFill>
                <a:cs typeface="B Nazanin" pitchFamily="2" charset="-78"/>
              </a:rPr>
              <a:t>در دو مقولة عواقب تعجيل و آثار صبر، روايات بسياري آمده است. به مناسبت، به برخي از آن‏ها اشاره مي‏شود:</a:t>
            </a:r>
          </a:p>
          <a:p>
            <a:pPr algn="just"/>
            <a:r>
              <a:rPr lang="fa-IR" sz="2400" b="1" dirty="0" smtClean="0">
                <a:solidFill>
                  <a:schemeClr val="accent6">
                    <a:lumMod val="75000"/>
                  </a:schemeClr>
                </a:solidFill>
                <a:cs typeface="B Nazanin" pitchFamily="2" charset="-78"/>
              </a:rPr>
              <a:t>الف</a:t>
            </a:r>
            <a:r>
              <a:rPr lang="fa-IR" sz="2400" b="1" dirty="0">
                <a:solidFill>
                  <a:schemeClr val="accent6">
                    <a:lumMod val="75000"/>
                  </a:schemeClr>
                </a:solidFill>
                <a:cs typeface="B Nazanin" pitchFamily="2" charset="-78"/>
              </a:rPr>
              <a:t>) عاقبت عجله ، پشيماني است</a:t>
            </a:r>
            <a:r>
              <a:rPr lang="fa-IR" sz="2400" b="1" dirty="0">
                <a:solidFill>
                  <a:schemeClr val="tx1"/>
                </a:solidFill>
                <a:cs typeface="B Nazanin" pitchFamily="2" charset="-78"/>
              </a:rPr>
              <a:t>: </a:t>
            </a:r>
            <a:endParaRPr lang="fa-IR" sz="2400" b="1" dirty="0" smtClean="0">
              <a:solidFill>
                <a:schemeClr val="tx1"/>
              </a:solidFill>
              <a:cs typeface="B Nazanin" pitchFamily="2" charset="-78"/>
            </a:endParaRPr>
          </a:p>
          <a:p>
            <a:pPr algn="just"/>
            <a:r>
              <a:rPr lang="fa-IR" sz="2400" b="1" dirty="0" smtClean="0">
                <a:solidFill>
                  <a:schemeClr val="tx1"/>
                </a:solidFill>
                <a:cs typeface="B Nazanin" pitchFamily="2" charset="-78"/>
              </a:rPr>
              <a:t>((</a:t>
            </a:r>
            <a:r>
              <a:rPr lang="fa-IR" sz="2400" b="1" dirty="0">
                <a:solidFill>
                  <a:schemeClr val="tx1"/>
                </a:solidFill>
                <a:cs typeface="B Nazanin" pitchFamily="2" charset="-78"/>
              </a:rPr>
              <a:t>‏لا تعاجلوا الامر قبل بلوغه فتندموا</a:t>
            </a:r>
            <a:r>
              <a:rPr lang="fa-IR" sz="2400" b="1" dirty="0" smtClean="0">
                <a:solidFill>
                  <a:schemeClr val="tx1"/>
                </a:solidFill>
                <a:cs typeface="B Nazanin" pitchFamily="2" charset="-78"/>
              </a:rPr>
              <a:t>؛</a:t>
            </a:r>
          </a:p>
          <a:p>
            <a:pPr algn="just"/>
            <a:r>
              <a:rPr lang="fa-IR" sz="2400" b="1" dirty="0" smtClean="0">
                <a:solidFill>
                  <a:schemeClr val="tx1"/>
                </a:solidFill>
                <a:cs typeface="B Nazanin" pitchFamily="2" charset="-78"/>
              </a:rPr>
              <a:t> پيش </a:t>
            </a:r>
            <a:r>
              <a:rPr lang="fa-IR" sz="2400" b="1" dirty="0">
                <a:solidFill>
                  <a:schemeClr val="tx1"/>
                </a:solidFill>
                <a:cs typeface="B Nazanin" pitchFamily="2" charset="-78"/>
              </a:rPr>
              <a:t>از رسيدن اين امر، شتاب مكنيد كه پشيمان مي‏شويد.))</a:t>
            </a:r>
          </a:p>
          <a:p>
            <a:pPr algn="just"/>
            <a:r>
              <a:rPr lang="fa-IR" sz="2400" b="1" dirty="0" smtClean="0">
                <a:solidFill>
                  <a:schemeClr val="accent6">
                    <a:lumMod val="75000"/>
                  </a:schemeClr>
                </a:solidFill>
                <a:cs typeface="B Nazanin" pitchFamily="2" charset="-78"/>
              </a:rPr>
              <a:t>ب</a:t>
            </a:r>
            <a:r>
              <a:rPr lang="fa-IR" sz="2400" b="1" dirty="0">
                <a:solidFill>
                  <a:schemeClr val="accent6">
                    <a:lumMod val="75000"/>
                  </a:schemeClr>
                </a:solidFill>
                <a:cs typeface="B Nazanin" pitchFamily="2" charset="-78"/>
              </a:rPr>
              <a:t>) فضيلت صبر و شتابزده </a:t>
            </a:r>
            <a:r>
              <a:rPr lang="fa-IR" sz="2400" b="1" dirty="0" smtClean="0">
                <a:solidFill>
                  <a:schemeClr val="accent6">
                    <a:lumMod val="75000"/>
                  </a:schemeClr>
                </a:solidFill>
                <a:cs typeface="B Nazanin" pitchFamily="2" charset="-78"/>
              </a:rPr>
              <a:t>نبودن</a:t>
            </a:r>
            <a:endParaRPr lang="fa-IR" sz="2400" b="1" dirty="0">
              <a:solidFill>
                <a:schemeClr val="accent6">
                  <a:lumMod val="75000"/>
                </a:schemeClr>
              </a:solidFill>
              <a:cs typeface="B Nazanin" pitchFamily="2" charset="-78"/>
            </a:endParaRPr>
          </a:p>
          <a:p>
            <a:pPr marL="457200" indent="-457200" algn="just">
              <a:buAutoNum type="arabicPeriod"/>
            </a:pPr>
            <a:r>
              <a:rPr lang="fa-IR" sz="2400" b="1" dirty="0">
                <a:solidFill>
                  <a:schemeClr val="tx1"/>
                </a:solidFill>
                <a:cs typeface="B Nazanin" pitchFamily="2" charset="-78"/>
              </a:rPr>
              <a:t>جهاد در كنار رسول خدا(آن‏ها كه در زمان غيبت او برآزار و طعنه و تكذيب دشمنان صبر ‏كنند، مانند كساني هستند كه در حضور رسول </a:t>
            </a:r>
            <a:r>
              <a:rPr lang="fa-IR" sz="2400" b="1" dirty="0" smtClean="0">
                <a:solidFill>
                  <a:schemeClr val="tx1"/>
                </a:solidFill>
                <a:cs typeface="B Nazanin" pitchFamily="2" charset="-78"/>
              </a:rPr>
              <a:t>خدا </a:t>
            </a:r>
            <a:r>
              <a:rPr lang="fa-IR" sz="2400" b="1" dirty="0">
                <a:solidFill>
                  <a:schemeClr val="tx1"/>
                </a:solidFill>
                <a:cs typeface="B Nazanin" pitchFamily="2" charset="-78"/>
              </a:rPr>
              <a:t>شمشير زده‏اند</a:t>
            </a:r>
          </a:p>
          <a:p>
            <a:pPr marL="457200" indent="-457200" algn="just">
              <a:buFont typeface="Arial" pitchFamily="34" charset="0"/>
              <a:buAutoNum type="arabicPeriod"/>
            </a:pPr>
            <a:r>
              <a:rPr lang="fa-IR" sz="2400" b="1" dirty="0">
                <a:solidFill>
                  <a:schemeClr val="tx1"/>
                </a:solidFill>
                <a:cs typeface="B Nazanin" pitchFamily="2" charset="-78"/>
              </a:rPr>
              <a:t>در زمره اهل‏بيت: و در عليين بودن</a:t>
            </a:r>
            <a:r>
              <a:rPr lang="fa-IR" sz="2400" b="1" dirty="0">
                <a:solidFill>
                  <a:schemeClr val="tx1"/>
                </a:solidFill>
                <a:cs typeface="B Nazanin" pitchFamily="2" charset="-78"/>
                <a:sym typeface="Wingdings" pitchFamily="2" charset="2"/>
              </a:rPr>
              <a:t>(</a:t>
            </a:r>
            <a:r>
              <a:rPr lang="fa-IR" sz="2400" b="1" dirty="0">
                <a:solidFill>
                  <a:schemeClr val="tx1"/>
                </a:solidFill>
                <a:cs typeface="B Nazanin" pitchFamily="2" charset="-78"/>
              </a:rPr>
              <a:t>كسي كه منتظر امر ما باشد و در اين راه، بر آزار و ترس و وحشت صبر كند، روز رستاخيز در جرگه ما خواهد بود.)</a:t>
            </a:r>
          </a:p>
          <a:p>
            <a:pPr algn="just"/>
            <a:endParaRPr lang="fa-IR" sz="2400" b="1" dirty="0"/>
          </a:p>
          <a:p>
            <a:pPr algn="just"/>
            <a:endParaRPr lang="fa-IR" sz="2400" b="1" dirty="0" smtClean="0">
              <a:solidFill>
                <a:schemeClr val="tx1"/>
              </a:solidFill>
              <a:cs typeface="B Nazanin" pitchFamily="2" charset="-78"/>
            </a:endParaRPr>
          </a:p>
        </p:txBody>
      </p:sp>
      <p:sp>
        <p:nvSpPr>
          <p:cNvPr id="6" name="Title 1"/>
          <p:cNvSpPr txBox="1">
            <a:spLocks/>
          </p:cNvSpPr>
          <p:nvPr/>
        </p:nvSpPr>
        <p:spPr>
          <a:xfrm>
            <a:off x="107504" y="188640"/>
            <a:ext cx="2304256" cy="288032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fa-IR" sz="11500" dirty="0" smtClean="0">
                <a:latin typeface="IranNastaliq" pitchFamily="18" charset="0"/>
                <a:cs typeface="B Nazanin" panose="00000400000000000000" pitchFamily="2" charset="-78"/>
              </a:rPr>
              <a:t>درمان</a:t>
            </a:r>
            <a:br>
              <a:rPr lang="fa-IR" sz="11500" dirty="0" smtClean="0">
                <a:latin typeface="IranNastaliq" pitchFamily="18" charset="0"/>
                <a:cs typeface="B Nazanin" panose="00000400000000000000" pitchFamily="2" charset="-78"/>
              </a:rPr>
            </a:br>
            <a:r>
              <a:rPr lang="fa-IR" sz="11500" dirty="0" smtClean="0">
                <a:latin typeface="IranNastaliq" pitchFamily="18" charset="0"/>
                <a:cs typeface="B Nazanin" panose="00000400000000000000" pitchFamily="2" charset="-78"/>
              </a:rPr>
              <a:t>تعجیل</a:t>
            </a:r>
            <a:endParaRPr lang="fa-IR" sz="11500" dirty="0">
              <a:latin typeface="IranNastaliq" pitchFamily="18" charset="0"/>
              <a:cs typeface="B Nazanin" panose="00000400000000000000" pitchFamily="2" charset="-78"/>
            </a:endParaRPr>
          </a:p>
        </p:txBody>
      </p:sp>
    </p:spTree>
    <p:extLst>
      <p:ext uri="{BB962C8B-B14F-4D97-AF65-F5344CB8AC3E}">
        <p14:creationId xmlns:p14="http://schemas.microsoft.com/office/powerpoint/2010/main" val="120656123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500"/>
                                        <p:tgtEl>
                                          <p:spTgt spid="3">
                                            <p:txEl>
                                              <p:pRg st="4" end="4"/>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inVertical)">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95736" y="260648"/>
            <a:ext cx="6696744" cy="6264696"/>
          </a:xfrm>
          <a:noFill/>
        </p:spPr>
        <p:style>
          <a:lnRef idx="2">
            <a:schemeClr val="accent6"/>
          </a:lnRef>
          <a:fillRef idx="1">
            <a:schemeClr val="lt1"/>
          </a:fillRef>
          <a:effectRef idx="0">
            <a:schemeClr val="accent6"/>
          </a:effectRef>
          <a:fontRef idx="minor">
            <a:schemeClr val="dk1"/>
          </a:fontRef>
        </p:style>
        <p:txBody>
          <a:bodyPr>
            <a:normAutofit/>
          </a:bodyPr>
          <a:lstStyle/>
          <a:p>
            <a:pPr algn="just">
              <a:lnSpc>
                <a:spcPct val="160000"/>
              </a:lnSpc>
            </a:pPr>
            <a:r>
              <a:rPr lang="fa-IR" sz="2400" dirty="0">
                <a:solidFill>
                  <a:schemeClr val="accent4">
                    <a:lumMod val="75000"/>
                  </a:schemeClr>
                </a:solidFill>
                <a:effectLst>
                  <a:outerShdw blurRad="38100" dist="38100" dir="2700000" algn="tl">
                    <a:srgbClr val="000000">
                      <a:alpha val="43137"/>
                    </a:srgbClr>
                  </a:outerShdw>
                </a:effectLst>
                <a:cs typeface="2  Titr" pitchFamily="2" charset="-78"/>
              </a:rPr>
              <a:t>3. تبيين و روشنگري انديشمندان نسبت به عواقب تعجيل و آثار صبر و تسليم و رضا و تذكر به اين نكته كه مهم، انجام وظيفه است و حركت در اين مسير و معرفت به امام و راه و مرام او با چنين حالتي، ظهور مقدّم شود يا به تأخير افتد، هيچ ضرر نكرده و در ركاب و در زمره اهل بيت: قرار داريم</a:t>
            </a:r>
            <a:r>
              <a:rPr lang="fa-IR" sz="2400" dirty="0" smtClean="0">
                <a:solidFill>
                  <a:schemeClr val="accent4">
                    <a:lumMod val="75000"/>
                  </a:schemeClr>
                </a:solidFill>
                <a:effectLst>
                  <a:outerShdw blurRad="38100" dist="38100" dir="2700000" algn="tl">
                    <a:srgbClr val="000000">
                      <a:alpha val="43137"/>
                    </a:srgbClr>
                  </a:outerShdw>
                </a:effectLst>
                <a:cs typeface="2  Titr" pitchFamily="2" charset="-78"/>
              </a:rPr>
              <a:t>.</a:t>
            </a:r>
          </a:p>
          <a:p>
            <a:pPr algn="just">
              <a:lnSpc>
                <a:spcPct val="160000"/>
              </a:lnSpc>
            </a:pPr>
            <a:r>
              <a:rPr lang="fa-IR" sz="2400" b="1" dirty="0" smtClean="0">
                <a:solidFill>
                  <a:schemeClr val="tx1"/>
                </a:solidFill>
                <a:cs typeface="B Nazanin" pitchFamily="2" charset="-78"/>
              </a:rPr>
              <a:t>امام باقر(ع):</a:t>
            </a:r>
          </a:p>
          <a:p>
            <a:pPr algn="just">
              <a:lnSpc>
                <a:spcPct val="160000"/>
              </a:lnSpc>
            </a:pPr>
            <a:r>
              <a:rPr lang="fa-IR" sz="2400" b="1" dirty="0" smtClean="0">
                <a:solidFill>
                  <a:schemeClr val="tx1"/>
                </a:solidFill>
                <a:cs typeface="B Nazanin" pitchFamily="2" charset="-78"/>
              </a:rPr>
              <a:t>هر </a:t>
            </a:r>
            <a:r>
              <a:rPr lang="fa-IR" sz="2400" b="1" dirty="0">
                <a:solidFill>
                  <a:schemeClr val="tx1"/>
                </a:solidFill>
                <a:cs typeface="B Nazanin" pitchFamily="2" charset="-78"/>
              </a:rPr>
              <a:t>كس با شناخت امامش بميرد، پيش افتادن اين امر يا به عقب افتادن آن به او ضرري نرساند. كسي كه با معرفت امامش بميرد مانند كسي است كه با حضرت قائم(ع) در خيمه‏اش باشد.</a:t>
            </a:r>
            <a:endParaRPr lang="fa-IR" sz="2400" b="1" dirty="0" smtClean="0">
              <a:solidFill>
                <a:schemeClr val="tx1"/>
              </a:solidFill>
              <a:effectLst>
                <a:outerShdw blurRad="38100" dist="38100" dir="2700000" algn="tl">
                  <a:srgbClr val="000000">
                    <a:alpha val="43137"/>
                  </a:srgbClr>
                </a:outerShdw>
              </a:effectLst>
              <a:cs typeface="B Nazanin" pitchFamily="2" charset="-78"/>
            </a:endParaRPr>
          </a:p>
        </p:txBody>
      </p:sp>
      <p:sp>
        <p:nvSpPr>
          <p:cNvPr id="5" name="Title 1"/>
          <p:cNvSpPr>
            <a:spLocks noGrp="1"/>
          </p:cNvSpPr>
          <p:nvPr>
            <p:ph type="ctrTitle"/>
          </p:nvPr>
        </p:nvSpPr>
        <p:spPr>
          <a:xfrm>
            <a:off x="107504" y="188640"/>
            <a:ext cx="2304256" cy="2880320"/>
          </a:xfrm>
        </p:spPr>
        <p:txBody>
          <a:bodyPr>
            <a:noAutofit/>
          </a:bodyPr>
          <a:lstStyle/>
          <a:p>
            <a:r>
              <a:rPr lang="fa-IR" sz="11500" dirty="0" smtClean="0">
                <a:latin typeface="IranNastaliq" pitchFamily="18" charset="0"/>
                <a:cs typeface="B Nazanin" panose="00000400000000000000" pitchFamily="2" charset="-78"/>
              </a:rPr>
              <a:t>درمان</a:t>
            </a:r>
            <a:br>
              <a:rPr lang="fa-IR" sz="11500" dirty="0" smtClean="0">
                <a:latin typeface="IranNastaliq" pitchFamily="18" charset="0"/>
                <a:cs typeface="B Nazanin" panose="00000400000000000000" pitchFamily="2" charset="-78"/>
              </a:rPr>
            </a:br>
            <a:r>
              <a:rPr lang="fa-IR" sz="11500" dirty="0" smtClean="0">
                <a:latin typeface="IranNastaliq" pitchFamily="18" charset="0"/>
                <a:cs typeface="B Nazanin" panose="00000400000000000000" pitchFamily="2" charset="-78"/>
              </a:rPr>
              <a:t>تعجیل</a:t>
            </a:r>
            <a:endParaRPr lang="fa-IR" sz="11500" dirty="0">
              <a:latin typeface="IranNastaliq" pitchFamily="18" charset="0"/>
              <a:cs typeface="B Nazanin" panose="00000400000000000000" pitchFamily="2" charset="-78"/>
            </a:endParaRPr>
          </a:p>
        </p:txBody>
      </p:sp>
    </p:spTree>
    <p:extLst>
      <p:ext uri="{BB962C8B-B14F-4D97-AF65-F5344CB8AC3E}">
        <p14:creationId xmlns:p14="http://schemas.microsoft.com/office/powerpoint/2010/main" val="4154973917"/>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p:cTn id="11" dur="500" fill="hold"/>
                                        <p:tgtEl>
                                          <p:spTgt spid="3">
                                            <p:bg/>
                                          </p:spTgt>
                                        </p:tgtEl>
                                        <p:attrNameLst>
                                          <p:attrName>ppt_w</p:attrName>
                                        </p:attrNameLst>
                                      </p:cBhvr>
                                      <p:tavLst>
                                        <p:tav tm="0">
                                          <p:val>
                                            <p:fltVal val="0"/>
                                          </p:val>
                                        </p:tav>
                                        <p:tav tm="100000">
                                          <p:val>
                                            <p:strVal val="#ppt_w"/>
                                          </p:val>
                                        </p:tav>
                                      </p:tavLst>
                                    </p:anim>
                                    <p:anim calcmode="lin" valueType="num">
                                      <p:cBhvr>
                                        <p:cTn id="12" dur="500" fill="hold"/>
                                        <p:tgtEl>
                                          <p:spTgt spid="3">
                                            <p:bg/>
                                          </p:spTgt>
                                        </p:tgtEl>
                                        <p:attrNameLst>
                                          <p:attrName>ppt_h</p:attrName>
                                        </p:attrNameLst>
                                      </p:cBhvr>
                                      <p:tavLst>
                                        <p:tav tm="0">
                                          <p:val>
                                            <p:fltVal val="0"/>
                                          </p:val>
                                        </p:tav>
                                        <p:tav tm="100000">
                                          <p:val>
                                            <p:strVal val="#ppt_h"/>
                                          </p:val>
                                        </p:tav>
                                      </p:tavLst>
                                    </p:anim>
                                    <p:animEffect transition="in" filter="fade">
                                      <p:cBhvr>
                                        <p:cTn id="13" dur="500"/>
                                        <p:tgtEl>
                                          <p:spTgt spid="3">
                                            <p:bg/>
                                          </p:spTgt>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
                                            <p:txEl>
                                              <p:pRg st="0" end="0"/>
                                            </p:txEl>
                                          </p:spTgt>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3">
                                            <p:txEl>
                                              <p:pRg st="1" end="1"/>
                                            </p:txEl>
                                          </p:spTgt>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2590056" cy="1470025"/>
          </a:xfrm>
        </p:spPr>
        <p:style>
          <a:lnRef idx="0">
            <a:schemeClr val="accent2"/>
          </a:lnRef>
          <a:fillRef idx="3">
            <a:schemeClr val="accent2"/>
          </a:fillRef>
          <a:effectRef idx="3">
            <a:schemeClr val="accent2"/>
          </a:effectRef>
          <a:fontRef idx="minor">
            <a:schemeClr val="lt1"/>
          </a:fontRef>
        </p:style>
        <p:txBody>
          <a:bodyPr/>
          <a:lstStyle/>
          <a:p>
            <a:r>
              <a:rPr lang="fa-IR" dirty="0" smtClean="0">
                <a:cs typeface="2  Titr" pitchFamily="2" charset="-78"/>
              </a:rPr>
              <a:t>آسیبی دیگر</a:t>
            </a:r>
            <a:endParaRPr lang="fa-IR" dirty="0">
              <a:cs typeface="2  Titr" pitchFamily="2" charset="-78"/>
            </a:endParaRPr>
          </a:p>
        </p:txBody>
      </p:sp>
      <p:sp>
        <p:nvSpPr>
          <p:cNvPr id="3" name="Subtitle 2"/>
          <p:cNvSpPr>
            <a:spLocks noGrp="1"/>
          </p:cNvSpPr>
          <p:nvPr>
            <p:ph type="subTitle" idx="1"/>
          </p:nvPr>
        </p:nvSpPr>
        <p:spPr>
          <a:xfrm>
            <a:off x="179512" y="1772816"/>
            <a:ext cx="8784976" cy="4824536"/>
          </a:xfrm>
          <a:noFill/>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algn="just"/>
            <a:r>
              <a:rPr lang="fa-IR" b="1" dirty="0">
                <a:solidFill>
                  <a:schemeClr val="tx1"/>
                </a:solidFill>
                <a:cs typeface="B Nazanin" pitchFamily="2" charset="-78"/>
              </a:rPr>
              <a:t>تعجيل، يكي از آفت‏ها و آسيب‏هايي است كه فرا روي منتظر قرار دارد، اما برخي در نقطه مقابل دچار آسيب شده‏اند و آن دور شمردن وقت ظهور است كه پيامد </a:t>
            </a:r>
            <a:r>
              <a:rPr lang="fa-IR" b="1" dirty="0" smtClean="0">
                <a:solidFill>
                  <a:schemeClr val="tx1"/>
                </a:solidFill>
                <a:cs typeface="B Nazanin" pitchFamily="2" charset="-78"/>
              </a:rPr>
              <a:t>آن، بي</a:t>
            </a:r>
            <a:r>
              <a:rPr lang="fa-IR" b="1" dirty="0">
                <a:solidFill>
                  <a:schemeClr val="tx1"/>
                </a:solidFill>
                <a:cs typeface="B Nazanin" pitchFamily="2" charset="-78"/>
              </a:rPr>
              <a:t>‏تفاوتي و قساوت قلب مي‏باشد. در روايتي فرموده‏اند</a:t>
            </a:r>
            <a:r>
              <a:rPr lang="fa-IR" b="1" dirty="0" smtClean="0">
                <a:solidFill>
                  <a:schemeClr val="tx1"/>
                </a:solidFill>
                <a:cs typeface="B Nazanin" pitchFamily="2" charset="-78"/>
              </a:rPr>
              <a:t>:</a:t>
            </a:r>
          </a:p>
          <a:p>
            <a:pPr algn="just"/>
            <a:endParaRPr lang="fa-IR" b="1" dirty="0">
              <a:solidFill>
                <a:schemeClr val="tx1"/>
              </a:solidFill>
              <a:cs typeface="B Nazanin" pitchFamily="2" charset="-78"/>
            </a:endParaRPr>
          </a:p>
          <a:p>
            <a:r>
              <a:rPr lang="fa-IR" b="1" dirty="0" smtClean="0">
                <a:solidFill>
                  <a:srgbClr val="00B050"/>
                </a:solidFill>
                <a:cs typeface="B Nazanin" pitchFamily="2" charset="-78"/>
              </a:rPr>
              <a:t>لا </a:t>
            </a:r>
            <a:r>
              <a:rPr lang="fa-IR" b="1" dirty="0">
                <a:solidFill>
                  <a:srgbClr val="00B050"/>
                </a:solidFill>
                <a:cs typeface="B Nazanin" pitchFamily="2" charset="-78"/>
              </a:rPr>
              <a:t>تعاجلوا الامر قبل بلوغه فتندموا ولا </a:t>
            </a:r>
            <a:r>
              <a:rPr lang="fa-IR" b="1" dirty="0" smtClean="0">
                <a:solidFill>
                  <a:srgbClr val="00B050"/>
                </a:solidFill>
                <a:cs typeface="B Nazanin" pitchFamily="2" charset="-78"/>
              </a:rPr>
              <a:t>يَطولَنَّ </a:t>
            </a:r>
            <a:r>
              <a:rPr lang="fa-IR" b="1" dirty="0">
                <a:solidFill>
                  <a:srgbClr val="00B050"/>
                </a:solidFill>
                <a:cs typeface="B Nazanin" pitchFamily="2" charset="-78"/>
              </a:rPr>
              <a:t>عليكم الامد </a:t>
            </a:r>
            <a:r>
              <a:rPr lang="fa-IR" b="1" dirty="0" smtClean="0">
                <a:solidFill>
                  <a:srgbClr val="00B050"/>
                </a:solidFill>
                <a:cs typeface="B Nazanin" pitchFamily="2" charset="-78"/>
              </a:rPr>
              <a:t>فتَقسُو قُلوبُكم.</a:t>
            </a:r>
            <a:endParaRPr lang="fa-IR" b="1" dirty="0">
              <a:solidFill>
                <a:srgbClr val="00B050"/>
              </a:solidFill>
              <a:cs typeface="B Nazanin" pitchFamily="2" charset="-78"/>
            </a:endParaRPr>
          </a:p>
          <a:p>
            <a:r>
              <a:rPr lang="fa-IR" b="1" dirty="0" smtClean="0">
                <a:solidFill>
                  <a:schemeClr val="tx1"/>
                </a:solidFill>
                <a:cs typeface="B Nazanin" pitchFamily="2" charset="-78"/>
              </a:rPr>
              <a:t>پيش </a:t>
            </a:r>
            <a:r>
              <a:rPr lang="fa-IR" b="1" dirty="0">
                <a:solidFill>
                  <a:schemeClr val="tx1"/>
                </a:solidFill>
                <a:cs typeface="B Nazanin" pitchFamily="2" charset="-78"/>
              </a:rPr>
              <a:t>از رسيدن اين امر شتاب نكنيد كه پشيمان مي‏شويد و آن را دور نشماريد كه دلتان قساوت مي‏گيرد</a:t>
            </a:r>
            <a:r>
              <a:rPr lang="fa-IR" b="1" dirty="0" smtClean="0">
                <a:solidFill>
                  <a:schemeClr val="tx1"/>
                </a:solidFill>
                <a:cs typeface="B Nazanin" pitchFamily="2" charset="-78"/>
              </a:rPr>
              <a:t>.</a:t>
            </a:r>
          </a:p>
          <a:p>
            <a:endParaRPr lang="fa-IR" b="1" dirty="0">
              <a:solidFill>
                <a:schemeClr val="tx1"/>
              </a:solidFill>
              <a:cs typeface="B Nazanin" pitchFamily="2" charset="-78"/>
            </a:endParaRPr>
          </a:p>
          <a:p>
            <a:pPr algn="just"/>
            <a:r>
              <a:rPr lang="fa-IR" b="1" dirty="0" smtClean="0">
                <a:solidFill>
                  <a:schemeClr val="tx1"/>
                </a:solidFill>
                <a:cs typeface="B Nazanin" pitchFamily="2" charset="-78"/>
              </a:rPr>
              <a:t>در </a:t>
            </a:r>
            <a:r>
              <a:rPr lang="fa-IR" b="1" dirty="0">
                <a:solidFill>
                  <a:schemeClr val="tx1"/>
                </a:solidFill>
                <a:cs typeface="B Nazanin" pitchFamily="2" charset="-78"/>
              </a:rPr>
              <a:t>روايات ديگر، تكليف مشخص شده است: ((‏اهل عجله هلاكند. اهل نجات، كساني‏اند كه تسليم اراده </a:t>
            </a:r>
            <a:r>
              <a:rPr lang="fa-IR" b="1" dirty="0" smtClean="0">
                <a:solidFill>
                  <a:schemeClr val="tx1"/>
                </a:solidFill>
                <a:cs typeface="B Nazanin" pitchFamily="2" charset="-78"/>
              </a:rPr>
              <a:t>خدايند، </a:t>
            </a:r>
            <a:r>
              <a:rPr lang="fa-IR" b="1" dirty="0">
                <a:solidFill>
                  <a:schemeClr val="tx1"/>
                </a:solidFill>
                <a:cs typeface="B Nazanin" pitchFamily="2" charset="-78"/>
              </a:rPr>
              <a:t>و امر ظهور را نزديك مي‏</a:t>
            </a:r>
            <a:r>
              <a:rPr lang="fa-IR" b="1" dirty="0" smtClean="0">
                <a:solidFill>
                  <a:schemeClr val="tx1"/>
                </a:solidFill>
                <a:cs typeface="B Nazanin" pitchFamily="2" charset="-78"/>
              </a:rPr>
              <a:t>شمارند. </a:t>
            </a:r>
            <a:r>
              <a:rPr lang="fa-IR" b="1" dirty="0">
                <a:solidFill>
                  <a:schemeClr val="tx1"/>
                </a:solidFill>
                <a:cs typeface="B Nazanin" pitchFamily="2" charset="-78"/>
              </a:rPr>
              <a:t>(و آن‏كه امر ظهور را نزديك داند، خويشتن را آماده مي‏سازد).</a:t>
            </a:r>
          </a:p>
          <a:p>
            <a:pPr algn="just"/>
            <a:endParaRPr lang="fa-IR" dirty="0">
              <a:solidFill>
                <a:schemeClr val="tx1"/>
              </a:solidFill>
              <a:cs typeface="B Nazanin" pitchFamily="2" charset="-78"/>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211960" y="188640"/>
            <a:ext cx="3946636" cy="1266393"/>
          </a:xfrm>
          <a:prstGeom prst="roundRect">
            <a:avLst>
              <a:gd name="adj" fmla="val 20010"/>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3071821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00"/>
                                        <p:tgtEl>
                                          <p:spTgt spid="3">
                                            <p:bg/>
                                          </p:spTgt>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par>
                          <p:cTn id="28" fill="hold">
                            <p:stCondLst>
                              <p:cond delay="2500"/>
                            </p:stCondLst>
                            <p:childTnLst>
                              <p:par>
                                <p:cTn id="29" presetID="22" presetClass="entr" presetSubtype="4"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824" y="188640"/>
            <a:ext cx="2520280" cy="1008112"/>
          </a:xfrm>
        </p:spPr>
        <p:style>
          <a:lnRef idx="3">
            <a:schemeClr val="lt1"/>
          </a:lnRef>
          <a:fillRef idx="1">
            <a:schemeClr val="accent4"/>
          </a:fillRef>
          <a:effectRef idx="1">
            <a:schemeClr val="accent4"/>
          </a:effectRef>
          <a:fontRef idx="minor">
            <a:schemeClr val="lt1"/>
          </a:fontRef>
        </p:style>
        <p:txBody>
          <a:bodyPr>
            <a:normAutofit/>
          </a:bodyPr>
          <a:lstStyle/>
          <a:p>
            <a:r>
              <a:rPr lang="fa-IR" sz="6000" dirty="0" smtClean="0">
                <a:solidFill>
                  <a:srgbClr val="FFFF00"/>
                </a:solidFill>
                <a:effectLst>
                  <a:outerShdw blurRad="38100" dist="38100" dir="2700000" algn="tl">
                    <a:srgbClr val="000000">
                      <a:alpha val="43137"/>
                    </a:srgbClr>
                  </a:outerShdw>
                </a:effectLst>
                <a:cs typeface="2  Titr" pitchFamily="2" charset="-78"/>
              </a:rPr>
              <a:t>توقیت</a:t>
            </a:r>
            <a:endParaRPr lang="fa-IR" sz="6000" dirty="0">
              <a:solidFill>
                <a:srgbClr val="FFFF00"/>
              </a:solidFill>
              <a:effectLst>
                <a:outerShdw blurRad="38100" dist="38100" dir="2700000" algn="tl">
                  <a:srgbClr val="000000">
                    <a:alpha val="43137"/>
                  </a:srgbClr>
                </a:outerShdw>
              </a:effectLst>
              <a:cs typeface="2  Titr" pitchFamily="2" charset="-78"/>
            </a:endParaRPr>
          </a:p>
        </p:txBody>
      </p:sp>
      <p:sp>
        <p:nvSpPr>
          <p:cNvPr id="3" name="Subtitle 2"/>
          <p:cNvSpPr>
            <a:spLocks noGrp="1"/>
          </p:cNvSpPr>
          <p:nvPr>
            <p:ph type="subTitle" idx="1"/>
          </p:nvPr>
        </p:nvSpPr>
        <p:spPr>
          <a:xfrm>
            <a:off x="179512" y="1412776"/>
            <a:ext cx="8712968" cy="1224136"/>
          </a:xfrm>
          <a:noFill/>
        </p:spPr>
        <p:style>
          <a:lnRef idx="2">
            <a:schemeClr val="accent6"/>
          </a:lnRef>
          <a:fillRef idx="1">
            <a:schemeClr val="lt1"/>
          </a:fillRef>
          <a:effectRef idx="0">
            <a:schemeClr val="accent6"/>
          </a:effectRef>
          <a:fontRef idx="minor">
            <a:schemeClr val="dk1"/>
          </a:fontRef>
        </p:style>
        <p:txBody>
          <a:bodyPr/>
          <a:lstStyle/>
          <a:p>
            <a:r>
              <a:rPr lang="fa-IR" b="1" dirty="0">
                <a:solidFill>
                  <a:srgbClr val="FF0000"/>
                </a:solidFill>
                <a:cs typeface="B Nazanin" pitchFamily="2" charset="-78"/>
              </a:rPr>
              <a:t>حكمت الهي بر اين است كه وقت ظهور امام زمان(ع) بر بندگان مخفي بماند. لذا احدي نمي‏تواند زماني براي ظهور تعيين كند</a:t>
            </a:r>
            <a:endParaRPr lang="fa-IR" dirty="0">
              <a:solidFill>
                <a:srgbClr val="FF0000"/>
              </a:solidFill>
              <a:cs typeface="B Nazanin" pitchFamily="2" charset="-78"/>
            </a:endParaRPr>
          </a:p>
        </p:txBody>
      </p:sp>
      <p:sp>
        <p:nvSpPr>
          <p:cNvPr id="4" name="TextBox 3"/>
          <p:cNvSpPr txBox="1"/>
          <p:nvPr/>
        </p:nvSpPr>
        <p:spPr>
          <a:xfrm>
            <a:off x="179512" y="2780928"/>
            <a:ext cx="8712968" cy="3785652"/>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1">
            <a:spAutoFit/>
          </a:bodyPr>
          <a:lstStyle/>
          <a:p>
            <a:pPr marL="342900" indent="-342900" algn="just">
              <a:buFont typeface="Wingdings" pitchFamily="2" charset="2"/>
              <a:buChar char="v"/>
            </a:pPr>
            <a:r>
              <a:rPr lang="fa-IR" sz="2000" b="1" dirty="0">
                <a:cs typeface="B Nazanin" pitchFamily="2" charset="-78"/>
              </a:rPr>
              <a:t>مفضل بن عمر گويد: از مولايم امام صادق(ع) پرسيدم:</a:t>
            </a:r>
          </a:p>
          <a:p>
            <a:pPr algn="just"/>
            <a:r>
              <a:rPr lang="fa-IR" sz="2000" b="1" dirty="0">
                <a:cs typeface="B Nazanin" pitchFamily="2" charset="-78"/>
              </a:rPr>
              <a:t>آيا ظهور حضرت مهدي(ع) وقت معيني دارد كه مردم آن را بدانند؟ فرمودند: اين چنين نيست كه خداوند براي آن وقتي تعيين كرده باشد كه شيعيان ما آن را بدانند. اي مفضل، براي آن وقتي تعيين نمي‏كنم. وقتي هم نمي‏شود براي آن معين كرد. آن‏كه براي ظهور ما وقتي تعيين كند، خود را در علم خداوند شريك دانسته و مدعي شده كه از اسرار خداوند آگاه گشته است</a:t>
            </a:r>
            <a:r>
              <a:rPr lang="fa-IR" sz="2000" b="1" dirty="0" smtClean="0">
                <a:cs typeface="B Nazanin" pitchFamily="2" charset="-78"/>
              </a:rPr>
              <a:t>.</a:t>
            </a:r>
          </a:p>
          <a:p>
            <a:pPr marL="342900" indent="-342900" algn="just">
              <a:buFont typeface="Wingdings" pitchFamily="2" charset="2"/>
              <a:buChar char="v"/>
            </a:pPr>
            <a:r>
              <a:rPr lang="fa-IR" sz="2000" b="1" dirty="0">
                <a:cs typeface="B Nazanin" pitchFamily="2" charset="-78"/>
              </a:rPr>
              <a:t>فضيل از امام باقر(ع) پرسيد: </a:t>
            </a:r>
          </a:p>
          <a:p>
            <a:pPr algn="just"/>
            <a:r>
              <a:rPr lang="fa-IR" sz="2000" b="1" dirty="0">
                <a:cs typeface="B Nazanin" pitchFamily="2" charset="-78"/>
              </a:rPr>
              <a:t>آيا براي اين امر وقتي معيّن است؟ آن حضرت سه مرتبه فرمود: آنان كه وقتي براي آن تعيين مي‏كنند، دروغ مي‏گويند.</a:t>
            </a:r>
          </a:p>
          <a:p>
            <a:pPr marL="342900" indent="-342900" algn="just">
              <a:buFont typeface="Wingdings" pitchFamily="2" charset="2"/>
              <a:buChar char="v"/>
            </a:pPr>
            <a:r>
              <a:rPr lang="fa-IR" sz="2000" b="1" dirty="0">
                <a:cs typeface="B Nazanin" pitchFamily="2" charset="-78"/>
              </a:rPr>
              <a:t>ابي بصير گويد: از امام صادق(ع) درباره امام زمان(ع) پرسيدم. فرمود:</a:t>
            </a:r>
          </a:p>
          <a:p>
            <a:pPr algn="just"/>
            <a:r>
              <a:rPr lang="fa-IR" sz="2000" b="1" dirty="0">
                <a:cs typeface="B Nazanin" pitchFamily="2" charset="-78"/>
              </a:rPr>
              <a:t>آنان كه وقتي براي آن تعيين مي‏كنند، دروغ مي‏گويند. ما اهل بيت، زماني براي آن تعيين نمي‏كنيم. آن‏گاه فرمود: خداوند چنين اراده كرده است كه با هر وقتي كه تعيين كنند، حتما مخالفت نمايد و ظهور را در آن وقت قرار ندهد</a:t>
            </a:r>
            <a:r>
              <a:rPr lang="fa-IR" sz="2000" b="1" dirty="0" smtClean="0">
                <a:cs typeface="B Nazanin" pitchFamily="2" charset="-78"/>
              </a:rPr>
              <a:t>.</a:t>
            </a:r>
            <a:endParaRPr lang="fa-IR" sz="2000" b="1" dirty="0">
              <a:cs typeface="B Nazanin" pitchFamily="2" charset="-78"/>
            </a:endParaRPr>
          </a:p>
        </p:txBody>
      </p:sp>
    </p:spTree>
    <p:extLst>
      <p:ext uri="{BB962C8B-B14F-4D97-AF65-F5344CB8AC3E}">
        <p14:creationId xmlns:p14="http://schemas.microsoft.com/office/powerpoint/2010/main" val="1686773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plus(in)">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plus(in)">
                                      <p:cBhvr>
                                        <p:cTn id="19" dur="2000"/>
                                        <p:tgtEl>
                                          <p:spTgt spid="3">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352928" cy="1656184"/>
          </a:xfrm>
        </p:spPr>
        <p:txBody>
          <a:bodyPr>
            <a:normAutofit/>
          </a:bodyPr>
          <a:lstStyle/>
          <a:p>
            <a:pPr algn="l"/>
            <a:r>
              <a:rPr lang="fa-IR" sz="8800" dirty="0" smtClean="0">
                <a:solidFill>
                  <a:schemeClr val="bg1"/>
                </a:solidFill>
                <a:latin typeface="IranNastaliq" pitchFamily="18" charset="0"/>
                <a:cs typeface="B Nazanin" panose="00000400000000000000" pitchFamily="2" charset="-78"/>
              </a:rPr>
              <a:t>آسیب شناسی مهدویت</a:t>
            </a:r>
            <a:endParaRPr lang="fa-IR" sz="8800" dirty="0">
              <a:solidFill>
                <a:schemeClr val="bg1"/>
              </a:solidFill>
              <a:latin typeface="IranNastaliq" pitchFamily="18" charset="0"/>
              <a:cs typeface="B Nazanin" panose="00000400000000000000" pitchFamily="2" charset="-78"/>
            </a:endParaRPr>
          </a:p>
        </p:txBody>
      </p:sp>
      <p:sp>
        <p:nvSpPr>
          <p:cNvPr id="3" name="Subtitle 2"/>
          <p:cNvSpPr>
            <a:spLocks noGrp="1"/>
          </p:cNvSpPr>
          <p:nvPr>
            <p:ph type="subTitle" idx="1"/>
          </p:nvPr>
        </p:nvSpPr>
        <p:spPr>
          <a:xfrm>
            <a:off x="179512" y="2132856"/>
            <a:ext cx="5832648" cy="4536504"/>
          </a:xfrm>
          <a:noFill/>
          <a:ln>
            <a:solidFill>
              <a:schemeClr val="lt1">
                <a:alpha val="0"/>
              </a:schemeClr>
            </a:solidFill>
          </a:ln>
        </p:spPr>
        <p:style>
          <a:lnRef idx="3">
            <a:schemeClr val="lt1"/>
          </a:lnRef>
          <a:fillRef idx="1">
            <a:schemeClr val="accent6"/>
          </a:fillRef>
          <a:effectRef idx="1">
            <a:schemeClr val="accent6"/>
          </a:effectRef>
          <a:fontRef idx="minor">
            <a:schemeClr val="lt1"/>
          </a:fontRef>
        </p:style>
        <p:txBody>
          <a:bodyPr>
            <a:normAutofit fontScale="92500"/>
          </a:bodyPr>
          <a:lstStyle/>
          <a:p>
            <a:pPr algn="l"/>
            <a:r>
              <a:rPr lang="ar-SA" sz="4800" dirty="0">
                <a:solidFill>
                  <a:schemeClr val="bg1"/>
                </a:solidFill>
                <a:cs typeface="2  Baran" pitchFamily="2" charset="-78"/>
              </a:rPr>
              <a:t>مقوله مهم مهدويت، به دليل اثرات بسيار حياتبخش و بهجت‏زايي كه دارد؛ در معرض خطرات و آسيب‏هايي </a:t>
            </a:r>
            <a:r>
              <a:rPr lang="ar-SA" sz="4800" dirty="0" smtClean="0">
                <a:solidFill>
                  <a:schemeClr val="bg1"/>
                </a:solidFill>
                <a:cs typeface="2  Baran" pitchFamily="2" charset="-78"/>
              </a:rPr>
              <a:t>است</a:t>
            </a:r>
            <a:r>
              <a:rPr lang="fa-IR" sz="4800" dirty="0" smtClean="0">
                <a:solidFill>
                  <a:schemeClr val="bg1"/>
                </a:solidFill>
                <a:cs typeface="2  Baran" pitchFamily="2" charset="-78"/>
              </a:rPr>
              <a:t> که در این مقال به برخی از آن موارد به صورتی خلاصه اشاره خواهیم نمود.</a:t>
            </a:r>
            <a:endParaRPr lang="fa-IR" sz="4800" b="1" dirty="0">
              <a:solidFill>
                <a:schemeClr val="bg1"/>
              </a:solidFill>
              <a:cs typeface="2  Baran" pitchFamily="2" charset="-78"/>
            </a:endParaRPr>
          </a:p>
        </p:txBody>
      </p:sp>
    </p:spTree>
    <p:extLst>
      <p:ext uri="{BB962C8B-B14F-4D97-AF65-F5344CB8AC3E}">
        <p14:creationId xmlns:p14="http://schemas.microsoft.com/office/powerpoint/2010/main" val="419097521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circle(in)">
                                      <p:cBhvr>
                                        <p:cTn id="13" dur="2000"/>
                                        <p:tgtEl>
                                          <p:spTgt spid="3">
                                            <p:bg/>
                                          </p:spTgt>
                                        </p:tgtEl>
                                      </p:cBhvr>
                                    </p:animEffect>
                                  </p:childTnLst>
                                </p:cTn>
                              </p:par>
                            </p:childTnLst>
                          </p:cTn>
                        </p:par>
                        <p:par>
                          <p:cTn id="14" fill="hold">
                            <p:stCondLst>
                              <p:cond delay="3000"/>
                            </p:stCondLst>
                            <p:childTnLst>
                              <p:par>
                                <p:cTn id="15" presetID="6" presetClass="entr" presetSubtype="16"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824" y="188640"/>
            <a:ext cx="2520280" cy="1008112"/>
          </a:xfrm>
          <a:noFill/>
        </p:spPr>
        <p:style>
          <a:lnRef idx="3">
            <a:schemeClr val="lt1"/>
          </a:lnRef>
          <a:fillRef idx="1">
            <a:schemeClr val="accent4"/>
          </a:fillRef>
          <a:effectRef idx="1">
            <a:schemeClr val="accent4"/>
          </a:effectRef>
          <a:fontRef idx="minor">
            <a:schemeClr val="lt1"/>
          </a:fontRef>
        </p:style>
        <p:txBody>
          <a:bodyPr>
            <a:normAutofit/>
          </a:bodyPr>
          <a:lstStyle/>
          <a:p>
            <a:r>
              <a:rPr lang="fa-IR" sz="6000" dirty="0" smtClean="0">
                <a:solidFill>
                  <a:srgbClr val="FFFF00"/>
                </a:solidFill>
                <a:effectLst>
                  <a:outerShdw blurRad="38100" dist="38100" dir="2700000" algn="tl">
                    <a:srgbClr val="000000">
                      <a:alpha val="43137"/>
                    </a:srgbClr>
                  </a:outerShdw>
                </a:effectLst>
                <a:cs typeface="2  Titr" pitchFamily="2" charset="-78"/>
              </a:rPr>
              <a:t>توقیت</a:t>
            </a:r>
            <a:endParaRPr lang="fa-IR" sz="6000" dirty="0">
              <a:solidFill>
                <a:srgbClr val="FFFF00"/>
              </a:solidFill>
              <a:effectLst>
                <a:outerShdw blurRad="38100" dist="38100" dir="2700000" algn="tl">
                  <a:srgbClr val="000000">
                    <a:alpha val="43137"/>
                  </a:srgbClr>
                </a:outerShdw>
              </a:effectLst>
              <a:cs typeface="2  Titr" pitchFamily="2" charset="-78"/>
            </a:endParaRPr>
          </a:p>
        </p:txBody>
      </p:sp>
      <p:sp>
        <p:nvSpPr>
          <p:cNvPr id="3" name="Subtitle 2"/>
          <p:cNvSpPr>
            <a:spLocks noGrp="1"/>
          </p:cNvSpPr>
          <p:nvPr>
            <p:ph type="subTitle" idx="1"/>
          </p:nvPr>
        </p:nvSpPr>
        <p:spPr>
          <a:xfrm>
            <a:off x="179512" y="1412776"/>
            <a:ext cx="8712968" cy="5184576"/>
          </a:xfrm>
          <a:noFill/>
        </p:spPr>
        <p:style>
          <a:lnRef idx="2">
            <a:schemeClr val="accent6"/>
          </a:lnRef>
          <a:fillRef idx="1">
            <a:schemeClr val="lt1"/>
          </a:fillRef>
          <a:effectRef idx="0">
            <a:schemeClr val="accent6"/>
          </a:effectRef>
          <a:fontRef idx="minor">
            <a:schemeClr val="dk1"/>
          </a:fontRef>
        </p:style>
        <p:txBody>
          <a:bodyPr>
            <a:normAutofit/>
          </a:bodyPr>
          <a:lstStyle/>
          <a:p>
            <a:pPr algn="just"/>
            <a:r>
              <a:rPr lang="fa-IR" sz="2400" b="1" dirty="0">
                <a:solidFill>
                  <a:schemeClr val="tx1"/>
                </a:solidFill>
                <a:cs typeface="B Nazanin" pitchFamily="2" charset="-78"/>
              </a:rPr>
              <a:t>در روايت ديگر فرموده‏اند:</a:t>
            </a:r>
          </a:p>
          <a:p>
            <a:pPr algn="just"/>
            <a:r>
              <a:rPr lang="fa-IR" sz="2400" b="1" dirty="0" smtClean="0">
                <a:solidFill>
                  <a:schemeClr val="tx1"/>
                </a:solidFill>
                <a:cs typeface="B Nazanin" pitchFamily="2" charset="-78"/>
              </a:rPr>
              <a:t>((</a:t>
            </a:r>
            <a:r>
              <a:rPr lang="fa-IR" sz="2400" b="1" dirty="0">
                <a:solidFill>
                  <a:schemeClr val="tx1"/>
                </a:solidFill>
                <a:cs typeface="B Nazanin" pitchFamily="2" charset="-78"/>
              </a:rPr>
              <a:t>‏كذب الموقتون، ما وقّتنا فيما مضي ولا نوقّت فيما </a:t>
            </a:r>
            <a:r>
              <a:rPr lang="fa-IR" sz="2400" b="1" dirty="0" smtClean="0">
                <a:solidFill>
                  <a:schemeClr val="tx1"/>
                </a:solidFill>
                <a:cs typeface="B Nazanin" pitchFamily="2" charset="-78"/>
              </a:rPr>
              <a:t>يستقبل</a:t>
            </a:r>
          </a:p>
          <a:p>
            <a:pPr algn="just"/>
            <a:r>
              <a:rPr lang="fa-IR" sz="2400" b="1" dirty="0" smtClean="0">
                <a:solidFill>
                  <a:schemeClr val="tx1"/>
                </a:solidFill>
                <a:cs typeface="B Nazanin" pitchFamily="2" charset="-78"/>
              </a:rPr>
              <a:t>آن</a:t>
            </a:r>
            <a:r>
              <a:rPr lang="fa-IR" sz="2400" b="1" dirty="0">
                <a:solidFill>
                  <a:schemeClr val="tx1"/>
                </a:solidFill>
                <a:cs typeface="B Nazanin" pitchFamily="2" charset="-78"/>
              </a:rPr>
              <a:t>‏كه براي آن وقتي تعيين كند دروغ گفته است... ما در گذشته وقتي تعيين نكرده‏ايم و در آينده نيز هرگز وقتي براي آن تعيين نخواهيم كرد</a:t>
            </a:r>
            <a:r>
              <a:rPr lang="fa-IR" sz="2400" b="1" dirty="0" smtClean="0">
                <a:solidFill>
                  <a:schemeClr val="tx1"/>
                </a:solidFill>
                <a:cs typeface="B Nazanin" pitchFamily="2" charset="-78"/>
              </a:rPr>
              <a:t>)).</a:t>
            </a:r>
          </a:p>
          <a:p>
            <a:pPr algn="just"/>
            <a:endParaRPr lang="fa-IR" sz="2400" b="1" dirty="0" smtClean="0">
              <a:solidFill>
                <a:schemeClr val="tx1"/>
              </a:solidFill>
              <a:cs typeface="B Nazanin" pitchFamily="2" charset="-78"/>
            </a:endParaRPr>
          </a:p>
          <a:p>
            <a:pPr algn="just"/>
            <a:r>
              <a:rPr lang="fa-IR" sz="2400" b="1" dirty="0" smtClean="0">
                <a:solidFill>
                  <a:schemeClr val="tx1"/>
                </a:solidFill>
                <a:cs typeface="B Nazanin" pitchFamily="2" charset="-78"/>
              </a:rPr>
              <a:t>امام </a:t>
            </a:r>
            <a:r>
              <a:rPr lang="fa-IR" sz="2400" b="1" dirty="0">
                <a:solidFill>
                  <a:schemeClr val="tx1"/>
                </a:solidFill>
                <a:cs typeface="B Nazanin" pitchFamily="2" charset="-78"/>
              </a:rPr>
              <a:t>جواد(ع) فرمودند:</a:t>
            </a:r>
          </a:p>
          <a:p>
            <a:pPr algn="just"/>
            <a:r>
              <a:rPr lang="fa-IR" sz="2400" b="1" dirty="0" smtClean="0">
                <a:solidFill>
                  <a:schemeClr val="tx1"/>
                </a:solidFill>
                <a:cs typeface="B Nazanin" pitchFamily="2" charset="-78"/>
              </a:rPr>
              <a:t>لو </a:t>
            </a:r>
            <a:r>
              <a:rPr lang="fa-IR" sz="2400" b="1" dirty="0">
                <a:solidFill>
                  <a:schemeClr val="tx1"/>
                </a:solidFill>
                <a:cs typeface="B Nazanin" pitchFamily="2" charset="-78"/>
              </a:rPr>
              <a:t>عُيّن لهذا الامر وقت لقست القلوب و لرجع عامّة الناس عن الاسلام و لكن قالوا: ما  اسرعه! ما اقربه! تألفاً لقلوب الناس و تقريبا </a:t>
            </a:r>
            <a:r>
              <a:rPr lang="fa-IR" sz="2400" b="1" dirty="0" smtClean="0">
                <a:solidFill>
                  <a:schemeClr val="tx1"/>
                </a:solidFill>
                <a:cs typeface="B Nazanin" pitchFamily="2" charset="-78"/>
              </a:rPr>
              <a:t>للفرج؛</a:t>
            </a:r>
            <a:endParaRPr lang="fa-IR" sz="2400" b="1" dirty="0">
              <a:solidFill>
                <a:schemeClr val="tx1"/>
              </a:solidFill>
              <a:cs typeface="B Nazanin" pitchFamily="2" charset="-78"/>
            </a:endParaRPr>
          </a:p>
          <a:p>
            <a:pPr algn="just"/>
            <a:r>
              <a:rPr lang="fa-IR" sz="2400" b="1" dirty="0" smtClean="0">
                <a:solidFill>
                  <a:schemeClr val="tx1"/>
                </a:solidFill>
                <a:cs typeface="B Nazanin" pitchFamily="2" charset="-78"/>
              </a:rPr>
              <a:t>اگر </a:t>
            </a:r>
            <a:r>
              <a:rPr lang="fa-IR" sz="2400" b="1" dirty="0">
                <a:solidFill>
                  <a:schemeClr val="tx1"/>
                </a:solidFill>
                <a:cs typeface="B Nazanin" pitchFamily="2" charset="-78"/>
              </a:rPr>
              <a:t>براي اين امر وقتي تعيين شود دل‏ها را قساوت مي‏گيرد و توده مردم از اسلام بر مي‏گردند. بگوييد: چه زود است! چقدر نزديك است! تا دل مردم آرام گيرد و فرج نزديك شود.</a:t>
            </a:r>
          </a:p>
          <a:p>
            <a:pPr algn="just"/>
            <a:endParaRPr lang="fa-IR" sz="2400" b="1" dirty="0">
              <a:solidFill>
                <a:schemeClr val="tx1"/>
              </a:solidFill>
              <a:cs typeface="B Nazanin" pitchFamily="2" charset="-78"/>
            </a:endParaRPr>
          </a:p>
        </p:txBody>
      </p:sp>
    </p:spTree>
    <p:extLst>
      <p:ext uri="{BB962C8B-B14F-4D97-AF65-F5344CB8AC3E}">
        <p14:creationId xmlns:p14="http://schemas.microsoft.com/office/powerpoint/2010/main" val="28024208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500"/>
                                        <p:tgtEl>
                                          <p:spTgt spid="3">
                                            <p:txEl>
                                              <p:pRg st="5" end="5"/>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5856" y="260649"/>
            <a:ext cx="5616624" cy="3384375"/>
          </a:xfrm>
        </p:spPr>
        <p:style>
          <a:lnRef idx="3">
            <a:schemeClr val="lt1"/>
          </a:lnRef>
          <a:fillRef idx="1">
            <a:schemeClr val="accent2"/>
          </a:fillRef>
          <a:effectRef idx="1">
            <a:schemeClr val="accent2"/>
          </a:effectRef>
          <a:fontRef idx="minor">
            <a:schemeClr val="lt1"/>
          </a:fontRef>
        </p:style>
        <p:txBody>
          <a:bodyPr>
            <a:normAutofit/>
          </a:bodyPr>
          <a:lstStyle/>
          <a:p>
            <a:r>
              <a:rPr lang="fa-IR" sz="2800" b="1" dirty="0" smtClean="0">
                <a:cs typeface="B Nazanin" pitchFamily="2" charset="-78"/>
              </a:rPr>
              <a:t>1. </a:t>
            </a:r>
            <a:r>
              <a:rPr lang="fa-IR" sz="2800" b="1" dirty="0">
                <a:cs typeface="B Nazanin" pitchFamily="2" charset="-78"/>
              </a:rPr>
              <a:t>ايجاد يأس و نااميدي به سبب عدم تحقق ظهور در وقت تعيين شده.</a:t>
            </a:r>
            <a:br>
              <a:rPr lang="fa-IR" sz="2800" b="1" dirty="0">
                <a:cs typeface="B Nazanin" pitchFamily="2" charset="-78"/>
              </a:rPr>
            </a:br>
            <a:r>
              <a:rPr lang="fa-IR" sz="2800" b="1" dirty="0" smtClean="0">
                <a:cs typeface="B Nazanin" pitchFamily="2" charset="-78"/>
              </a:rPr>
              <a:t>2</a:t>
            </a:r>
            <a:r>
              <a:rPr lang="fa-IR" sz="2800" b="1" dirty="0">
                <a:cs typeface="B Nazanin" pitchFamily="2" charset="-78"/>
              </a:rPr>
              <a:t>. ايجاد بدبيني نسبت به اصل ظهور.</a:t>
            </a:r>
            <a:br>
              <a:rPr lang="fa-IR" sz="2800" b="1" dirty="0">
                <a:cs typeface="B Nazanin" pitchFamily="2" charset="-78"/>
              </a:rPr>
            </a:br>
            <a:r>
              <a:rPr lang="fa-IR" sz="2800" b="1" dirty="0" smtClean="0">
                <a:cs typeface="B Nazanin" pitchFamily="2" charset="-78"/>
              </a:rPr>
              <a:t>3</a:t>
            </a:r>
            <a:r>
              <a:rPr lang="fa-IR" sz="2800" b="1" dirty="0">
                <a:cs typeface="B Nazanin" pitchFamily="2" charset="-78"/>
              </a:rPr>
              <a:t>. ايجاد بدبيني به شخصيت امام در اثر عدم تحقق ظهور.</a:t>
            </a:r>
            <a:br>
              <a:rPr lang="fa-IR" sz="2800" b="1" dirty="0">
                <a:cs typeface="B Nazanin" pitchFamily="2" charset="-78"/>
              </a:rPr>
            </a:br>
            <a:r>
              <a:rPr lang="fa-IR" sz="2800" b="1" dirty="0" smtClean="0">
                <a:cs typeface="B Nazanin" pitchFamily="2" charset="-78"/>
              </a:rPr>
              <a:t>4</a:t>
            </a:r>
            <a:r>
              <a:rPr lang="fa-IR" sz="2800" b="1" dirty="0">
                <a:cs typeface="B Nazanin" pitchFamily="2" charset="-78"/>
              </a:rPr>
              <a:t>. قساوت قلب‏ها.</a:t>
            </a:r>
            <a:br>
              <a:rPr lang="fa-IR" sz="2800" b="1" dirty="0">
                <a:cs typeface="B Nazanin" pitchFamily="2" charset="-78"/>
              </a:rPr>
            </a:br>
            <a:r>
              <a:rPr lang="fa-IR" sz="2800" b="1" dirty="0" smtClean="0">
                <a:cs typeface="B Nazanin" pitchFamily="2" charset="-78"/>
              </a:rPr>
              <a:t>5</a:t>
            </a:r>
            <a:r>
              <a:rPr lang="fa-IR" sz="2800" b="1" dirty="0">
                <a:cs typeface="B Nazanin" pitchFamily="2" charset="-78"/>
              </a:rPr>
              <a:t>. برگشتن مردم سست ايمان از دين.</a:t>
            </a:r>
          </a:p>
        </p:txBody>
      </p:sp>
      <p:sp>
        <p:nvSpPr>
          <p:cNvPr id="4" name="Title 1"/>
          <p:cNvSpPr txBox="1">
            <a:spLocks/>
          </p:cNvSpPr>
          <p:nvPr/>
        </p:nvSpPr>
        <p:spPr>
          <a:xfrm>
            <a:off x="179512" y="1412776"/>
            <a:ext cx="3096344"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fa-IR" sz="8800" dirty="0" smtClean="0">
                <a:latin typeface="IranNastaliq" pitchFamily="18" charset="0"/>
                <a:cs typeface="B Nazanin" panose="00000400000000000000" pitchFamily="2" charset="-78"/>
              </a:rPr>
              <a:t>پیامد های توقیت</a:t>
            </a:r>
            <a:endParaRPr lang="fa-IR" sz="8800" dirty="0">
              <a:solidFill>
                <a:schemeClr val="tx1">
                  <a:lumMod val="95000"/>
                  <a:lumOff val="5000"/>
                </a:schemeClr>
              </a:solidFill>
              <a:latin typeface="IranNastaliq" pitchFamily="18" charset="0"/>
              <a:cs typeface="B Nazanin" panose="00000400000000000000" pitchFamily="2" charset="-78"/>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60944" y="4149080"/>
            <a:ext cx="5547360" cy="1780032"/>
          </a:xfrm>
          <a:prstGeom prst="roundRect">
            <a:avLst>
              <a:gd name="adj" fmla="val 20010"/>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4360386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4168" y="188640"/>
            <a:ext cx="2950096" cy="1298575"/>
          </a:xfrm>
        </p:spPr>
        <p:txBody>
          <a:bodyPr>
            <a:normAutofit fontScale="90000"/>
          </a:bodyPr>
          <a:lstStyle/>
          <a:p>
            <a:r>
              <a:rPr lang="fa-IR" sz="7200" dirty="0" smtClean="0">
                <a:latin typeface="IranNastaliq" pitchFamily="18" charset="0"/>
                <a:cs typeface="B Nazanin" panose="00000400000000000000" pitchFamily="2" charset="-78"/>
              </a:rPr>
              <a:t>خاستگاه توقیت</a:t>
            </a:r>
            <a:endParaRPr lang="fa-IR" sz="7200" dirty="0">
              <a:latin typeface="IranNastaliq" pitchFamily="18" charset="0"/>
              <a:cs typeface="B Nazanin" panose="00000400000000000000" pitchFamily="2" charset="-78"/>
            </a:endParaRPr>
          </a:p>
        </p:txBody>
      </p:sp>
      <p:sp>
        <p:nvSpPr>
          <p:cNvPr id="3" name="Subtitle 2"/>
          <p:cNvSpPr>
            <a:spLocks noGrp="1"/>
          </p:cNvSpPr>
          <p:nvPr>
            <p:ph type="subTitle" idx="1"/>
          </p:nvPr>
        </p:nvSpPr>
        <p:spPr>
          <a:xfrm>
            <a:off x="179512" y="1196753"/>
            <a:ext cx="6192688" cy="4507126"/>
          </a:xfrm>
          <a:noFill/>
        </p:spPr>
        <p:style>
          <a:lnRef idx="2">
            <a:schemeClr val="accent3"/>
          </a:lnRef>
          <a:fillRef idx="1">
            <a:schemeClr val="lt1"/>
          </a:fillRef>
          <a:effectRef idx="0">
            <a:schemeClr val="accent3"/>
          </a:effectRef>
          <a:fontRef idx="minor">
            <a:schemeClr val="dk1"/>
          </a:fontRef>
        </p:style>
        <p:txBody>
          <a:bodyPr>
            <a:normAutofit lnSpcReduction="1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r>
              <a:rPr lang="fa-IR" b="1" cap="all" dirty="0">
                <a:ln w="0"/>
                <a:solidFill>
                  <a:schemeClr val="bg1"/>
                </a:solidFill>
                <a:effectLst>
                  <a:reflection blurRad="12700" stA="50000" endPos="50000" dist="5000" dir="5400000" sy="-100000" rotWithShape="0"/>
                </a:effectLst>
                <a:cs typeface="B Nazanin" pitchFamily="2" charset="-78"/>
              </a:rPr>
              <a:t>1. تعجيل و شتاب كردن در امر فرج.</a:t>
            </a:r>
          </a:p>
          <a:p>
            <a:pPr algn="just"/>
            <a:r>
              <a:rPr lang="fa-IR" b="1" cap="all" dirty="0" smtClean="0">
                <a:ln w="0"/>
                <a:solidFill>
                  <a:schemeClr val="bg1"/>
                </a:solidFill>
                <a:effectLst>
                  <a:reflection blurRad="12700" stA="50000" endPos="50000" dist="5000" dir="5400000" sy="-100000" rotWithShape="0"/>
                </a:effectLst>
                <a:cs typeface="B Nazanin" pitchFamily="2" charset="-78"/>
              </a:rPr>
              <a:t>2</a:t>
            </a:r>
            <a:r>
              <a:rPr lang="fa-IR" b="1" cap="all" dirty="0">
                <a:ln w="0"/>
                <a:solidFill>
                  <a:schemeClr val="bg1"/>
                </a:solidFill>
                <a:effectLst>
                  <a:reflection blurRad="12700" stA="50000" endPos="50000" dist="5000" dir="5400000" sy="-100000" rotWithShape="0"/>
                </a:effectLst>
                <a:cs typeface="B Nazanin" pitchFamily="2" charset="-78"/>
              </a:rPr>
              <a:t>. عوام‏فريبي در اثر هوي و هوس.</a:t>
            </a:r>
          </a:p>
          <a:p>
            <a:pPr algn="just"/>
            <a:r>
              <a:rPr lang="fa-IR" b="1" cap="all" dirty="0" smtClean="0">
                <a:ln w="0"/>
                <a:solidFill>
                  <a:schemeClr val="bg1"/>
                </a:solidFill>
                <a:effectLst>
                  <a:reflection blurRad="12700" stA="50000" endPos="50000" dist="5000" dir="5400000" sy="-100000" rotWithShape="0"/>
                </a:effectLst>
                <a:cs typeface="B Nazanin" pitchFamily="2" charset="-78"/>
              </a:rPr>
              <a:t>3</a:t>
            </a:r>
            <a:r>
              <a:rPr lang="fa-IR" b="1" cap="all" dirty="0">
                <a:ln w="0"/>
                <a:solidFill>
                  <a:schemeClr val="bg1"/>
                </a:solidFill>
                <a:effectLst>
                  <a:reflection blurRad="12700" stA="50000" endPos="50000" dist="5000" dir="5400000" sy="-100000" rotWithShape="0"/>
                </a:effectLst>
                <a:cs typeface="B Nazanin" pitchFamily="2" charset="-78"/>
              </a:rPr>
              <a:t>. توهم و خيال پردازي.</a:t>
            </a:r>
          </a:p>
          <a:p>
            <a:pPr algn="just"/>
            <a:r>
              <a:rPr lang="fa-IR" b="1" cap="all" dirty="0" smtClean="0">
                <a:ln w="0"/>
                <a:solidFill>
                  <a:schemeClr val="bg1"/>
                </a:solidFill>
                <a:effectLst>
                  <a:reflection blurRad="12700" stA="50000" endPos="50000" dist="5000" dir="5400000" sy="-100000" rotWithShape="0"/>
                </a:effectLst>
                <a:cs typeface="B Nazanin" pitchFamily="2" charset="-78"/>
              </a:rPr>
              <a:t>4</a:t>
            </a:r>
            <a:r>
              <a:rPr lang="fa-IR" b="1" cap="all" dirty="0">
                <a:ln w="0"/>
                <a:solidFill>
                  <a:schemeClr val="bg1"/>
                </a:solidFill>
                <a:effectLst>
                  <a:reflection blurRad="12700" stA="50000" endPos="50000" dist="5000" dir="5400000" sy="-100000" rotWithShape="0"/>
                </a:effectLst>
                <a:cs typeface="B Nazanin" pitchFamily="2" charset="-78"/>
              </a:rPr>
              <a:t>. عدم تطبيق صحيح آثاري كه بر اثر قدرت‏هاي روحي و رياضت‏ها به‏دست مي‏آورند. يعني چيزهايي را در آينده پيش‏بيني مي‏كنند، امّا در تطبيق آن‏ها اشتباه نموده و خيال مي‏كنند ظهور است. لذا وقتي تعيين مي‏كنند.</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58820" y="1700808"/>
            <a:ext cx="2373078" cy="35283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756073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45"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anim calcmode="lin" valueType="num">
                                      <p:cBhvr>
                                        <p:cTn id="11" dur="2000" fill="hold"/>
                                        <p:tgtEl>
                                          <p:spTgt spid="6"/>
                                        </p:tgtEl>
                                        <p:attrNameLst>
                                          <p:attrName>ppt_w</p:attrName>
                                        </p:attrNameLst>
                                      </p:cBhvr>
                                      <p:tavLst>
                                        <p:tav tm="0" fmla="#ppt_w*sin(2.5*pi*$)">
                                          <p:val>
                                            <p:fltVal val="0"/>
                                          </p:val>
                                        </p:tav>
                                        <p:tav tm="100000">
                                          <p:val>
                                            <p:fltVal val="1"/>
                                          </p:val>
                                        </p:tav>
                                      </p:tavLst>
                                    </p:anim>
                                    <p:anim calcmode="lin" valueType="num">
                                      <p:cBhvr>
                                        <p:cTn id="12"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ipe(down)">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down)">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down)">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down)">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rot="16200000">
            <a:off x="-1893787" y="2549971"/>
            <a:ext cx="5472608" cy="1470025"/>
          </a:xfrm>
        </p:spPr>
        <p:txBody>
          <a:bodyPr>
            <a:noAutofit/>
          </a:bodyPr>
          <a:lstStyle/>
          <a:p>
            <a:r>
              <a:rPr lang="fa-IR" sz="6600" dirty="0">
                <a:latin typeface="IranNastaliq" pitchFamily="18" charset="0"/>
                <a:cs typeface="B Nazanin" panose="00000400000000000000" pitchFamily="2" charset="-78"/>
              </a:rPr>
              <a:t>مبارزه و </a:t>
            </a:r>
            <a:r>
              <a:rPr lang="fa-IR" sz="6600" dirty="0" smtClean="0">
                <a:latin typeface="IranNastaliq" pitchFamily="18" charset="0"/>
                <a:cs typeface="B Nazanin" panose="00000400000000000000" pitchFamily="2" charset="-78"/>
              </a:rPr>
              <a:t>درمان توقیت</a:t>
            </a:r>
            <a:endParaRPr lang="fa-IR" sz="6600" dirty="0">
              <a:latin typeface="IranNastaliq" pitchFamily="18" charset="0"/>
              <a:cs typeface="B Nazanin" panose="00000400000000000000" pitchFamily="2" charset="-78"/>
            </a:endParaRPr>
          </a:p>
        </p:txBody>
      </p:sp>
      <p:sp>
        <p:nvSpPr>
          <p:cNvPr id="3" name="Subtitle 2"/>
          <p:cNvSpPr>
            <a:spLocks noGrp="1"/>
          </p:cNvSpPr>
          <p:nvPr>
            <p:ph type="subTitle" idx="1"/>
          </p:nvPr>
        </p:nvSpPr>
        <p:spPr>
          <a:xfrm>
            <a:off x="2123728" y="260648"/>
            <a:ext cx="6696744" cy="6336704"/>
          </a:xfrm>
          <a:noFill/>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algn="just"/>
            <a:r>
              <a:rPr lang="fa-IR" b="1" dirty="0">
                <a:solidFill>
                  <a:schemeClr val="bg1"/>
                </a:solidFill>
                <a:cs typeface="B Nazanin" pitchFamily="2" charset="-78"/>
              </a:rPr>
              <a:t>1. تكذيب:</a:t>
            </a:r>
          </a:p>
          <a:p>
            <a:pPr algn="just"/>
            <a:r>
              <a:rPr lang="fa-IR" b="1" dirty="0" smtClean="0">
                <a:solidFill>
                  <a:schemeClr val="bg1"/>
                </a:solidFill>
                <a:cs typeface="B Nazanin" pitchFamily="2" charset="-78"/>
              </a:rPr>
              <a:t>محمد </a:t>
            </a:r>
            <a:r>
              <a:rPr lang="fa-IR" b="1" dirty="0">
                <a:solidFill>
                  <a:schemeClr val="bg1"/>
                </a:solidFill>
                <a:cs typeface="B Nazanin" pitchFamily="2" charset="-78"/>
              </a:rPr>
              <a:t>بن مسلم گويد: امام صادق(ع) فرمود</a:t>
            </a:r>
            <a:r>
              <a:rPr lang="fa-IR" b="1" dirty="0" smtClean="0">
                <a:solidFill>
                  <a:schemeClr val="bg1"/>
                </a:solidFill>
                <a:cs typeface="B Nazanin" pitchFamily="2" charset="-78"/>
              </a:rPr>
              <a:t>:</a:t>
            </a:r>
          </a:p>
          <a:p>
            <a:pPr algn="just"/>
            <a:endParaRPr lang="fa-IR" b="1" dirty="0">
              <a:solidFill>
                <a:schemeClr val="bg1"/>
              </a:solidFill>
              <a:cs typeface="B Nazanin" pitchFamily="2" charset="-78"/>
            </a:endParaRPr>
          </a:p>
          <a:p>
            <a:pPr algn="just"/>
            <a:r>
              <a:rPr lang="fa-IR" b="1" dirty="0" smtClean="0">
                <a:solidFill>
                  <a:schemeClr val="bg1"/>
                </a:solidFill>
                <a:cs typeface="B Nazanin" pitchFamily="2" charset="-78"/>
              </a:rPr>
              <a:t>يا </a:t>
            </a:r>
            <a:r>
              <a:rPr lang="fa-IR" b="1" dirty="0">
                <a:solidFill>
                  <a:schemeClr val="bg1"/>
                </a:solidFill>
                <a:cs typeface="B Nazanin" pitchFamily="2" charset="-78"/>
              </a:rPr>
              <a:t>محمد، من اخبرك عنا توقيتا فلاتهابن ان تكذبه فانا لانوقت لاحد وقتا. </a:t>
            </a:r>
            <a:endParaRPr lang="fa-IR" b="1" dirty="0" smtClean="0">
              <a:solidFill>
                <a:schemeClr val="bg1"/>
              </a:solidFill>
              <a:cs typeface="B Nazanin" pitchFamily="2" charset="-78"/>
            </a:endParaRPr>
          </a:p>
          <a:p>
            <a:pPr algn="just"/>
            <a:endParaRPr lang="fa-IR" b="1" dirty="0">
              <a:solidFill>
                <a:schemeClr val="bg1"/>
              </a:solidFill>
              <a:cs typeface="B Nazanin" pitchFamily="2" charset="-78"/>
            </a:endParaRPr>
          </a:p>
          <a:p>
            <a:pPr algn="just"/>
            <a:r>
              <a:rPr lang="fa-IR" b="1" dirty="0" smtClean="0">
                <a:solidFill>
                  <a:schemeClr val="bg1"/>
                </a:solidFill>
                <a:cs typeface="B Nazanin" pitchFamily="2" charset="-78"/>
              </a:rPr>
              <a:t>اي </a:t>
            </a:r>
            <a:r>
              <a:rPr lang="fa-IR" b="1" dirty="0">
                <a:solidFill>
                  <a:schemeClr val="bg1"/>
                </a:solidFill>
                <a:cs typeface="B Nazanin" pitchFamily="2" charset="-78"/>
              </a:rPr>
              <a:t>محمد، هر كس از جانب ما به تو خبر دهد كه ما وقتي براي ظهور تعيين كرده‏ايم، بي مهابا و ترس او را تكذيب كن. زيرا ما براي هيچ كس [حتي خواص] وقتي تعيين نمي‏كنيم</a:t>
            </a:r>
            <a:r>
              <a:rPr lang="fa-IR" b="1" dirty="0" smtClean="0">
                <a:solidFill>
                  <a:schemeClr val="bg1"/>
                </a:solidFill>
                <a:cs typeface="B Nazanin" pitchFamily="2" charset="-78"/>
              </a:rPr>
              <a:t>.</a:t>
            </a:r>
          </a:p>
          <a:p>
            <a:pPr algn="just"/>
            <a:endParaRPr lang="fa-IR" b="1" dirty="0" smtClean="0">
              <a:solidFill>
                <a:schemeClr val="bg1"/>
              </a:solidFill>
              <a:cs typeface="B Nazanin" pitchFamily="2" charset="-78"/>
            </a:endParaRPr>
          </a:p>
          <a:p>
            <a:pPr algn="just"/>
            <a:r>
              <a:rPr lang="fa-IR" b="1" dirty="0">
                <a:solidFill>
                  <a:schemeClr val="bg1"/>
                </a:solidFill>
                <a:cs typeface="B Nazanin" pitchFamily="2" charset="-78"/>
              </a:rPr>
              <a:t>2. نزديك دانستن ظهور همراه با تسليم</a:t>
            </a:r>
            <a:r>
              <a:rPr lang="fa-IR" b="1" dirty="0" smtClean="0">
                <a:solidFill>
                  <a:schemeClr val="bg1"/>
                </a:solidFill>
                <a:cs typeface="B Nazanin" pitchFamily="2" charset="-78"/>
              </a:rPr>
              <a:t>.</a:t>
            </a:r>
          </a:p>
          <a:p>
            <a:pPr algn="just"/>
            <a:endParaRPr lang="fa-IR" b="1" dirty="0">
              <a:solidFill>
                <a:schemeClr val="bg1"/>
              </a:solidFill>
              <a:cs typeface="B Nazanin" pitchFamily="2" charset="-78"/>
            </a:endParaRPr>
          </a:p>
          <a:p>
            <a:pPr algn="just"/>
            <a:r>
              <a:rPr lang="fa-IR" b="1" dirty="0">
                <a:solidFill>
                  <a:schemeClr val="bg1"/>
                </a:solidFill>
                <a:cs typeface="B Nazanin" pitchFamily="2" charset="-78"/>
              </a:rPr>
              <a:t>3. روشنگري و تبيين علما و انديشمندان ديني.</a:t>
            </a:r>
          </a:p>
          <a:p>
            <a:pPr algn="just"/>
            <a:endParaRPr lang="fa-IR" dirty="0">
              <a:solidFill>
                <a:schemeClr val="bg1"/>
              </a:solidFill>
              <a:cs typeface="B Nazanin" pitchFamily="2" charset="-78"/>
            </a:endParaRPr>
          </a:p>
        </p:txBody>
      </p:sp>
    </p:spTree>
    <p:extLst>
      <p:ext uri="{BB962C8B-B14F-4D97-AF65-F5344CB8AC3E}">
        <p14:creationId xmlns:p14="http://schemas.microsoft.com/office/powerpoint/2010/main" val="83856165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par>
                          <p:cTn id="32" fill="hold">
                            <p:stCondLst>
                              <p:cond delay="5000"/>
                            </p:stCondLst>
                            <p:childTnLst>
                              <p:par>
                                <p:cTn id="33" presetID="10" presetClass="entr" presetSubtype="0" fill="hold" grpId="0" nodeType="after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3848" y="188640"/>
            <a:ext cx="2520280" cy="1008112"/>
          </a:xfrm>
          <a:noFill/>
        </p:spPr>
        <p:style>
          <a:lnRef idx="3">
            <a:schemeClr val="lt1"/>
          </a:lnRef>
          <a:fillRef idx="1">
            <a:schemeClr val="accent4"/>
          </a:fillRef>
          <a:effectRef idx="1">
            <a:schemeClr val="accent4"/>
          </a:effectRef>
          <a:fontRef idx="minor">
            <a:schemeClr val="lt1"/>
          </a:fontRef>
        </p:style>
        <p:txBody>
          <a:bodyPr>
            <a:normAutofit/>
          </a:bodyPr>
          <a:lstStyle/>
          <a:p>
            <a:r>
              <a:rPr lang="fa-IR" sz="6000" dirty="0" smtClean="0">
                <a:solidFill>
                  <a:srgbClr val="FFFF00"/>
                </a:solidFill>
                <a:effectLst>
                  <a:outerShdw blurRad="38100" dist="38100" dir="2700000" algn="tl">
                    <a:srgbClr val="000000">
                      <a:alpha val="43137"/>
                    </a:srgbClr>
                  </a:outerShdw>
                </a:effectLst>
                <a:cs typeface="2  Titr" pitchFamily="2" charset="-78"/>
              </a:rPr>
              <a:t>تطبیق</a:t>
            </a:r>
            <a:endParaRPr lang="fa-IR" sz="6000" dirty="0">
              <a:solidFill>
                <a:srgbClr val="FFFF00"/>
              </a:solidFill>
              <a:effectLst>
                <a:outerShdw blurRad="38100" dist="38100" dir="2700000" algn="tl">
                  <a:srgbClr val="000000">
                    <a:alpha val="43137"/>
                  </a:srgbClr>
                </a:outerShdw>
              </a:effectLst>
              <a:cs typeface="2  Titr" pitchFamily="2" charset="-78"/>
            </a:endParaRPr>
          </a:p>
        </p:txBody>
      </p:sp>
      <p:sp>
        <p:nvSpPr>
          <p:cNvPr id="3" name="Subtitle 2"/>
          <p:cNvSpPr>
            <a:spLocks noGrp="1"/>
          </p:cNvSpPr>
          <p:nvPr>
            <p:ph type="subTitle" idx="1"/>
          </p:nvPr>
        </p:nvSpPr>
        <p:spPr>
          <a:xfrm>
            <a:off x="179512" y="1412776"/>
            <a:ext cx="8712968" cy="5112568"/>
          </a:xfrm>
          <a:noFill/>
        </p:spPr>
        <p:style>
          <a:lnRef idx="2">
            <a:schemeClr val="accent6"/>
          </a:lnRef>
          <a:fillRef idx="1">
            <a:schemeClr val="lt1"/>
          </a:fillRef>
          <a:effectRef idx="0">
            <a:schemeClr val="accent6"/>
          </a:effectRef>
          <a:fontRef idx="minor">
            <a:schemeClr val="dk1"/>
          </a:fontRef>
        </p:style>
        <p:txBody>
          <a:bodyPr>
            <a:normAutofit lnSpcReduction="10000"/>
          </a:bodyPr>
          <a:lstStyle/>
          <a:p>
            <a:pPr algn="just"/>
            <a:r>
              <a:rPr lang="fa-IR" b="1" dirty="0">
                <a:solidFill>
                  <a:schemeClr val="accent1"/>
                </a:solidFill>
                <a:cs typeface="B Nazanin" pitchFamily="2" charset="-78"/>
              </a:rPr>
              <a:t>عده‏اي با خواندن يا شنيدن چند روايت در علايم ظهور، آن‏ها را بر افراد يا حوادثي تطبيق </a:t>
            </a:r>
            <a:r>
              <a:rPr lang="fa-IR" b="1" dirty="0" smtClean="0">
                <a:solidFill>
                  <a:schemeClr val="accent1"/>
                </a:solidFill>
                <a:cs typeface="B Nazanin" pitchFamily="2" charset="-78"/>
              </a:rPr>
              <a:t>مي</a:t>
            </a:r>
            <a:r>
              <a:rPr lang="fa-IR" b="1" dirty="0">
                <a:solidFill>
                  <a:schemeClr val="accent1"/>
                </a:solidFill>
                <a:cs typeface="B Nazanin" pitchFamily="2" charset="-78"/>
              </a:rPr>
              <a:t>‏دهند. البته خودِ تطبيق روايات بر حوادث، آفت و آسيب نيست، بلكه آفت، مطالب و ادعاهايي است كه افرادي به صرف خواندن يك يا دو روايت و بدون بررسي آيات و روايات و مطالب تاريخي و قدرت تشخيص صحيح و سقيمِ روايات مطرح مي‏كنند، يعني بدون داشتن تخصص به اظهار نظر مي‏پردازند. </a:t>
            </a:r>
            <a:endParaRPr lang="fa-IR" b="1" dirty="0" smtClean="0">
              <a:solidFill>
                <a:schemeClr val="accent1"/>
              </a:solidFill>
              <a:cs typeface="B Nazanin" pitchFamily="2" charset="-78"/>
            </a:endParaRPr>
          </a:p>
          <a:p>
            <a:pPr algn="just"/>
            <a:r>
              <a:rPr lang="fa-IR" b="1" dirty="0" smtClean="0">
                <a:solidFill>
                  <a:schemeClr val="tx1"/>
                </a:solidFill>
                <a:cs typeface="B Nazanin" pitchFamily="2" charset="-78"/>
              </a:rPr>
              <a:t>اين </a:t>
            </a:r>
            <a:r>
              <a:rPr lang="fa-IR" b="1" dirty="0">
                <a:solidFill>
                  <a:schemeClr val="tx1"/>
                </a:solidFill>
                <a:cs typeface="B Nazanin" pitchFamily="2" charset="-78"/>
              </a:rPr>
              <a:t>تذكر لازم است كه در روايات، تشخيص مؤلّفه‏ها و علايم سپاه حق و باطل به عهده علماي راستين گذاشته شده است؛ همان‏ها كه در عصر غيبت كبرا به عنوان ((‏نواب عام)) عهده دار امور گشته‏اند.</a:t>
            </a:r>
          </a:p>
        </p:txBody>
      </p:sp>
    </p:spTree>
    <p:extLst>
      <p:ext uri="{BB962C8B-B14F-4D97-AF65-F5344CB8AC3E}">
        <p14:creationId xmlns:p14="http://schemas.microsoft.com/office/powerpoint/2010/main" val="33662055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5"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randombar(vertical)">
                                      <p:cBhvr>
                                        <p:cTn id="13" dur="500"/>
                                        <p:tgtEl>
                                          <p:spTgt spid="3">
                                            <p:bg/>
                                          </p:spTgt>
                                        </p:tgtEl>
                                      </p:cBhvr>
                                    </p:animEffect>
                                  </p:childTnLst>
                                </p:cTn>
                              </p:par>
                            </p:childTnLst>
                          </p:cTn>
                        </p:par>
                        <p:par>
                          <p:cTn id="14" fill="hold">
                            <p:stCondLst>
                              <p:cond delay="1000"/>
                            </p:stCondLst>
                            <p:childTnLst>
                              <p:par>
                                <p:cTn id="15" presetID="14" presetClass="entr" presetSubtype="5"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vertical)">
                                      <p:cBhvr>
                                        <p:cTn id="17" dur="500"/>
                                        <p:tgtEl>
                                          <p:spTgt spid="3">
                                            <p:txEl>
                                              <p:pRg st="0" end="0"/>
                                            </p:txEl>
                                          </p:spTgt>
                                        </p:tgtEl>
                                      </p:cBhvr>
                                    </p:animEffect>
                                  </p:childTnLst>
                                </p:cTn>
                              </p:par>
                            </p:childTnLst>
                          </p:cTn>
                        </p:par>
                        <p:par>
                          <p:cTn id="18" fill="hold">
                            <p:stCondLst>
                              <p:cond delay="1500"/>
                            </p:stCondLst>
                            <p:childTnLst>
                              <p:par>
                                <p:cTn id="19" presetID="14" presetClass="entr" presetSubtype="5"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randombar(vertical)">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5856" y="260649"/>
            <a:ext cx="5616624" cy="3384375"/>
          </a:xfrm>
          <a:noFill/>
        </p:spPr>
        <p:style>
          <a:lnRef idx="3">
            <a:schemeClr val="lt1"/>
          </a:lnRef>
          <a:fillRef idx="1">
            <a:schemeClr val="accent2"/>
          </a:fillRef>
          <a:effectRef idx="1">
            <a:schemeClr val="accent2"/>
          </a:effectRef>
          <a:fontRef idx="minor">
            <a:schemeClr val="lt1"/>
          </a:fontRef>
        </p:style>
        <p:txBody>
          <a:bodyPr>
            <a:normAutofit fontScale="90000"/>
          </a:bodyPr>
          <a:lstStyle/>
          <a:p>
            <a:r>
              <a:rPr lang="fa-IR" sz="2800" b="1" dirty="0">
                <a:cs typeface="B Nazanin" pitchFamily="2" charset="-78"/>
              </a:rPr>
              <a:t>1. پيامد تطبيق، توقيت و تعجيل است.</a:t>
            </a:r>
            <a:br>
              <a:rPr lang="fa-IR" sz="2800" b="1" dirty="0">
                <a:cs typeface="B Nazanin" pitchFamily="2" charset="-78"/>
              </a:rPr>
            </a:br>
            <a:r>
              <a:rPr lang="fa-IR" sz="2800" b="1" dirty="0">
                <a:cs typeface="B Nazanin" pitchFamily="2" charset="-78"/>
              </a:rPr>
              <a:t/>
            </a:r>
            <a:br>
              <a:rPr lang="fa-IR" sz="2800" b="1" dirty="0">
                <a:cs typeface="B Nazanin" pitchFamily="2" charset="-78"/>
              </a:rPr>
            </a:br>
            <a:r>
              <a:rPr lang="fa-IR" sz="2800" b="1" dirty="0">
                <a:cs typeface="B Nazanin" pitchFamily="2" charset="-78"/>
              </a:rPr>
              <a:t>2. نوميدي و يأس در اثر عدم اتفاق ظهور.</a:t>
            </a:r>
            <a:br>
              <a:rPr lang="fa-IR" sz="2800" b="1" dirty="0">
                <a:cs typeface="B Nazanin" pitchFamily="2" charset="-78"/>
              </a:rPr>
            </a:br>
            <a:r>
              <a:rPr lang="fa-IR" sz="2800" b="1" dirty="0">
                <a:cs typeface="B Nazanin" pitchFamily="2" charset="-78"/>
              </a:rPr>
              <a:t/>
            </a:r>
            <a:br>
              <a:rPr lang="fa-IR" sz="2800" b="1" dirty="0">
                <a:cs typeface="B Nazanin" pitchFamily="2" charset="-78"/>
              </a:rPr>
            </a:br>
            <a:r>
              <a:rPr lang="fa-IR" sz="2800" b="1" dirty="0">
                <a:cs typeface="B Nazanin" pitchFamily="2" charset="-78"/>
              </a:rPr>
              <a:t>3. به دليل عدم تحقق تطبيق‏هاي مطرح شده، باعث بي‏اعتقادي افراد نسبت به اصل ظهور مي‏گردد و افراد در اصل ظهور و روايات به شك و ترديد مي‏افتند.</a:t>
            </a:r>
          </a:p>
        </p:txBody>
      </p:sp>
      <p:sp>
        <p:nvSpPr>
          <p:cNvPr id="4" name="Title 1"/>
          <p:cNvSpPr txBox="1">
            <a:spLocks/>
          </p:cNvSpPr>
          <p:nvPr/>
        </p:nvSpPr>
        <p:spPr>
          <a:xfrm>
            <a:off x="179512" y="1412776"/>
            <a:ext cx="3096344"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fa-IR" sz="8800" dirty="0" smtClean="0">
                <a:latin typeface="IranNastaliq" pitchFamily="18" charset="0"/>
                <a:cs typeface="B Nazanin" panose="00000400000000000000" pitchFamily="2" charset="-78"/>
              </a:rPr>
              <a:t>پیامد های تطبیق</a:t>
            </a:r>
            <a:endParaRPr lang="fa-IR" sz="8800" dirty="0">
              <a:solidFill>
                <a:schemeClr val="tx1">
                  <a:lumMod val="95000"/>
                  <a:lumOff val="5000"/>
                </a:schemeClr>
              </a:solidFill>
              <a:latin typeface="IranNastaliq" pitchFamily="18" charset="0"/>
              <a:cs typeface="B Nazanin" panose="00000400000000000000" pitchFamily="2" charset="-78"/>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60944" y="4149080"/>
            <a:ext cx="5547360" cy="1780032"/>
          </a:xfrm>
          <a:prstGeom prst="roundRect">
            <a:avLst>
              <a:gd name="adj" fmla="val 20010"/>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178728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par>
                          <p:cTn id="25" fill="hold">
                            <p:stCondLst>
                              <p:cond delay="2500"/>
                            </p:stCondLst>
                            <p:childTnLst>
                              <p:par>
                                <p:cTn id="26" presetID="42" presetClass="entr" presetSubtype="0"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4168" y="188640"/>
            <a:ext cx="2950096" cy="1298575"/>
          </a:xfrm>
        </p:spPr>
        <p:txBody>
          <a:bodyPr>
            <a:normAutofit fontScale="90000"/>
          </a:bodyPr>
          <a:lstStyle/>
          <a:p>
            <a:r>
              <a:rPr lang="fa-IR" sz="7200" dirty="0" smtClean="0">
                <a:latin typeface="IranNastaliq" pitchFamily="18" charset="0"/>
                <a:cs typeface="B Nazanin" panose="00000400000000000000" pitchFamily="2" charset="-78"/>
              </a:rPr>
              <a:t>خاستگاه تطبیق</a:t>
            </a:r>
            <a:endParaRPr lang="fa-IR" sz="7200" dirty="0">
              <a:latin typeface="IranNastaliq" pitchFamily="18" charset="0"/>
              <a:cs typeface="B Nazanin" panose="00000400000000000000" pitchFamily="2" charset="-78"/>
            </a:endParaRPr>
          </a:p>
        </p:txBody>
      </p:sp>
      <p:sp>
        <p:nvSpPr>
          <p:cNvPr id="3" name="Subtitle 2"/>
          <p:cNvSpPr>
            <a:spLocks noGrp="1"/>
          </p:cNvSpPr>
          <p:nvPr>
            <p:ph type="subTitle" idx="1"/>
          </p:nvPr>
        </p:nvSpPr>
        <p:spPr>
          <a:xfrm>
            <a:off x="179512" y="404664"/>
            <a:ext cx="6192688" cy="5976664"/>
          </a:xfrm>
          <a:noFill/>
        </p:spPr>
        <p:style>
          <a:lnRef idx="2">
            <a:schemeClr val="accent3"/>
          </a:lnRef>
          <a:fillRef idx="1">
            <a:schemeClr val="lt1"/>
          </a:fillRef>
          <a:effectRef idx="0">
            <a:schemeClr val="accent3"/>
          </a:effectRef>
          <a:fontRef idx="minor">
            <a:schemeClr val="dk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dirty="0" smtClean="0">
                <a:solidFill>
                  <a:schemeClr val="bg1"/>
                </a:solidFill>
                <a:cs typeface="B Mitra" pitchFamily="2" charset="-78"/>
              </a:rPr>
              <a:t>1</a:t>
            </a:r>
            <a:r>
              <a:rPr lang="fa-IR" dirty="0">
                <a:solidFill>
                  <a:schemeClr val="bg1"/>
                </a:solidFill>
                <a:cs typeface="B Mitra" pitchFamily="2" charset="-78"/>
              </a:rPr>
              <a:t>. توهم زدگي.</a:t>
            </a:r>
          </a:p>
          <a:p>
            <a:r>
              <a:rPr lang="fa-IR" dirty="0" smtClean="0">
                <a:solidFill>
                  <a:schemeClr val="bg1"/>
                </a:solidFill>
                <a:cs typeface="B Mitra" pitchFamily="2" charset="-78"/>
              </a:rPr>
              <a:t>2</a:t>
            </a:r>
            <a:r>
              <a:rPr lang="fa-IR" dirty="0">
                <a:solidFill>
                  <a:schemeClr val="bg1"/>
                </a:solidFill>
                <a:cs typeface="B Mitra" pitchFamily="2" charset="-78"/>
              </a:rPr>
              <a:t>. هوي و هوس و مشكل مطرح سازي خود </a:t>
            </a:r>
            <a:endParaRPr lang="fa-IR" dirty="0" smtClean="0">
              <a:solidFill>
                <a:schemeClr val="bg1"/>
              </a:solidFill>
              <a:cs typeface="B Mitra" pitchFamily="2" charset="-78"/>
            </a:endParaRPr>
          </a:p>
          <a:p>
            <a:r>
              <a:rPr lang="fa-IR" dirty="0" smtClean="0">
                <a:solidFill>
                  <a:schemeClr val="bg1"/>
                </a:solidFill>
                <a:cs typeface="B Mitra" pitchFamily="2" charset="-78"/>
              </a:rPr>
              <a:t>(</a:t>
            </a:r>
            <a:r>
              <a:rPr lang="fa-IR" dirty="0">
                <a:solidFill>
                  <a:schemeClr val="bg1"/>
                </a:solidFill>
                <a:cs typeface="B Mitra" pitchFamily="2" charset="-78"/>
              </a:rPr>
              <a:t>بيماري رواني هيستري</a:t>
            </a:r>
            <a:r>
              <a:rPr lang="fa-IR" dirty="0" smtClean="0">
                <a:solidFill>
                  <a:schemeClr val="bg1"/>
                </a:solidFill>
                <a:cs typeface="B Mitra" pitchFamily="2" charset="-78"/>
              </a:rPr>
              <a:t>)</a:t>
            </a:r>
            <a:endParaRPr lang="fa-IR" dirty="0">
              <a:solidFill>
                <a:schemeClr val="bg1"/>
              </a:solidFill>
              <a:cs typeface="B Mitra" pitchFamily="2" charset="-78"/>
            </a:endParaRPr>
          </a:p>
          <a:p>
            <a:r>
              <a:rPr lang="fa-IR" dirty="0" smtClean="0">
                <a:solidFill>
                  <a:schemeClr val="bg1"/>
                </a:solidFill>
                <a:cs typeface="B Mitra" pitchFamily="2" charset="-78"/>
              </a:rPr>
              <a:t>3</a:t>
            </a:r>
            <a:r>
              <a:rPr lang="fa-IR" dirty="0">
                <a:solidFill>
                  <a:schemeClr val="bg1"/>
                </a:solidFill>
                <a:cs typeface="B Mitra" pitchFamily="2" charset="-78"/>
              </a:rPr>
              <a:t>. دخالت افراد غير متخصص در مطالب كاملا فنّي و تخصصي.</a:t>
            </a:r>
          </a:p>
          <a:p>
            <a:r>
              <a:rPr lang="fa-IR" dirty="0" smtClean="0">
                <a:solidFill>
                  <a:schemeClr val="bg1"/>
                </a:solidFill>
                <a:cs typeface="B Mitra" pitchFamily="2" charset="-78"/>
              </a:rPr>
              <a:t>4</a:t>
            </a:r>
            <a:r>
              <a:rPr lang="fa-IR" dirty="0">
                <a:solidFill>
                  <a:schemeClr val="bg1"/>
                </a:solidFill>
                <a:cs typeface="B Mitra" pitchFamily="2" charset="-78"/>
              </a:rPr>
              <a:t>. عدم روشنگري كافي توسط علما</a:t>
            </a:r>
            <a:r>
              <a:rPr lang="fa-IR" dirty="0" smtClean="0">
                <a:solidFill>
                  <a:schemeClr val="bg1"/>
                </a:solidFill>
                <a:cs typeface="B Mitra" pitchFamily="2" charset="-78"/>
              </a:rPr>
              <a:t>:</a:t>
            </a:r>
          </a:p>
          <a:p>
            <a:endParaRPr lang="fa-IR" dirty="0">
              <a:solidFill>
                <a:schemeClr val="bg1"/>
              </a:solidFill>
              <a:cs typeface="B Mitra" pitchFamily="2" charset="-78"/>
            </a:endParaRPr>
          </a:p>
          <a:p>
            <a:r>
              <a:rPr lang="fa-IR" dirty="0" smtClean="0">
                <a:solidFill>
                  <a:schemeClr val="bg1"/>
                </a:solidFill>
                <a:cs typeface="B Mitra" pitchFamily="2" charset="-78"/>
              </a:rPr>
              <a:t>الف</a:t>
            </a:r>
            <a:r>
              <a:rPr lang="fa-IR" dirty="0">
                <a:solidFill>
                  <a:schemeClr val="bg1"/>
                </a:solidFill>
                <a:cs typeface="B Mitra" pitchFamily="2" charset="-78"/>
              </a:rPr>
              <a:t>) عدم تبيين علايم حتمي و غير حتمي، عدم طرح مسأله بداء و مسايل مرتبط با علايم ظهور.</a:t>
            </a:r>
          </a:p>
          <a:p>
            <a:r>
              <a:rPr lang="fa-IR" dirty="0" smtClean="0">
                <a:solidFill>
                  <a:schemeClr val="bg1"/>
                </a:solidFill>
                <a:cs typeface="B Mitra" pitchFamily="2" charset="-78"/>
              </a:rPr>
              <a:t>ب</a:t>
            </a:r>
            <a:r>
              <a:rPr lang="fa-IR" dirty="0">
                <a:solidFill>
                  <a:schemeClr val="bg1"/>
                </a:solidFill>
                <a:cs typeface="B Mitra" pitchFamily="2" charset="-78"/>
              </a:rPr>
              <a:t>) نداشتن عكس‏العمل مناسب در مقابل مدّعيان.</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58820" y="1700808"/>
            <a:ext cx="2373078" cy="35283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21220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barn(inVertical)">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arn(inVertical)">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arn(inVertical)">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arn(inVertical)">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barn(inVertical)">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barn(inVertical)">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barn(inVertical)">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barn(inVertical)">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rot="16200000">
            <a:off x="-1764702" y="2420887"/>
            <a:ext cx="5472608" cy="1728193"/>
          </a:xfrm>
          <a:noFill/>
        </p:spPr>
        <p:style>
          <a:lnRef idx="1">
            <a:schemeClr val="accent4"/>
          </a:lnRef>
          <a:fillRef idx="3">
            <a:schemeClr val="accent4"/>
          </a:fillRef>
          <a:effectRef idx="2">
            <a:schemeClr val="accent4"/>
          </a:effectRef>
          <a:fontRef idx="minor">
            <a:schemeClr val="lt1"/>
          </a:fontRef>
        </p:style>
        <p:txBody>
          <a:bodyPr>
            <a:noAutofit/>
          </a:bodyPr>
          <a:lstStyle/>
          <a:p>
            <a:r>
              <a:rPr lang="fa-IR" sz="8000" dirty="0">
                <a:latin typeface="IranNastaliq" pitchFamily="18" charset="0"/>
                <a:cs typeface="B Nazanin" panose="00000400000000000000" pitchFamily="2" charset="-78"/>
              </a:rPr>
              <a:t>مبارزه و </a:t>
            </a:r>
            <a:r>
              <a:rPr lang="fa-IR" sz="8000" dirty="0" smtClean="0">
                <a:latin typeface="IranNastaliq" pitchFamily="18" charset="0"/>
                <a:cs typeface="B Nazanin" panose="00000400000000000000" pitchFamily="2" charset="-78"/>
              </a:rPr>
              <a:t>درمان تطبیق</a:t>
            </a:r>
            <a:endParaRPr lang="fa-IR" sz="8000" dirty="0">
              <a:latin typeface="IranNastaliq" pitchFamily="18" charset="0"/>
              <a:cs typeface="B Nazanin" panose="00000400000000000000" pitchFamily="2" charset="-78"/>
            </a:endParaRPr>
          </a:p>
        </p:txBody>
      </p:sp>
      <p:sp>
        <p:nvSpPr>
          <p:cNvPr id="3" name="Subtitle 2"/>
          <p:cNvSpPr>
            <a:spLocks noGrp="1"/>
          </p:cNvSpPr>
          <p:nvPr>
            <p:ph type="subTitle" idx="1"/>
          </p:nvPr>
        </p:nvSpPr>
        <p:spPr>
          <a:xfrm>
            <a:off x="2123728" y="260648"/>
            <a:ext cx="6696744" cy="6336704"/>
          </a:xfrm>
          <a:no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endParaRPr lang="fa-IR" b="1" dirty="0" smtClean="0">
              <a:solidFill>
                <a:schemeClr val="bg1"/>
              </a:solidFill>
              <a:cs typeface="B Mitra" pitchFamily="2" charset="-78"/>
            </a:endParaRPr>
          </a:p>
          <a:p>
            <a:r>
              <a:rPr lang="fa-IR" b="1" dirty="0" smtClean="0">
                <a:solidFill>
                  <a:schemeClr val="bg1"/>
                </a:solidFill>
                <a:cs typeface="B Mitra" pitchFamily="2" charset="-78"/>
              </a:rPr>
              <a:t>1</a:t>
            </a:r>
            <a:r>
              <a:rPr lang="fa-IR" b="1" dirty="0">
                <a:solidFill>
                  <a:schemeClr val="bg1"/>
                </a:solidFill>
                <a:cs typeface="B Mitra" pitchFamily="2" charset="-78"/>
              </a:rPr>
              <a:t>. تبيين و روشنگري.</a:t>
            </a:r>
          </a:p>
          <a:p>
            <a:endParaRPr lang="fa-IR" b="1" dirty="0">
              <a:solidFill>
                <a:schemeClr val="bg1"/>
              </a:solidFill>
              <a:cs typeface="B Mitra" pitchFamily="2" charset="-78"/>
            </a:endParaRPr>
          </a:p>
          <a:p>
            <a:r>
              <a:rPr lang="fa-IR" b="1" dirty="0">
                <a:solidFill>
                  <a:schemeClr val="bg1"/>
                </a:solidFill>
                <a:cs typeface="B Mitra" pitchFamily="2" charset="-78"/>
              </a:rPr>
              <a:t>2. تكذيب و مبارزه با انحرافات.</a:t>
            </a:r>
          </a:p>
          <a:p>
            <a:endParaRPr lang="fa-IR" b="1" dirty="0">
              <a:solidFill>
                <a:schemeClr val="bg1"/>
              </a:solidFill>
              <a:cs typeface="B Mitra" pitchFamily="2" charset="-78"/>
            </a:endParaRPr>
          </a:p>
          <a:p>
            <a:r>
              <a:rPr lang="fa-IR" b="1" dirty="0">
                <a:solidFill>
                  <a:schemeClr val="bg1"/>
                </a:solidFill>
                <a:cs typeface="B Mitra" pitchFamily="2" charset="-78"/>
              </a:rPr>
              <a:t>3. كار كارشناسي در مورد علايم و ويژگي‏ها توسط علما.</a:t>
            </a:r>
            <a:endParaRPr lang="fa-IR" dirty="0">
              <a:solidFill>
                <a:schemeClr val="bg1"/>
              </a:solidFill>
              <a:cs typeface="B Mitra" pitchFamily="2" charset="-78"/>
            </a:endParaRPr>
          </a:p>
        </p:txBody>
      </p:sp>
    </p:spTree>
    <p:extLst>
      <p:ext uri="{BB962C8B-B14F-4D97-AF65-F5344CB8AC3E}">
        <p14:creationId xmlns:p14="http://schemas.microsoft.com/office/powerpoint/2010/main" val="38855936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85"/>
            <a:ext cx="9144000" cy="6853629"/>
          </a:xfrm>
          <a:prstGeom prst="rect">
            <a:avLst/>
          </a:prstGeom>
        </p:spPr>
      </p:pic>
    </p:spTree>
    <p:extLst>
      <p:ext uri="{BB962C8B-B14F-4D97-AF65-F5344CB8AC3E}">
        <p14:creationId xmlns:p14="http://schemas.microsoft.com/office/powerpoint/2010/main" val="362779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a:bodyPr>
          <a:lstStyle/>
          <a:p>
            <a:pPr algn="just"/>
            <a:r>
              <a:rPr lang="fa-IR" b="1" dirty="0" smtClean="0">
                <a:cs typeface="B Nazanin" pitchFamily="2" charset="-78"/>
              </a:rPr>
              <a:t>آسیب، عاملی است که سبب اختلال، ناهنجاری و آفت در پدیده ها می شود و آسیب شناسی به معنای بازشناسی اختلال های مفهومی و مصداقی بحث است.</a:t>
            </a:r>
            <a:br>
              <a:rPr lang="fa-IR" b="1" dirty="0" smtClean="0">
                <a:cs typeface="B Nazanin" pitchFamily="2" charset="-78"/>
              </a:rPr>
            </a:br>
            <a:r>
              <a:rPr lang="fa-IR" b="1" dirty="0" smtClean="0">
                <a:cs typeface="B Nazanin" pitchFamily="2" charset="-78"/>
              </a:rPr>
              <a:t>این اختلال ها ممکن است که در اثر ناکارآمد بودن و ضعف روشهای پیام رسانی یا محتوایی پیام باشد.</a:t>
            </a:r>
          </a:p>
        </p:txBody>
      </p:sp>
    </p:spTree>
    <p:extLst>
      <p:ext uri="{BB962C8B-B14F-4D97-AF65-F5344CB8AC3E}">
        <p14:creationId xmlns:p14="http://schemas.microsoft.com/office/powerpoint/2010/main" val="1355270181"/>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rot="16200000">
            <a:off x="-2432410" y="2872571"/>
            <a:ext cx="6264698" cy="1184867"/>
          </a:xfrm>
          <a:no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fa-IR" sz="5400" dirty="0" smtClean="0">
                <a:latin typeface="IranNastaliq" pitchFamily="18" charset="0"/>
                <a:cs typeface="B Nazanin" panose="00000400000000000000" pitchFamily="2" charset="-78"/>
              </a:rPr>
              <a:t>انواع آسیب های مهدویت</a:t>
            </a:r>
            <a:endParaRPr lang="fa-IR" sz="5400" dirty="0">
              <a:latin typeface="IranNastaliq" pitchFamily="18" charset="0"/>
              <a:cs typeface="B Nazanin" panose="00000400000000000000" pitchFamily="2" charset="-78"/>
            </a:endParaRPr>
          </a:p>
        </p:txBody>
      </p:sp>
      <p:sp>
        <p:nvSpPr>
          <p:cNvPr id="3" name="Subtitle 2"/>
          <p:cNvSpPr>
            <a:spLocks noGrp="1"/>
          </p:cNvSpPr>
          <p:nvPr>
            <p:ph type="subTitle" idx="1"/>
          </p:nvPr>
        </p:nvSpPr>
        <p:spPr>
          <a:xfrm>
            <a:off x="1371600" y="260648"/>
            <a:ext cx="7592888" cy="6408712"/>
          </a:xfrm>
        </p:spPr>
        <p:txBody>
          <a:bodyPr>
            <a:normAutofit/>
          </a:bodyPr>
          <a:lstStyle/>
          <a:p>
            <a:pPr algn="r"/>
            <a:r>
              <a:rPr lang="fa-IR"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Baran" pitchFamily="2" charset="-78"/>
              </a:rPr>
              <a:t>&gt;برداشت‏هاي غلط</a:t>
            </a:r>
          </a:p>
          <a:p>
            <a:pPr algn="r"/>
            <a:r>
              <a:rPr lang="fa-IR"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Baran" pitchFamily="2" charset="-78"/>
              </a:rPr>
              <a:t>&gt;استعجال ظهور</a:t>
            </a:r>
          </a:p>
          <a:p>
            <a:pPr algn="r"/>
            <a:r>
              <a:rPr lang="fa-IR"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Baran" pitchFamily="2" charset="-78"/>
              </a:rPr>
              <a:t>&gt;تعيين زمان ظهور</a:t>
            </a:r>
          </a:p>
          <a:p>
            <a:pPr algn="r"/>
            <a:r>
              <a:rPr lang="fa-IR"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Baran" pitchFamily="2" charset="-78"/>
              </a:rPr>
              <a:t>&gt;تطبيق علائم ظهور بر مصاديق خاص</a:t>
            </a:r>
          </a:p>
          <a:p>
            <a:pPr algn="r"/>
            <a:r>
              <a:rPr lang="fa-IR"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Baran" pitchFamily="2" charset="-78"/>
              </a:rPr>
              <a:t>&gt;طرح مباحث غير ضروري</a:t>
            </a:r>
          </a:p>
          <a:p>
            <a:pPr algn="r"/>
            <a:r>
              <a:rPr lang="fa-IR"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Baran" pitchFamily="2" charset="-78"/>
              </a:rPr>
              <a:t>&gt;مدعيان دروغين</a:t>
            </a:r>
          </a:p>
          <a:p>
            <a:pPr algn="r"/>
            <a:endParaRPr lang="fa-IR"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Baran" pitchFamily="2" charset="-78"/>
            </a:endParaRPr>
          </a:p>
        </p:txBody>
      </p:sp>
    </p:spTree>
    <p:extLst>
      <p:ext uri="{BB962C8B-B14F-4D97-AF65-F5344CB8AC3E}">
        <p14:creationId xmlns:p14="http://schemas.microsoft.com/office/powerpoint/2010/main" val="355849717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par>
                          <p:cTn id="15" fill="hold">
                            <p:stCondLst>
                              <p:cond delay="1500"/>
                            </p:stCondLst>
                            <p:childTnLst>
                              <p:par>
                                <p:cTn id="16" presetID="22" presetClass="entr" presetSubtype="4"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par>
                          <p:cTn id="23" fill="hold">
                            <p:stCondLst>
                              <p:cond delay="2500"/>
                            </p:stCondLst>
                            <p:childTnLst>
                              <p:par>
                                <p:cTn id="24" presetID="2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par>
                          <p:cTn id="27" fill="hold">
                            <p:stCondLst>
                              <p:cond delay="3000"/>
                            </p:stCondLst>
                            <p:childTnLst>
                              <p:par>
                                <p:cTn id="28" presetID="22" presetClass="entr" presetSubtype="4"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par>
                          <p:cTn id="31" fill="hold">
                            <p:stCondLst>
                              <p:cond delay="3500"/>
                            </p:stCondLst>
                            <p:childTnLst>
                              <p:par>
                                <p:cTn id="32" presetID="22" presetClass="entr" presetSubtype="4"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72" y="548680"/>
            <a:ext cx="4176464" cy="1008112"/>
          </a:xfrm>
        </p:spPr>
        <p:txBody>
          <a:bodyPr>
            <a:noAutofit/>
          </a:bodyPr>
          <a:lstStyle/>
          <a:p>
            <a:r>
              <a:rPr lang="fa-IR" sz="4800" dirty="0" smtClean="0">
                <a:solidFill>
                  <a:schemeClr val="tx1">
                    <a:lumMod val="95000"/>
                    <a:lumOff val="5000"/>
                  </a:schemeClr>
                </a:solidFill>
                <a:latin typeface="IranNastaliq" pitchFamily="18" charset="0"/>
                <a:cs typeface="B Nazanin" panose="00000400000000000000" pitchFamily="2" charset="-78"/>
              </a:rPr>
              <a:t>برداشت های غلط1: انتظار</a:t>
            </a:r>
            <a:endParaRPr lang="fa-IR" sz="4800" dirty="0">
              <a:solidFill>
                <a:schemeClr val="tx1">
                  <a:lumMod val="95000"/>
                  <a:lumOff val="5000"/>
                </a:schemeClr>
              </a:solidFill>
              <a:latin typeface="IranNastaliq" pitchFamily="18" charset="0"/>
              <a:cs typeface="B Nazanin" panose="00000400000000000000" pitchFamily="2" charset="-78"/>
            </a:endParaRPr>
          </a:p>
        </p:txBody>
      </p:sp>
      <p:sp>
        <p:nvSpPr>
          <p:cNvPr id="3" name="Subtitle 2"/>
          <p:cNvSpPr>
            <a:spLocks noGrp="1"/>
          </p:cNvSpPr>
          <p:nvPr>
            <p:ph type="subTitle" idx="1"/>
          </p:nvPr>
        </p:nvSpPr>
        <p:spPr>
          <a:xfrm>
            <a:off x="107504" y="1673424"/>
            <a:ext cx="8784976" cy="5184576"/>
          </a:xfrm>
          <a:noFill/>
        </p:spPr>
        <p:style>
          <a:lnRef idx="3">
            <a:schemeClr val="lt1"/>
          </a:lnRef>
          <a:fillRef idx="1">
            <a:schemeClr val="accent6"/>
          </a:fillRef>
          <a:effectRef idx="1">
            <a:schemeClr val="accent6"/>
          </a:effectRef>
          <a:fontRef idx="minor">
            <a:schemeClr val="lt1"/>
          </a:fontRef>
        </p:style>
        <p:txBody>
          <a:bodyPr>
            <a:normAutofit fontScale="85000" lnSpcReduction="20000"/>
          </a:bodyPr>
          <a:lstStyle/>
          <a:p>
            <a:pPr marL="571500" indent="-571500" algn="just">
              <a:lnSpc>
                <a:spcPct val="120000"/>
              </a:lnSpc>
              <a:buFont typeface="Arial" pitchFamily="34" charset="0"/>
              <a:buChar char="•"/>
            </a:pPr>
            <a:r>
              <a:rPr lang="fa-IR" sz="3600" b="1" dirty="0" smtClean="0">
                <a:solidFill>
                  <a:schemeClr val="tx1">
                    <a:lumMod val="95000"/>
                    <a:lumOff val="5000"/>
                  </a:schemeClr>
                </a:solidFill>
                <a:cs typeface="B Nazanin" pitchFamily="2" charset="-78"/>
              </a:rPr>
              <a:t>افرادی که انتظار را به نشستن در مسجد، حسینیه، منزل و دعا کردن برای فرج می دانند. اینها مردمی هستند که به تکلیف خود عمل می کنند، لکن به این فکر نیستند که برای فرج، کاری کنند.</a:t>
            </a:r>
          </a:p>
          <a:p>
            <a:pPr marL="571500" indent="-571500" algn="just">
              <a:lnSpc>
                <a:spcPct val="120000"/>
              </a:lnSpc>
              <a:buFont typeface="Arial" pitchFamily="34" charset="0"/>
              <a:buChar char="•"/>
            </a:pPr>
            <a:r>
              <a:rPr lang="fa-IR" sz="3600" b="1" dirty="0" smtClean="0">
                <a:solidFill>
                  <a:schemeClr val="tx1">
                    <a:lumMod val="95000"/>
                    <a:lumOff val="5000"/>
                  </a:schemeClr>
                </a:solidFill>
                <a:cs typeface="B Nazanin" pitchFamily="2" charset="-78"/>
              </a:rPr>
              <a:t>بعضی قائلند که ما کار به هیچ امری نداریم و باید خودِ حضرت بیایند و امور را اصلاح نمایند.</a:t>
            </a:r>
          </a:p>
          <a:p>
            <a:pPr marL="571500" indent="-571500" algn="just">
              <a:lnSpc>
                <a:spcPct val="120000"/>
              </a:lnSpc>
              <a:buFont typeface="Arial" pitchFamily="34" charset="0"/>
              <a:buChar char="•"/>
            </a:pPr>
            <a:r>
              <a:rPr lang="fa-IR" sz="3600" b="1" dirty="0" smtClean="0">
                <a:solidFill>
                  <a:schemeClr val="tx1">
                    <a:lumMod val="95000"/>
                    <a:lumOff val="5000"/>
                  </a:schemeClr>
                </a:solidFill>
                <a:cs typeface="B Nazanin" pitchFamily="2" charset="-78"/>
              </a:rPr>
              <a:t>عده ای می گویند: عالَم باید پر از معصیت شود تا حضرت بیاید و ما نباید امر به معروف و نهی از منکر کنیم.</a:t>
            </a:r>
          </a:p>
          <a:p>
            <a:pPr marL="571500" indent="-571500" algn="just">
              <a:lnSpc>
                <a:spcPct val="120000"/>
              </a:lnSpc>
              <a:buFont typeface="Arial" pitchFamily="34" charset="0"/>
              <a:buChar char="•"/>
            </a:pPr>
            <a:r>
              <a:rPr lang="fa-IR" sz="3600" b="1" dirty="0" smtClean="0">
                <a:solidFill>
                  <a:schemeClr val="tx1">
                    <a:lumMod val="95000"/>
                    <a:lumOff val="5000"/>
                  </a:schemeClr>
                </a:solidFill>
                <a:cs typeface="B Nazanin" pitchFamily="2" charset="-78"/>
              </a:rPr>
              <a:t>عده ای دیگر پا را فراتر کذارده می گویند: باید برای گسترش فساد و تباهی، تلاش کنیم تا به ظهور نزدیک شویم.</a:t>
            </a:r>
            <a:endParaRPr lang="fa-IR" sz="3600" b="1" dirty="0">
              <a:solidFill>
                <a:schemeClr val="tx1">
                  <a:lumMod val="95000"/>
                  <a:lumOff val="5000"/>
                </a:schemeClr>
              </a:solidFill>
              <a:cs typeface="B Nazanin" pitchFamily="2" charset="-78"/>
            </a:endParaRPr>
          </a:p>
        </p:txBody>
      </p:sp>
    </p:spTree>
    <p:extLst>
      <p:ext uri="{BB962C8B-B14F-4D97-AF65-F5344CB8AC3E}">
        <p14:creationId xmlns:p14="http://schemas.microsoft.com/office/powerpoint/2010/main" val="159001082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116632"/>
            <a:ext cx="7488832" cy="6624736"/>
          </a:xfrm>
        </p:spPr>
        <p:txBody>
          <a:bodyPr>
            <a:normAutofit/>
          </a:bodyPr>
          <a:lstStyle/>
          <a:p>
            <a:pPr algn="just"/>
            <a:r>
              <a:rPr lang="fa-IR" sz="2800" b="1" dirty="0" smtClean="0">
                <a:solidFill>
                  <a:schemeClr val="tx1">
                    <a:lumMod val="95000"/>
                    <a:lumOff val="5000"/>
                  </a:schemeClr>
                </a:solidFill>
                <a:cs typeface="B Nazanin" pitchFamily="2" charset="-78"/>
              </a:rPr>
              <a:t>بنيانگذار جمهوري اسلامي حضرت امام خميني(ره) در نقد اين ديدگاه فرموده‏اند:</a:t>
            </a:r>
          </a:p>
          <a:p>
            <a:pPr algn="just"/>
            <a:r>
              <a:rPr lang="fa-IR" dirty="0" smtClean="0">
                <a:solidFill>
                  <a:schemeClr val="tx1">
                    <a:lumMod val="95000"/>
                    <a:lumOff val="5000"/>
                  </a:schemeClr>
                </a:solidFill>
                <a:cs typeface="B Nazanin" pitchFamily="2" charset="-78"/>
              </a:rPr>
              <a:t>ما اگر دستمان مي‏رسيد، قدرت داشتيم بايد برويم تمام ظلم‏ها و جورها را از عالم برداريم تکليف شرعي ماست. منتهي ما نمي‏توانيم. اين که هست اين است که حضرت [امام مهدي‏عليه السلام] عالم را پر مي‏کند از عدالت؛ نه شما دست برداريد از اين تکليفتان، نه اين که شما ديگر تکليف نداريد..</a:t>
            </a:r>
          </a:p>
          <a:p>
            <a:pPr algn="just"/>
            <a:r>
              <a:rPr lang="fa-IR" sz="2800" b="1" dirty="0">
                <a:solidFill>
                  <a:schemeClr val="tx1">
                    <a:lumMod val="95000"/>
                    <a:lumOff val="5000"/>
                  </a:schemeClr>
                </a:solidFill>
                <a:cs typeface="B Nazanin" pitchFamily="2" charset="-78"/>
              </a:rPr>
              <a:t>ايشان همچنين در ادامه بيانات خود فرموده‏اند:</a:t>
            </a:r>
          </a:p>
          <a:p>
            <a:pPr algn="just"/>
            <a:r>
              <a:rPr lang="fa-IR" dirty="0" smtClean="0">
                <a:solidFill>
                  <a:schemeClr val="tx1">
                    <a:lumMod val="95000"/>
                    <a:lumOff val="5000"/>
                  </a:schemeClr>
                </a:solidFill>
                <a:cs typeface="B Nazanin" pitchFamily="2" charset="-78"/>
              </a:rPr>
              <a:t>[آيا] ما بر خلاف آيات شريفه قرآن دست از نهي از منکر برداريم؟ دست از امر به معروف برداريم و توسعه بدهيم گناهان را براي اين که حضرت بيايند؟!.</a:t>
            </a:r>
          </a:p>
          <a:p>
            <a:pPr algn="just"/>
            <a:endParaRPr lang="fa-IR" dirty="0">
              <a:solidFill>
                <a:schemeClr val="tx1">
                  <a:lumMod val="95000"/>
                  <a:lumOff val="5000"/>
                </a:schemeClr>
              </a:solidFill>
              <a:cs typeface="B Nazanin" pitchFamily="2" charset="-78"/>
            </a:endParaRPr>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5852" y="105748"/>
            <a:ext cx="1351484" cy="197337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62685462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556793"/>
            <a:ext cx="8568952" cy="5112567"/>
          </a:xfrm>
          <a:noFill/>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fa-IR" b="1" dirty="0" smtClean="0">
                <a:cs typeface="2  Baran" pitchFamily="2" charset="-78"/>
              </a:rPr>
              <a:t/>
            </a:r>
            <a:br>
              <a:rPr lang="fa-IR" b="1" dirty="0" smtClean="0">
                <a:cs typeface="2  Baran" pitchFamily="2" charset="-78"/>
              </a:rPr>
            </a:br>
            <a:r>
              <a:rPr lang="fa-IR" b="1" dirty="0">
                <a:cs typeface="B Badr" pitchFamily="2" charset="-78"/>
              </a:rPr>
              <a:t>ابن اعین ازامام باقر(ع):</a:t>
            </a:r>
            <a:r>
              <a:rPr lang="fa-IR" b="1" dirty="0" smtClean="0">
                <a:cs typeface="2  Baran" pitchFamily="2" charset="-78"/>
              </a:rPr>
              <a:t/>
            </a:r>
            <a:br>
              <a:rPr lang="fa-IR" b="1" dirty="0" smtClean="0">
                <a:cs typeface="2  Baran" pitchFamily="2" charset="-78"/>
              </a:rPr>
            </a:b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dr" pitchFamily="2" charset="-78"/>
              </a:rPr>
              <a:t>کل رایة تُرفَعُ قَبلَ قیامِ القائمِ طاغوتٌ</a:t>
            </a:r>
            <a:r>
              <a:rPr lang="fa-IR" b="1" dirty="0" smtClean="0">
                <a:cs typeface="2  Baran" pitchFamily="2" charset="-78"/>
              </a:rPr>
              <a:t/>
            </a:r>
            <a:br>
              <a:rPr lang="fa-IR" b="1" dirty="0" smtClean="0">
                <a:cs typeface="2  Baran" pitchFamily="2" charset="-78"/>
              </a:rPr>
            </a:br>
            <a:r>
              <a:rPr lang="fa-IR" b="1" dirty="0" smtClean="0">
                <a:cs typeface="2  Baran" pitchFamily="2" charset="-78"/>
              </a:rPr>
              <a:t>بعضي از ظاهر بعضي از روايات اينگونه برداشت کرده‏اند که هر قيامي قبل از قيام امام مهدي‏عليه السلام محکوم و مردود است بنابراين در برابر قيام و انقلاب شکوهمند اسلامي ايران که قيامي بر ضدّ طاغوت و استکبار و در جهت برقراري احکام الهي بوده است موضع نادرستي گرفته‏اند.</a:t>
            </a:r>
            <a:br>
              <a:rPr lang="fa-IR" b="1" dirty="0" smtClean="0">
                <a:cs typeface="2  Baran" pitchFamily="2" charset="-78"/>
              </a:rPr>
            </a:br>
            <a:endParaRPr lang="fa-IR" b="1" dirty="0">
              <a:cs typeface="2  Baran" pitchFamily="2" charset="-78"/>
            </a:endParaRPr>
          </a:p>
        </p:txBody>
      </p:sp>
      <p:sp>
        <p:nvSpPr>
          <p:cNvPr id="4" name="Title 1"/>
          <p:cNvSpPr txBox="1">
            <a:spLocks/>
          </p:cNvSpPr>
          <p:nvPr/>
        </p:nvSpPr>
        <p:spPr>
          <a:xfrm>
            <a:off x="179512" y="260648"/>
            <a:ext cx="511256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fa-IR" sz="4000" dirty="0" smtClean="0">
                <a:solidFill>
                  <a:schemeClr val="tx1">
                    <a:lumMod val="95000"/>
                    <a:lumOff val="5000"/>
                  </a:schemeClr>
                </a:solidFill>
                <a:latin typeface="IranNastaliq" pitchFamily="18" charset="0"/>
                <a:cs typeface="B Nazanin" panose="00000400000000000000" pitchFamily="2" charset="-78"/>
              </a:rPr>
              <a:t>برداشت های غلط2: قیام قبل از قیام</a:t>
            </a:r>
            <a:endParaRPr lang="fa-IR" sz="4000" dirty="0">
              <a:solidFill>
                <a:schemeClr val="tx1">
                  <a:lumMod val="95000"/>
                  <a:lumOff val="5000"/>
                </a:schemeClr>
              </a:solidFill>
              <a:latin typeface="IranNastaliq" pitchFamily="18" charset="0"/>
              <a:cs typeface="B Nazanin" panose="00000400000000000000" pitchFamily="2" charset="-78"/>
            </a:endParaRPr>
          </a:p>
        </p:txBody>
      </p:sp>
    </p:spTree>
    <p:extLst>
      <p:ext uri="{BB962C8B-B14F-4D97-AF65-F5344CB8AC3E}">
        <p14:creationId xmlns:p14="http://schemas.microsoft.com/office/powerpoint/2010/main" val="295912169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6"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5805264"/>
            <a:ext cx="2016224" cy="889879"/>
          </a:xfrm>
        </p:spPr>
        <p:txBody>
          <a:bodyPr>
            <a:noAutofit/>
          </a:bodyPr>
          <a:lstStyle/>
          <a:p>
            <a:r>
              <a:rPr lang="fa-IR"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پاسخ</a:t>
            </a:r>
            <a:endParaRPr lang="fa-IR"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3" name="Subtitle 2"/>
          <p:cNvSpPr>
            <a:spLocks noGrp="1"/>
          </p:cNvSpPr>
          <p:nvPr>
            <p:ph type="subTitle" idx="1"/>
          </p:nvPr>
        </p:nvSpPr>
        <p:spPr>
          <a:xfrm>
            <a:off x="1691680" y="188640"/>
            <a:ext cx="7272808" cy="6336704"/>
          </a:xfrm>
        </p:spPr>
        <p:txBody>
          <a:bodyPr>
            <a:normAutofit fontScale="92500"/>
          </a:bodyPr>
          <a:lstStyle/>
          <a:p>
            <a:pPr algn="just"/>
            <a:r>
              <a:rPr lang="fa-IR" sz="3600" b="1" dirty="0" smtClean="0">
                <a:solidFill>
                  <a:srgbClr val="FFFF00"/>
                </a:solidFill>
                <a:cs typeface="B Nazanin" pitchFamily="2" charset="-78"/>
              </a:rPr>
              <a:t>در پاسخ بايد گفت که اجراي بسياري از احکام اسلامي مانند اقامه حدود و قصاص و نيز جهاد با دشمنان و مبارزه فراگير با فساد جز با تشکيل حکومت اسلامي ممکن نيست، بنابراين تلاش براي برقراري نظام اسلامي کاري پسنديده و مورد قبول است و نهي از قيام در بعضي از روايات به معني شرکت در قيام‏هاي باطل که انگيزه الهي ندارد و يا قيام‏هايي که بدون توجه به شرايط و زمينه‏هاي لازم انجام مي‏گيرد و يا حرکت‏هايي که به عنوان قيام مهدوي شروع مي‏گردد، مي‏باشد. نه اينکه هر انقلاب و حرکتي که در مسير اصلاح جامعه است مردود شمرده شود.</a:t>
            </a:r>
            <a:endParaRPr lang="fa-IR" sz="3600" b="1" dirty="0">
              <a:solidFill>
                <a:srgbClr val="FFFF00"/>
              </a:solidFill>
              <a:cs typeface="B Nazanin" pitchFamily="2" charset="-78"/>
            </a:endParaRPr>
          </a:p>
        </p:txBody>
      </p:sp>
    </p:spTree>
    <p:extLst>
      <p:ext uri="{BB962C8B-B14F-4D97-AF65-F5344CB8AC3E}">
        <p14:creationId xmlns:p14="http://schemas.microsoft.com/office/powerpoint/2010/main" val="419005840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429000"/>
            <a:ext cx="8784976" cy="3312368"/>
          </a:xfrm>
          <a:noFill/>
        </p:spPr>
        <p:style>
          <a:lnRef idx="0">
            <a:schemeClr val="accent4"/>
          </a:lnRef>
          <a:fillRef idx="3">
            <a:schemeClr val="accent4"/>
          </a:fillRef>
          <a:effectRef idx="3">
            <a:schemeClr val="accent4"/>
          </a:effectRef>
          <a:fontRef idx="minor">
            <a:schemeClr val="lt1"/>
          </a:fontRef>
        </p:style>
        <p:txBody>
          <a:bodyPr>
            <a:noAutofit/>
          </a:bodyPr>
          <a:lstStyle/>
          <a:p>
            <a:r>
              <a:rPr lang="fa-IR" sz="2800" b="1" dirty="0">
                <a:cs typeface="B Nazanin" pitchFamily="2" charset="-78"/>
              </a:rPr>
              <a:t>معمر بن خلاد مي‏گويد</a:t>
            </a:r>
            <a:r>
              <a:rPr lang="fa-IR" sz="2800" b="1" dirty="0" smtClean="0">
                <a:cs typeface="B Nazanin" pitchFamily="2" charset="-78"/>
              </a:rPr>
              <a:t>:</a:t>
            </a:r>
            <a:br>
              <a:rPr lang="fa-IR" sz="2800" b="1" dirty="0" smtClean="0">
                <a:cs typeface="B Nazanin" pitchFamily="2" charset="-78"/>
              </a:rPr>
            </a:br>
            <a:r>
              <a:rPr lang="fa-IR" sz="2800" b="1" dirty="0" smtClean="0">
                <a:cs typeface="B Nazanin" pitchFamily="2" charset="-78"/>
              </a:rPr>
              <a:t> </a:t>
            </a:r>
            <a:r>
              <a:rPr lang="fa-IR" sz="2800" b="1" dirty="0">
                <a:cs typeface="B Nazanin" pitchFamily="2" charset="-78"/>
              </a:rPr>
              <a:t>نزد امام رضا(ع) سخن از حضرت قائم(ع) مطرح شد. حضرت فرمودند</a:t>
            </a:r>
            <a:r>
              <a:rPr lang="fa-IR" sz="2800" b="1" dirty="0" smtClean="0">
                <a:cs typeface="B Nazanin" pitchFamily="2" charset="-78"/>
              </a:rPr>
              <a:t>:((</a:t>
            </a:r>
            <a:r>
              <a:rPr lang="fa-IR" sz="2800" b="1" dirty="0">
                <a:cs typeface="B Nazanin" pitchFamily="2" charset="-78"/>
              </a:rPr>
              <a:t>‏... لو قد خرج قائمنا(ع) لم يكن الا العلق و العرق و النوم علي </a:t>
            </a:r>
            <a:r>
              <a:rPr lang="fa-IR" sz="2800" b="1" dirty="0" smtClean="0">
                <a:cs typeface="B Nazanin" pitchFamily="2" charset="-78"/>
              </a:rPr>
              <a:t>السّروج</a:t>
            </a:r>
            <a:br>
              <a:rPr lang="fa-IR" sz="2800" b="1" dirty="0" smtClean="0">
                <a:cs typeface="B Nazanin" pitchFamily="2" charset="-78"/>
              </a:rPr>
            </a:br>
            <a:r>
              <a:rPr lang="fa-IR" sz="2800" b="1" dirty="0" smtClean="0">
                <a:cs typeface="B Nazanin" pitchFamily="2" charset="-78"/>
              </a:rPr>
              <a:t> </a:t>
            </a:r>
            <a:r>
              <a:rPr lang="fa-IR" sz="2800" b="1" dirty="0">
                <a:cs typeface="B Nazanin" pitchFamily="2" charset="-78"/>
              </a:rPr>
              <a:t>شما امروز سبكبال‏تر از آن زمانيد. قائم كه قيام كند، جز عرق ريختن و خواب (از فرط خستگي و مجاهدت‏هاي پي در پي) روي زين‏ها نيست)).</a:t>
            </a:r>
          </a:p>
        </p:txBody>
      </p:sp>
      <p:sp>
        <p:nvSpPr>
          <p:cNvPr id="3" name="Title 1"/>
          <p:cNvSpPr txBox="1">
            <a:spLocks/>
          </p:cNvSpPr>
          <p:nvPr/>
        </p:nvSpPr>
        <p:spPr>
          <a:xfrm>
            <a:off x="179512" y="260648"/>
            <a:ext cx="8352928" cy="1008112"/>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fa-IR" sz="5400" dirty="0" smtClean="0">
                <a:solidFill>
                  <a:schemeClr val="tx1">
                    <a:lumMod val="95000"/>
                    <a:lumOff val="5000"/>
                  </a:schemeClr>
                </a:solidFill>
                <a:latin typeface="IranNastaliq" pitchFamily="18" charset="0"/>
                <a:cs typeface="B Nazanin" panose="00000400000000000000" pitchFamily="2" charset="-78"/>
              </a:rPr>
              <a:t>برداشت های غلط3:افراط و تفریط در ترسیم چهره مهر و غضب امام عصر(عج)</a:t>
            </a:r>
            <a:endParaRPr lang="fa-IR" sz="5400" dirty="0">
              <a:solidFill>
                <a:schemeClr val="tx1">
                  <a:lumMod val="95000"/>
                  <a:lumOff val="5000"/>
                </a:schemeClr>
              </a:solidFill>
              <a:latin typeface="IranNastaliq" pitchFamily="18" charset="0"/>
              <a:cs typeface="B Nazanin" panose="00000400000000000000" pitchFamily="2" charset="-78"/>
            </a:endParaRPr>
          </a:p>
        </p:txBody>
      </p:sp>
      <p:sp>
        <p:nvSpPr>
          <p:cNvPr id="4" name="TextBox 3"/>
          <p:cNvSpPr txBox="1"/>
          <p:nvPr/>
        </p:nvSpPr>
        <p:spPr>
          <a:xfrm>
            <a:off x="179511" y="1631702"/>
            <a:ext cx="8897699" cy="1200329"/>
          </a:xfrm>
          <a:prstGeom prst="rect">
            <a:avLst/>
          </a:prstGeom>
          <a:noFill/>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lgn="just"/>
            <a:r>
              <a:rPr lang="fa-IR" sz="2400" dirty="0">
                <a:cs typeface="2  Titr" pitchFamily="2" charset="-78"/>
              </a:rPr>
              <a:t>برخي هر گونه مبارزه و مجاهدت را از حضرت نفي مي‏كنند و صرفا به دنبال حل معجزه آساي امورند و مهرباني حضرت را به معناي عدم اجراي هر گونه كيفري مي‏دانند. </a:t>
            </a:r>
          </a:p>
        </p:txBody>
      </p:sp>
    </p:spTree>
    <p:extLst>
      <p:ext uri="{BB962C8B-B14F-4D97-AF65-F5344CB8AC3E}">
        <p14:creationId xmlns:p14="http://schemas.microsoft.com/office/powerpoint/2010/main" val="3770056644"/>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theme/theme1.xml><?xml version="1.0" encoding="utf-8"?>
<a:theme xmlns:a="http://schemas.openxmlformats.org/drawingml/2006/main" name="Office Theme">
  <a:themeElements>
    <a:clrScheme name="Custom 1">
      <a:dk1>
        <a:srgbClr val="FFFFFF"/>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1757</TotalTime>
  <Words>2219</Words>
  <Application>Microsoft Office PowerPoint</Application>
  <PresentationFormat>On-screen Show (4:3)</PresentationFormat>
  <Paragraphs>145</Paragraphs>
  <Slides>28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28</vt:i4>
      </vt:variant>
    </vt:vector>
  </HeadingPairs>
  <TitlesOfParts>
    <vt:vector size="40" baseType="lpstr">
      <vt:lpstr>2  Baran</vt:lpstr>
      <vt:lpstr>2  Titr</vt:lpstr>
      <vt:lpstr>Arial</vt:lpstr>
      <vt:lpstr>B Badr</vt:lpstr>
      <vt:lpstr>B Mitra</vt:lpstr>
      <vt:lpstr>B Nazanin</vt:lpstr>
      <vt:lpstr>B Titr</vt:lpstr>
      <vt:lpstr>Calibri</vt:lpstr>
      <vt:lpstr>IranNastaliq</vt:lpstr>
      <vt:lpstr>Times New Roman</vt:lpstr>
      <vt:lpstr>Wingdings</vt:lpstr>
      <vt:lpstr>Office Theme</vt:lpstr>
      <vt:lpstr>آسیب شناسی در مهدویت</vt:lpstr>
      <vt:lpstr>آسیب شناسی مهدویت</vt:lpstr>
      <vt:lpstr>آسیب، عاملی است که سبب اختلال، ناهنجاری و آفت در پدیده ها می شود و آسیب شناسی به معنای بازشناسی اختلال های مفهومی و مصداقی بحث است. این اختلال ها ممکن است که در اثر ناکارآمد بودن و ضعف روشهای پیام رسانی یا محتوایی پیام باشد.</vt:lpstr>
      <vt:lpstr>انواع آسیب های مهدویت</vt:lpstr>
      <vt:lpstr>برداشت های غلط1: انتظار</vt:lpstr>
      <vt:lpstr>PowerPoint Presentation</vt:lpstr>
      <vt:lpstr> ابن اعین ازامام باقر(ع): کل رایة تُرفَعُ قَبلَ قیامِ القائمِ طاغوتٌ بعضي از ظاهر بعضي از روايات اينگونه برداشت کرده‏اند که هر قيامي قبل از قيام امام مهدي‏عليه السلام محکوم و مردود است بنابراين در برابر قيام و انقلاب شکوهمند اسلامي ايران که قيامي بر ضدّ طاغوت و استکبار و در جهت برقراري احکام الهي بوده است موضع نادرستي گرفته‏اند. </vt:lpstr>
      <vt:lpstr>پاسخ</vt:lpstr>
      <vt:lpstr>معمر بن خلاد مي‏گويد:  نزد امام رضا(ع) سخن از حضرت قائم(ع) مطرح شد. حضرت فرمودند:((‏... لو قد خرج قائمنا(ع) لم يكن الا العلق و العرق و النوم علي السّروج  شما امروز سبكبال‏تر از آن زمانيد. قائم كه قيام كند، جز عرق ريختن و خواب (از فرط خستگي و مجاهدت‏هاي پي در پي) روي زين‏ها نيست)).</vt:lpstr>
      <vt:lpstr>مبارزه و درمان علم و بصيرت در دين، بررسي آيات و روايات و سيره اهل‏بيت: به ويژه درك مطالب ذيل: 1. روشن شدن مسأله امداد غيبي و جايگاه آن در قيام. 2. بررسي رابطه حكمت و محبت، كه حكيم، مهرباني‏اش هم از حكمت او سرچشمه مي‏گيرد و حكمت هيچ‏گاه نمي‏پذيرد بر گرگ صفتان ـ كه خويي جز وحشيگري و جنايت ندارند و هيچ موعظه‏اي در آن‏ها اثر ندارد و به هيچ صراطي مستقيم نيستند ـ ترحم شود</vt:lpstr>
      <vt:lpstr>پيامدها 1. ايجاد دلزدگي و نفرت نسبت به امام. 2. ترس و خوف از حضرت و عدم پذيرش امام به عنوان پدري مهربان. 3. نااميدي از انجام اعمال صالح به جهت ترس از عدم پذيرش توسط امام، با اين تصور كه اكثريت كشته خواهند شد و حضرت اعمال او را نيز نخواهد پذيرفت. نتيجه اين‏كه نفرت و خشونت و يأس، باعث عدم انگيزه براي درك و حتي تأمل درباره حضرت و راه و مرام او مي‏گردد.</vt:lpstr>
      <vt:lpstr>مبارزه و درمان 1. با بررسي روايات روشن مي‏گردد كه بسياري از مطالب ارائه شده (قتل‏هاي آغازين، جوي خون، كشته شدن دو سوم مردم و ...) دچار اشكالات بسيار از ناحيه سند و دلالت مي‏باشند. 2. روشنگري توسط انديشمندان:  الف) جنگ تنها با كساني است كه جز زبان زور چيزي نمي‏فهمند، نه عموم مردم كه با جان و دل سراغ حضرت مي‏آيند. 3. حضرت با مردم مهربان، بلكه مهربان‏ترين افراد است. ((‏جواد بالمال، رحيم بالمساكين، شديد علي العمال . او نسبت به مال و دارايي، كريم و گشاده دست، با مسكينان، مهربان و با كارگزاران، سخت‏گير است)). در روايتي، امام رضا(ع) در بيان صفات امام معصوم فرمود: ((‏يكون اعلم الناس و احكم الناس و اتقي الناس و احلم الناس و اشجع الناس و اسخي الناس... و يكون اولي بالناس منهم بانفسهم و اشفق عليهم من آبائهم و امهاتهم و...))  امام، سرآمد مردم در دانش، قضاوت و حكمت، پرهيزكاري، حلم، شجاعت و سخاوت است... او نسبت به مردم از خودشان سزاوارتر و از پدر و مادرشان دلسوزتر است و... .  3. در نهايت گفتني است وظيفه يك عالم ـ چنان‏كه روايات مي‏گويند ـ ايجاد تعادل در خوف و رجا است، نه اين‏كه دچار افراط و تفريط شده و مخاطبان خويش را به ورطه افراط و تفريط افكند.</vt:lpstr>
      <vt:lpstr>مرحوم صدوق در كمال‏الدين نقل كرده كه امام جواد(ع) فرمود:  ((‏يهلك فيها المستعجلون؛ در دوران غيبت، شتاب‏زدگان در امر ظهور هلاك مي‏شوند.)) امام صادق(ع) فرمود: انما هلك الناس من استعجالهم لهذا الامر. ان الله لايعجل لعجلة العباد ان لهذا الامر غاية ينتهي اليها فلو قد بَلَغوها لم يستقدموا ساعة و لم يستأخروا. شتاب مردم براي اين كار، آن‏ها را هلاك ساخت. خداوند به جهت شتاب مردم، شتاب نمي‏كند. براي اين امر مدتي است كه بايد پايان پذيرد. اگر پايانش فرا رسد، آن را ساعتي پيش و پس نيفكنند.</vt:lpstr>
      <vt:lpstr>خاستگاه تعجیل</vt:lpstr>
      <vt:lpstr>درمان تعجیل</vt:lpstr>
      <vt:lpstr>PowerPoint Presentation</vt:lpstr>
      <vt:lpstr>درمان تعجیل</vt:lpstr>
      <vt:lpstr>آسیبی دیگر</vt:lpstr>
      <vt:lpstr>توقیت</vt:lpstr>
      <vt:lpstr>توقیت</vt:lpstr>
      <vt:lpstr>1. ايجاد يأس و نااميدي به سبب عدم تحقق ظهور در وقت تعيين شده. 2. ايجاد بدبيني نسبت به اصل ظهور. 3. ايجاد بدبيني به شخصيت امام در اثر عدم تحقق ظهور. 4. قساوت قلب‏ها. 5. برگشتن مردم سست ايمان از دين.</vt:lpstr>
      <vt:lpstr>خاستگاه توقیت</vt:lpstr>
      <vt:lpstr>مبارزه و درمان توقیت</vt:lpstr>
      <vt:lpstr>تطبیق</vt:lpstr>
      <vt:lpstr>1. پيامد تطبيق، توقيت و تعجيل است.  2. نوميدي و يأس در اثر عدم اتفاق ظهور.  3. به دليل عدم تحقق تطبيق‏هاي مطرح شده، باعث بي‏اعتقادي افراد نسبت به اصل ظهور مي‏گردد و افراد در اصل ظهور و روايات به شك و ترديد مي‏افتند.</vt:lpstr>
      <vt:lpstr>خاستگاه تطبیق</vt:lpstr>
      <vt:lpstr>مبارزه و درمان تطبیق</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آسیب شناسی مهددویت</dc:title>
  <dc:creator>olyanejad</dc:creator>
  <cp:lastModifiedBy>Windows 8</cp:lastModifiedBy>
  <cp:revision>35</cp:revision>
  <dcterms:created xsi:type="dcterms:W3CDTF">2011-01-24T09:20:48Z</dcterms:created>
  <dcterms:modified xsi:type="dcterms:W3CDTF">2017-04-27T05:14:14Z</dcterms:modified>
</cp:coreProperties>
</file>