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72" r:id="rId15"/>
    <p:sldId id="273" r:id="rId16"/>
    <p:sldId id="275" r:id="rId17"/>
    <p:sldId id="280" r:id="rId18"/>
    <p:sldId id="279" r:id="rId19"/>
    <p:sldId id="281" r:id="rId20"/>
    <p:sldId id="286" r:id="rId21"/>
    <p:sldId id="270" r:id="rId22"/>
    <p:sldId id="271" r:id="rId23"/>
    <p:sldId id="276" r:id="rId24"/>
    <p:sldId id="283" r:id="rId25"/>
    <p:sldId id="277" r:id="rId26"/>
    <p:sldId id="285" r:id="rId27"/>
    <p:sldId id="287" r:id="rId28"/>
    <p:sldId id="288" r:id="rId29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E45E830-E17C-4A02-9FBD-D4CF0880BD09}" type="datetimeFigureOut">
              <a:rPr lang="fa-IR" smtClean="0"/>
              <a:t>12/04/1440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AA4998F-03B4-4322-8308-3C4547CD648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76020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D82B1-39C2-45F3-84CC-A17748E9994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40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09CA-31AF-4D3E-BF5D-40BA8A3500DC}" type="datetimeFigureOut">
              <a:rPr lang="fa-IR" smtClean="0"/>
              <a:t>12/04/1440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07B2-F029-4FE4-B5E8-35A4585A13C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4144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09CA-31AF-4D3E-BF5D-40BA8A3500DC}" type="datetimeFigureOut">
              <a:rPr lang="fa-IR" smtClean="0"/>
              <a:t>12/04/1440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07B2-F029-4FE4-B5E8-35A4585A13C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25183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09CA-31AF-4D3E-BF5D-40BA8A3500DC}" type="datetimeFigureOut">
              <a:rPr lang="fa-IR" smtClean="0"/>
              <a:t>12/04/1440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07B2-F029-4FE4-B5E8-35A4585A13C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50281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09CA-31AF-4D3E-BF5D-40BA8A3500DC}" type="datetimeFigureOut">
              <a:rPr lang="fa-IR" smtClean="0"/>
              <a:t>12/04/1440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07B2-F029-4FE4-B5E8-35A4585A13C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73479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09CA-31AF-4D3E-BF5D-40BA8A3500DC}" type="datetimeFigureOut">
              <a:rPr lang="fa-IR" smtClean="0"/>
              <a:t>12/04/1440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07B2-F029-4FE4-B5E8-35A4585A13C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62483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09CA-31AF-4D3E-BF5D-40BA8A3500DC}" type="datetimeFigureOut">
              <a:rPr lang="fa-IR" smtClean="0"/>
              <a:t>12/04/1440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07B2-F029-4FE4-B5E8-35A4585A13C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65628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09CA-31AF-4D3E-BF5D-40BA8A3500DC}" type="datetimeFigureOut">
              <a:rPr lang="fa-IR" smtClean="0"/>
              <a:t>12/04/1440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07B2-F029-4FE4-B5E8-35A4585A13C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95346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09CA-31AF-4D3E-BF5D-40BA8A3500DC}" type="datetimeFigureOut">
              <a:rPr lang="fa-IR" smtClean="0"/>
              <a:t>12/04/1440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07B2-F029-4FE4-B5E8-35A4585A13C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49732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09CA-31AF-4D3E-BF5D-40BA8A3500DC}" type="datetimeFigureOut">
              <a:rPr lang="fa-IR" smtClean="0"/>
              <a:t>12/04/1440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07B2-F029-4FE4-B5E8-35A4585A13C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02328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09CA-31AF-4D3E-BF5D-40BA8A3500DC}" type="datetimeFigureOut">
              <a:rPr lang="fa-IR" smtClean="0"/>
              <a:t>12/04/1440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07B2-F029-4FE4-B5E8-35A4585A13C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91387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09CA-31AF-4D3E-BF5D-40BA8A3500DC}" type="datetimeFigureOut">
              <a:rPr lang="fa-IR" smtClean="0"/>
              <a:t>12/04/1440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07B2-F029-4FE4-B5E8-35A4585A13C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86755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109CA-31AF-4D3E-BF5D-40BA8A3500DC}" type="datetimeFigureOut">
              <a:rPr lang="fa-IR" smtClean="0"/>
              <a:t>12/04/1440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A07B2-F029-4FE4-B5E8-35A4585A13C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5975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 descr="E:\متون\بسم الله الرحمن الرحیم\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99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YA MAHDI\Downloads\353196_RmDHy7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08720"/>
            <a:ext cx="5040560" cy="490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42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413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a-IR" sz="3600" dirty="0" smtClean="0">
                <a:solidFill>
                  <a:srgbClr val="FF0000"/>
                </a:solidFill>
                <a:cs typeface="2  Badr" pitchFamily="2" charset="-78"/>
              </a:rPr>
              <a:t>معرفی انجمن حجتیه</a:t>
            </a:r>
          </a:p>
          <a:p>
            <a:pPr marL="0" indent="0">
              <a:buNone/>
            </a:pPr>
            <a:r>
              <a:rPr lang="fa-IR" sz="3600" dirty="0">
                <a:cs typeface="2  Badr" pitchFamily="2" charset="-78"/>
              </a:rPr>
              <a:t>انجمن حجتیه، مقارن با کودتای 28 </a:t>
            </a:r>
            <a:r>
              <a:rPr lang="fa-IR" sz="3600" dirty="0" smtClean="0">
                <a:cs typeface="2  Badr" pitchFamily="2" charset="-78"/>
              </a:rPr>
              <a:t>مرداد </a:t>
            </a:r>
            <a:r>
              <a:rPr lang="fa-IR" sz="3600" dirty="0">
                <a:cs typeface="2  Badr" pitchFamily="2" charset="-78"/>
              </a:rPr>
              <a:t>1332، توسط شیخ </a:t>
            </a:r>
            <a:r>
              <a:rPr lang="fa-IR" sz="3600" dirty="0" smtClean="0">
                <a:cs typeface="2  Badr" pitchFamily="2" charset="-78"/>
              </a:rPr>
              <a:t>محمود حلبی</a:t>
            </a:r>
            <a:r>
              <a:rPr lang="fa-IR" sz="3600" dirty="0">
                <a:cs typeface="2  Badr" pitchFamily="2" charset="-78"/>
              </a:rPr>
              <a:t>، با </a:t>
            </a:r>
            <a:r>
              <a:rPr lang="fa-IR" sz="3600" dirty="0" smtClean="0">
                <a:cs typeface="2  Badr" pitchFamily="2" charset="-78"/>
              </a:rPr>
              <a:t>انگیزه</a:t>
            </a:r>
            <a:r>
              <a:rPr lang="en-US" sz="3600" dirty="0">
                <a:cs typeface="2  Badr" pitchFamily="2" charset="-78"/>
              </a:rPr>
              <a:t> </a:t>
            </a:r>
            <a:r>
              <a:rPr lang="fa-IR" sz="3600" dirty="0">
                <a:cs typeface="2  Badr" pitchFamily="2" charset="-78"/>
              </a:rPr>
              <a:t>مبارزه با فرقه بهائیت، تاسیس </a:t>
            </a:r>
            <a:r>
              <a:rPr lang="fa-IR" sz="3600" dirty="0" smtClean="0">
                <a:cs typeface="2  Badr" pitchFamily="2" charset="-78"/>
              </a:rPr>
              <a:t>شد.</a:t>
            </a:r>
            <a:r>
              <a:rPr lang="fa-IR" sz="3600" dirty="0">
                <a:cs typeface="2  Badr" pitchFamily="2" charset="-78"/>
              </a:rPr>
              <a:t> </a:t>
            </a:r>
            <a:endParaRPr lang="fa-IR" sz="3600" dirty="0" smtClean="0">
              <a:cs typeface="2  Badr" pitchFamily="2" charset="-78"/>
            </a:endParaRPr>
          </a:p>
          <a:p>
            <a:pPr marL="0" indent="0">
              <a:buNone/>
            </a:pPr>
            <a:r>
              <a:rPr lang="fa-IR" sz="3600" dirty="0" smtClean="0">
                <a:cs typeface="2  Badr" pitchFamily="2" charset="-78"/>
              </a:rPr>
              <a:t>سرانجام در </a:t>
            </a:r>
            <a:r>
              <a:rPr lang="fa-IR" sz="3600" dirty="0">
                <a:cs typeface="2  Badr" pitchFamily="2" charset="-78"/>
              </a:rPr>
              <a:t>پی سخنرانی امام خمینی(ره) در 5 </a:t>
            </a:r>
            <a:r>
              <a:rPr lang="fa-IR" sz="3600" dirty="0" smtClean="0">
                <a:cs typeface="2  Badr" pitchFamily="2" charset="-78"/>
              </a:rPr>
              <a:t>مرداد </a:t>
            </a:r>
            <a:r>
              <a:rPr lang="fa-IR" sz="3600" dirty="0">
                <a:cs typeface="2  Badr" pitchFamily="2" charset="-78"/>
              </a:rPr>
              <a:t>1362بطور رسمی اعلامیه تعطیلی داده است، هر چند به صورت غیر رسمی ممکن است دارای فعالیت </a:t>
            </a:r>
            <a:r>
              <a:rPr lang="fa-IR" sz="3600" dirty="0" smtClean="0">
                <a:cs typeface="2  Badr" pitchFamily="2" charset="-78"/>
              </a:rPr>
              <a:t>باشد!</a:t>
            </a:r>
          </a:p>
          <a:p>
            <a:pPr marL="0" indent="0" algn="ctr">
              <a:buNone/>
            </a:pPr>
            <a:endParaRPr lang="fa-IR" sz="900" dirty="0" smtClean="0">
              <a:cs typeface="2  Badr" pitchFamily="2" charset="-78"/>
            </a:endParaRPr>
          </a:p>
          <a:p>
            <a:pPr marL="0" indent="0" algn="ctr">
              <a:buNone/>
            </a:pPr>
            <a:r>
              <a:rPr lang="fa-IR" sz="3600" dirty="0" smtClean="0">
                <a:solidFill>
                  <a:srgbClr val="FF0000"/>
                </a:solidFill>
                <a:cs typeface="2  Badr" pitchFamily="2" charset="-78"/>
              </a:rPr>
              <a:t>عقاید</a:t>
            </a:r>
          </a:p>
          <a:p>
            <a:pPr marL="0" indent="0">
              <a:buNone/>
            </a:pPr>
            <a:r>
              <a:rPr lang="fa-IR" sz="3600" dirty="0" smtClean="0">
                <a:cs typeface="2  Badr" pitchFamily="2" charset="-78"/>
              </a:rPr>
              <a:t>1- رضایت به افزایش ظلم در عصر غیبت</a:t>
            </a:r>
          </a:p>
          <a:p>
            <a:pPr marL="0" indent="0">
              <a:buNone/>
            </a:pPr>
            <a:r>
              <a:rPr lang="fa-IR" sz="3600" dirty="0" smtClean="0">
                <a:cs typeface="2  Badr" pitchFamily="2" charset="-78"/>
              </a:rPr>
              <a:t>2- جدایی دین از سیاست در عصر غیبت</a:t>
            </a:r>
          </a:p>
          <a:p>
            <a:pPr marL="0" indent="0">
              <a:buNone/>
            </a:pPr>
            <a:r>
              <a:rPr lang="fa-IR" sz="3600" dirty="0" smtClean="0">
                <a:cs typeface="2  Badr" pitchFamily="2" charset="-78"/>
              </a:rPr>
              <a:t>3- مخالفت با تمام حکومت های قبل ظهور حتی انقلاب اسلامی مردم ایران</a:t>
            </a:r>
          </a:p>
        </p:txBody>
      </p:sp>
    </p:spTree>
    <p:extLst>
      <p:ext uri="{BB962C8B-B14F-4D97-AF65-F5344CB8AC3E}">
        <p14:creationId xmlns:p14="http://schemas.microsoft.com/office/powerpoint/2010/main" val="182183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fa-IR" sz="4800" dirty="0" smtClean="0">
                <a:solidFill>
                  <a:srgbClr val="FF0000"/>
                </a:solidFill>
                <a:latin typeface="IranNastaliq" pitchFamily="18" charset="0"/>
                <a:cs typeface="2  Esfehan" panose="00000700000000000000" pitchFamily="2" charset="-78"/>
              </a:rPr>
              <a:t>بررسی عقیده ظلم کنید </a:t>
            </a:r>
            <a:br>
              <a:rPr lang="fa-IR" sz="4800" dirty="0" smtClean="0">
                <a:solidFill>
                  <a:srgbClr val="FF0000"/>
                </a:solidFill>
                <a:latin typeface="IranNastaliq" pitchFamily="18" charset="0"/>
                <a:cs typeface="2  Esfehan" panose="00000700000000000000" pitchFamily="2" charset="-78"/>
              </a:rPr>
            </a:br>
            <a:r>
              <a:rPr lang="fa-IR" sz="4800" dirty="0" smtClean="0">
                <a:solidFill>
                  <a:srgbClr val="FF0000"/>
                </a:solidFill>
                <a:latin typeface="IranNastaliq" pitchFamily="18" charset="0"/>
                <a:cs typeface="2  Esfehan" panose="00000700000000000000" pitchFamily="2" charset="-78"/>
              </a:rPr>
              <a:t>تا امام زمان</a:t>
            </a:r>
            <a:r>
              <a:rPr lang="fa-IR" sz="3200" dirty="0" smtClean="0">
                <a:solidFill>
                  <a:srgbClr val="FF0000"/>
                </a:solidFill>
                <a:latin typeface="IranNastaliq" pitchFamily="18" charset="0"/>
                <a:cs typeface="2  Esfehan" panose="00000700000000000000" pitchFamily="2" charset="-78"/>
              </a:rPr>
              <a:t>(عج) </a:t>
            </a:r>
            <a:r>
              <a:rPr lang="fa-IR" sz="4800" dirty="0" smtClean="0">
                <a:solidFill>
                  <a:srgbClr val="FF0000"/>
                </a:solidFill>
                <a:latin typeface="IranNastaliq" pitchFamily="18" charset="0"/>
                <a:cs typeface="2  Esfehan" panose="00000700000000000000" pitchFamily="2" charset="-78"/>
              </a:rPr>
              <a:t>ظهور کند!</a:t>
            </a:r>
            <a:endParaRPr lang="fa-IR" sz="4800" dirty="0">
              <a:solidFill>
                <a:srgbClr val="FF0000"/>
              </a:solidFill>
              <a:latin typeface="IranNastaliq" pitchFamily="18" charset="0"/>
              <a:cs typeface="2  Esfehan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29472"/>
            <a:ext cx="8229600" cy="49971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a-IR" sz="4400" dirty="0" smtClean="0">
                <a:cs typeface="2  Badr" pitchFamily="2" charset="-78"/>
              </a:rPr>
              <a:t>1- مخالفت با دستورات صریح اسلام مانند: امر به معروف و نهی از منکر</a:t>
            </a:r>
          </a:p>
          <a:p>
            <a:pPr marL="0" indent="0" algn="ctr">
              <a:buNone/>
            </a:pPr>
            <a:r>
              <a:rPr lang="fa-IR" sz="4400" dirty="0" smtClean="0">
                <a:cs typeface="2  Badr" pitchFamily="2" charset="-78"/>
              </a:rPr>
              <a:t>2- عدم نقش داشتن ما در علائم و نشانه های ظهور</a:t>
            </a:r>
          </a:p>
          <a:p>
            <a:pPr marL="0" indent="0" algn="ctr">
              <a:buNone/>
            </a:pPr>
            <a:r>
              <a:rPr lang="fa-IR" sz="4400" dirty="0" smtClean="0">
                <a:cs typeface="2  Badr" pitchFamily="2" charset="-78"/>
              </a:rPr>
              <a:t>3- مخالفت با وظیفه منتظران یعنی آماده سازی جهان برای ظهور</a:t>
            </a:r>
          </a:p>
        </p:txBody>
      </p:sp>
    </p:spTree>
    <p:extLst>
      <p:ext uri="{BB962C8B-B14F-4D97-AF65-F5344CB8AC3E}">
        <p14:creationId xmlns:p14="http://schemas.microsoft.com/office/powerpoint/2010/main" val="130610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2"/>
          <p:cNvSpPr/>
          <p:nvPr/>
        </p:nvSpPr>
        <p:spPr>
          <a:xfrm>
            <a:off x="971600" y="548680"/>
            <a:ext cx="7344816" cy="5760640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500" dirty="0" smtClean="0">
                <a:solidFill>
                  <a:srgbClr val="FF0000"/>
                </a:solidFill>
                <a:latin typeface="_PDMS_Saleem_QuranFont" pitchFamily="2" charset="-78"/>
                <a:cs typeface="2  Davat" pitchFamily="2" charset="-78"/>
              </a:rPr>
              <a:t>تخریب</a:t>
            </a:r>
          </a:p>
          <a:p>
            <a:pPr algn="ctr"/>
            <a:r>
              <a:rPr lang="fa-IR" sz="11500" dirty="0" smtClean="0">
                <a:solidFill>
                  <a:srgbClr val="00B050"/>
                </a:solidFill>
                <a:latin typeface="IranNastaliq" pitchFamily="18" charset="0"/>
                <a:cs typeface="2  Davat" panose="00000400000000000000" pitchFamily="2" charset="-78"/>
              </a:rPr>
              <a:t> چهره حضرت</a:t>
            </a:r>
            <a:endParaRPr lang="fa-IR" sz="11500" dirty="0">
              <a:solidFill>
                <a:srgbClr val="00B050"/>
              </a:solidFill>
              <a:latin typeface="IranNastaliq" pitchFamily="18" charset="0"/>
              <a:cs typeface="2 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8302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Autofit/>
          </a:bodyPr>
          <a:lstStyle/>
          <a:p>
            <a:r>
              <a:rPr lang="fa-IR" sz="8000" dirty="0" smtClean="0">
                <a:latin typeface="_PDMS_Saleem_QuranFont" pitchFamily="2" charset="-78"/>
                <a:cs typeface="2  Davat" pitchFamily="2" charset="-78"/>
              </a:rPr>
              <a:t>نوسترا داموس</a:t>
            </a:r>
            <a:endParaRPr lang="fa-IR" sz="8000" dirty="0">
              <a:latin typeface="_PDMS_Saleem_QuranFont" pitchFamily="2" charset="-78"/>
              <a:cs typeface="2  Davat" pitchFamily="2" charset="-78"/>
            </a:endParaRPr>
          </a:p>
        </p:txBody>
      </p:sp>
      <p:pic>
        <p:nvPicPr>
          <p:cNvPr id="1030" name="Picture 6" descr="C:\Users\YA MAHDI\Downloads\Nostradamus_by_Ces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5841"/>
            <a:ext cx="5510786" cy="51527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0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0" y="332656"/>
            <a:ext cx="91440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indent="0" algn="ctr" rtl="1">
              <a:buNone/>
            </a:pPr>
            <a:r>
              <a:rPr lang="ar-AE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cs typeface="B Mitra" pitchFamily="2" charset="-78"/>
              </a:rPr>
              <a:t>در سال 1503 در فرانسه کودکی به دنیا آمد که بعدها مشهورترین پیشگوی تاریخ اروپا شد.</a:t>
            </a:r>
            <a:endParaRPr lang="ar-AE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cs typeface="B Mitra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844824"/>
            <a:ext cx="7641836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AE" sz="4000" b="1" dirty="0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Mitra" pitchFamily="2" charset="-78"/>
              </a:rPr>
              <a:t>در سال 1550 شروع  به شعر سرودن نمود.</a:t>
            </a:r>
            <a:endParaRPr lang="ar-AE" sz="4000" b="1" dirty="0">
              <a:ln w="1270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68642" y="2906127"/>
            <a:ext cx="92126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4000" b="1" dirty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Mitra" pitchFamily="2" charset="-78"/>
              </a:rPr>
              <a:t>طرفداران او معتقدند در این ابیات تمام اتفاقات </a:t>
            </a:r>
            <a:r>
              <a:rPr lang="ar-AE" sz="4000" b="1" dirty="0" smtClean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Mitra" pitchFamily="2" charset="-78"/>
              </a:rPr>
              <a:t>جهان</a:t>
            </a:r>
            <a:r>
              <a:rPr lang="fa-IR" sz="4000" b="1" dirty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Mitra" pitchFamily="2" charset="-78"/>
              </a:rPr>
              <a:t> </a:t>
            </a:r>
            <a:r>
              <a:rPr lang="ar-AE" sz="4000" b="1" dirty="0" smtClean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Mitra" pitchFamily="2" charset="-78"/>
              </a:rPr>
              <a:t>تا </a:t>
            </a:r>
            <a:r>
              <a:rPr lang="ar-AE" sz="4000" b="1" dirty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Mitra" pitchFamily="2" charset="-78"/>
              </a:rPr>
              <a:t>سال 3797 پیش بینی شده است.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7773" y="4725144"/>
            <a:ext cx="6559809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AE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Mitra" pitchFamily="2" charset="-78"/>
              </a:rPr>
              <a:t>پیشگوئیهای او صریح و روشن نیست</a:t>
            </a:r>
            <a:endParaRPr lang="fa-IR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Mitra" pitchFamily="2" charset="-78"/>
            </a:endParaRPr>
          </a:p>
          <a:p>
            <a:pPr algn="r" rtl="1"/>
            <a:r>
              <a:rPr lang="ar-AE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Mitra" pitchFamily="2" charset="-78"/>
              </a:rPr>
              <a:t> و با عبارات رمز آلودبیان شده است.</a:t>
            </a:r>
            <a:endParaRPr lang="ar-AE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4002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3060" y="1295400"/>
            <a:ext cx="2547492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AE" sz="3600" b="1" dirty="0" smtClean="0">
                <a:ln w="900" cmpd="sng">
                  <a:solidFill>
                    <a:schemeClr val="accent1">
                      <a:lumMod val="5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2  Esfehan" pitchFamily="2" charset="-78"/>
              </a:rPr>
              <a:t> ظهور ناپلئون </a:t>
            </a:r>
            <a:endParaRPr lang="ar-AE" sz="3600" b="1" dirty="0">
              <a:ln w="900" cmpd="sng">
                <a:solidFill>
                  <a:schemeClr val="accent1">
                    <a:lumMod val="50000"/>
                    <a:alpha val="55000"/>
                  </a:schemeClr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cs typeface="2  Esfehan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8128" y="1321713"/>
            <a:ext cx="2351926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AE" sz="3600" b="1" dirty="0" smtClean="0">
                <a:ln w="900" cmpd="sng">
                  <a:solidFill>
                    <a:schemeClr val="accent1">
                      <a:lumMod val="5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2  Esfehan" pitchFamily="2" charset="-78"/>
              </a:rPr>
              <a:t>انقلاب فرانسه</a:t>
            </a:r>
            <a:endParaRPr lang="ar-AE" sz="3600" b="1" dirty="0">
              <a:ln w="900" cmpd="sng">
                <a:solidFill>
                  <a:schemeClr val="accent1">
                    <a:lumMod val="50000"/>
                    <a:alpha val="55000"/>
                  </a:schemeClr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cs typeface="2  Esfehan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238" y="1295399"/>
            <a:ext cx="2842445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AE" sz="3600" b="1" dirty="0" smtClean="0">
                <a:ln w="900" cmpd="sng">
                  <a:solidFill>
                    <a:schemeClr val="accent1">
                      <a:lumMod val="5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2  Esfehan" pitchFamily="2" charset="-78"/>
              </a:rPr>
              <a:t> انقلاب انگلیس</a:t>
            </a:r>
            <a:endParaRPr lang="ar-AE" sz="3600" b="1" dirty="0">
              <a:ln w="900" cmpd="sng">
                <a:solidFill>
                  <a:schemeClr val="accent1">
                    <a:lumMod val="50000"/>
                    <a:alpha val="55000"/>
                  </a:schemeClr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cs typeface="2  Esfeha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7639" y="2057400"/>
            <a:ext cx="2050561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AE" sz="3200" b="1" dirty="0" smtClean="0">
                <a:ln w="900" cmpd="sng">
                  <a:solidFill>
                    <a:schemeClr val="accent1">
                      <a:lumMod val="5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2  Esfehan" pitchFamily="2" charset="-78"/>
              </a:rPr>
              <a:t>انقلاب روسیه</a:t>
            </a:r>
            <a:endParaRPr lang="ar-AE" sz="3200" b="1" dirty="0">
              <a:ln w="900" cmpd="sng">
                <a:solidFill>
                  <a:schemeClr val="accent1">
                    <a:lumMod val="50000"/>
                    <a:alpha val="55000"/>
                  </a:schemeClr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cs typeface="2  Esfehan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5636" y="2083713"/>
            <a:ext cx="3974165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AE" sz="3600" b="1" dirty="0" smtClean="0">
                <a:ln w="900" cmpd="sng">
                  <a:solidFill>
                    <a:schemeClr val="accent1">
                      <a:lumMod val="5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2  Esfehan" pitchFamily="2" charset="-78"/>
              </a:rPr>
              <a:t>جنگ جهانی اول و دوم</a:t>
            </a:r>
            <a:endParaRPr lang="ar-AE" sz="3600" b="1" dirty="0">
              <a:ln w="900" cmpd="sng">
                <a:solidFill>
                  <a:schemeClr val="accent1">
                    <a:lumMod val="50000"/>
                    <a:alpha val="55000"/>
                  </a:schemeClr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cs typeface="2  Esfehan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83562" y="3501008"/>
            <a:ext cx="9694449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1"/>
            <a:r>
              <a:rPr lang="ar-AE" sz="3600" b="1" dirty="0" smtClean="0">
                <a:ln w="900" cmpd="sng">
                  <a:solidFill>
                    <a:srgbClr val="009900">
                      <a:alpha val="5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2  Esfehan" pitchFamily="2" charset="-78"/>
              </a:rPr>
              <a:t>بروز و ظهور یک انقلاب بزرگ در</a:t>
            </a:r>
            <a:r>
              <a:rPr lang="en-US" sz="3600" b="1" dirty="0" err="1" smtClean="0">
                <a:ln w="900" cmpd="sng">
                  <a:solidFill>
                    <a:srgbClr val="009900">
                      <a:alpha val="5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2  Esfehan" pitchFamily="2" charset="-78"/>
              </a:rPr>
              <a:t>persian</a:t>
            </a:r>
            <a:r>
              <a:rPr lang="en-US" sz="3600" b="1" dirty="0" smtClean="0">
                <a:ln w="900" cmpd="sng">
                  <a:solidFill>
                    <a:srgbClr val="009900">
                      <a:alpha val="5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2  Esfehan" pitchFamily="2" charset="-78"/>
              </a:rPr>
              <a:t> </a:t>
            </a:r>
            <a:r>
              <a:rPr lang="fa-IR" sz="3600" b="1" dirty="0" smtClean="0">
                <a:ln w="900" cmpd="sng">
                  <a:solidFill>
                    <a:srgbClr val="009900">
                      <a:alpha val="5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2  Esfehan" pitchFamily="2" charset="-78"/>
              </a:rPr>
              <a:t> و اینکه رهبر</a:t>
            </a:r>
          </a:p>
          <a:p>
            <a:pPr algn="ctr" rtl="1"/>
            <a:r>
              <a:rPr lang="fa-IR" sz="3600" b="1" dirty="0" smtClean="0">
                <a:ln w="900" cmpd="sng">
                  <a:solidFill>
                    <a:srgbClr val="009900">
                      <a:alpha val="5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2  Esfehan" pitchFamily="2" charset="-78"/>
              </a:rPr>
              <a:t> این انقلاب از غرب وارد کشور می شود.</a:t>
            </a:r>
            <a:endParaRPr lang="ar-AE" sz="3600" b="1" dirty="0">
              <a:ln w="900" cmpd="sng">
                <a:solidFill>
                  <a:srgbClr val="009900">
                    <a:alpha val="55000"/>
                  </a:srgb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cs typeface="2  Esfehan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67" y="5481673"/>
            <a:ext cx="9150261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sz="4000" b="1" dirty="0" smtClean="0">
                <a:ln w="900" cmpd="sng">
                  <a:solidFill>
                    <a:srgbClr val="C00000"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2  Esfehan" pitchFamily="2" charset="-78"/>
              </a:rPr>
              <a:t>پیشگویی درباره ظهور یک منجی به نام «محمد»</a:t>
            </a:r>
            <a:endParaRPr lang="ar-AE" sz="4000" b="1" dirty="0">
              <a:ln w="900" cmpd="sng">
                <a:solidFill>
                  <a:srgbClr val="C00000">
                    <a:alpha val="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cs typeface="2  Esfehan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1172" y="2097314"/>
            <a:ext cx="1207382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AE" sz="3600" b="1" dirty="0" smtClean="0">
                <a:ln w="900" cmpd="sng">
                  <a:solidFill>
                    <a:schemeClr val="accent1">
                      <a:lumMod val="5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2  Esfehan" pitchFamily="2" charset="-78"/>
              </a:rPr>
              <a:t> و ـ...</a:t>
            </a:r>
            <a:endParaRPr lang="ar-AE" sz="3600" b="1" dirty="0">
              <a:ln w="900" cmpd="sng">
                <a:solidFill>
                  <a:schemeClr val="accent1">
                    <a:lumMod val="50000"/>
                    <a:alpha val="55000"/>
                  </a:schemeClr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cs typeface="2  Esfehan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2297" y="116632"/>
            <a:ext cx="5841664" cy="101566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algn="ctr" rtl="1"/>
            <a:r>
              <a:rPr lang="ar-AE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cs typeface="2  Davat" pitchFamily="2" charset="-78"/>
              </a:rPr>
              <a:t>برخی از پیش بینی های او</a:t>
            </a:r>
            <a:endParaRPr lang="ar-AE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cs typeface="2  Dava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1316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548680"/>
            <a:ext cx="7812000" cy="2185214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fa-IR" sz="2800" dirty="0" smtClean="0">
                <a:solidFill>
                  <a:prstClr val="black"/>
                </a:solidFill>
                <a:latin typeface="Andalus" pitchFamily="2" charset="-78"/>
                <a:cs typeface="2  Lotus" pitchFamily="2" charset="-78"/>
              </a:rPr>
              <a:t>سانتوری 5 شعر 96</a:t>
            </a:r>
          </a:p>
          <a:p>
            <a:pPr algn="ctr" rtl="1"/>
            <a:r>
              <a:rPr lang="fa-IR" sz="4000" dirty="0" smtClean="0">
                <a:solidFill>
                  <a:prstClr val="black"/>
                </a:solidFill>
                <a:latin typeface="Andalus" pitchFamily="2" charset="-78"/>
                <a:cs typeface="2  Lotus" pitchFamily="2" charset="-78"/>
              </a:rPr>
              <a:t> </a:t>
            </a:r>
            <a:r>
              <a:rPr lang="fa-IR" sz="40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2  Lotus" pitchFamily="2" charset="-78"/>
              </a:rPr>
              <a:t>آنگاه که گل سرخ در میان دنیای بزرگ به قدرت می رسد.....</a:t>
            </a:r>
            <a:endParaRPr lang="ar-AE" sz="4000" b="1" dirty="0" smtClean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cs typeface="2  Lotus" pitchFamily="2" charset="-78"/>
            </a:endParaRPr>
          </a:p>
          <a:p>
            <a:pPr lvl="0" algn="ctr" rtl="1"/>
            <a:endParaRPr lang="ar-AE" sz="2800" dirty="0">
              <a:solidFill>
                <a:prstClr val="black"/>
              </a:solidFill>
              <a:latin typeface="Andalus" pitchFamily="2" charset="-78"/>
              <a:cs typeface="2  Lotus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2428" y="3212976"/>
            <a:ext cx="7812000" cy="341632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algn="ctr" rtl="1"/>
            <a:r>
              <a:rPr lang="fa-IR" sz="2800" dirty="0" smtClean="0">
                <a:solidFill>
                  <a:prstClr val="black"/>
                </a:solidFill>
                <a:latin typeface="Andalus" pitchFamily="2" charset="-78"/>
                <a:cs typeface="2  Lotus" pitchFamily="2" charset="-78"/>
              </a:rPr>
              <a:t>سانتوری 2 شعر 28 </a:t>
            </a:r>
          </a:p>
          <a:p>
            <a:pPr lvl="0" algn="ctr" rtl="1"/>
            <a:r>
              <a:rPr lang="fa-IR" sz="4000" b="1" dirty="0" smtClean="0">
                <a:solidFill>
                  <a:prstClr val="black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</a:effectLst>
                <a:cs typeface="2  Lotus" pitchFamily="2" charset="-78"/>
              </a:rPr>
              <a:t>مردی که یکی از نامهای پیامبر را که آخرین پیامبر است، </a:t>
            </a:r>
          </a:p>
          <a:p>
            <a:pPr lvl="0" algn="ctr" rtl="1"/>
            <a:r>
              <a:rPr lang="fa-IR" sz="4000" b="1" dirty="0" smtClean="0">
                <a:solidFill>
                  <a:prstClr val="black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</a:effectLst>
                <a:cs typeface="2  Lotus" pitchFamily="2" charset="-78"/>
              </a:rPr>
              <a:t>بر خود دارد....ملتی را از اجبار به فرمانداری نجات خواهد داد.</a:t>
            </a:r>
            <a:endParaRPr lang="ar-AE" sz="4000" b="1" dirty="0" smtClean="0">
              <a:solidFill>
                <a:prstClr val="black"/>
              </a:solidFill>
              <a:effectLst>
                <a:glow rad="101600">
                  <a:srgbClr val="9BBB59">
                    <a:satMod val="175000"/>
                    <a:alpha val="40000"/>
                  </a:srgbClr>
                </a:glow>
              </a:effectLst>
              <a:cs typeface="2  Lotus" pitchFamily="2" charset="-78"/>
            </a:endParaRPr>
          </a:p>
          <a:p>
            <a:pPr lvl="0" algn="ctr" rtl="1"/>
            <a:endParaRPr lang="ar-AE" sz="2800" dirty="0">
              <a:solidFill>
                <a:prstClr val="black"/>
              </a:solidFill>
              <a:cs typeface="2  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160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4800" dirty="0" smtClean="0">
                <a:solidFill>
                  <a:srgbClr val="FF0000"/>
                </a:solidFill>
                <a:latin typeface="_PDMS_Saleem_QuranFont" pitchFamily="2" charset="-78"/>
                <a:cs typeface="2  Badr" pitchFamily="2" charset="-78"/>
              </a:rPr>
              <a:t>بررسی فيلم مردى </a:t>
            </a:r>
            <a:r>
              <a:rPr lang="fa-IR" sz="4800" dirty="0">
                <a:solidFill>
                  <a:srgbClr val="FF0000"/>
                </a:solidFill>
                <a:latin typeface="_PDMS_Saleem_QuranFont" pitchFamily="2" charset="-78"/>
                <a:cs typeface="2  Badr" pitchFamily="2" charset="-78"/>
              </a:rPr>
              <a:t>كه فردا را ديد </a:t>
            </a:r>
            <a:r>
              <a:rPr lang="en-US" sz="4800" dirty="0" smtClean="0">
                <a:solidFill>
                  <a:srgbClr val="FF0000"/>
                </a:solidFill>
                <a:latin typeface="_PDMS_Saleem_QuranFont" pitchFamily="2" charset="-78"/>
                <a:cs typeface="2  Badr" pitchFamily="2" charset="-78"/>
              </a:rPr>
              <a:t/>
            </a:r>
            <a:br>
              <a:rPr lang="en-US" sz="4800" dirty="0" smtClean="0">
                <a:solidFill>
                  <a:srgbClr val="FF0000"/>
                </a:solidFill>
                <a:latin typeface="_PDMS_Saleem_QuranFont" pitchFamily="2" charset="-78"/>
                <a:cs typeface="2  Badr" pitchFamily="2" charset="-78"/>
              </a:rPr>
            </a:br>
            <a:r>
              <a:rPr lang="en-US" sz="4800" dirty="0" smtClean="0">
                <a:solidFill>
                  <a:srgbClr val="FF0000"/>
                </a:solidFill>
                <a:latin typeface="_PDMS_Saleem_QuranFont" pitchFamily="2" charset="-78"/>
                <a:cs typeface="2  Badr" pitchFamily="2" charset="-78"/>
              </a:rPr>
              <a:t>the  </a:t>
            </a:r>
            <a:r>
              <a:rPr lang="en-US" sz="4800" dirty="0">
                <a:solidFill>
                  <a:srgbClr val="FF0000"/>
                </a:solidFill>
                <a:latin typeface="_PDMS_Saleem_QuranFont" pitchFamily="2" charset="-78"/>
                <a:cs typeface="2  Badr" pitchFamily="2" charset="-78"/>
              </a:rPr>
              <a:t>man who </a:t>
            </a:r>
            <a:r>
              <a:rPr lang="en-US" sz="4800" dirty="0" smtClean="0">
                <a:solidFill>
                  <a:srgbClr val="FF0000"/>
                </a:solidFill>
                <a:latin typeface="_PDMS_Saleem_QuranFont" pitchFamily="2" charset="-78"/>
                <a:cs typeface="2  Badr" pitchFamily="2" charset="-78"/>
              </a:rPr>
              <a:t> saw  tomorrow</a:t>
            </a:r>
            <a:endParaRPr lang="fa-IR" sz="4800" dirty="0">
              <a:solidFill>
                <a:srgbClr val="FF0000"/>
              </a:solidFill>
              <a:latin typeface="_PDMS_Saleem_QuranFont" pitchFamily="2" charset="-78"/>
              <a:cs typeface="2  Bad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9177" y="1748500"/>
            <a:ext cx="8229600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fa-IR" sz="4000" dirty="0" smtClean="0">
                <a:solidFill>
                  <a:prstClr val="black"/>
                </a:solidFill>
                <a:cs typeface="2  Lotus" pitchFamily="2" charset="-78"/>
              </a:rPr>
              <a:t>کمپانی «گلدن مایر» سازنده این فیلم</a:t>
            </a:r>
          </a:p>
          <a:p>
            <a:pPr algn="ctr" rtl="1"/>
            <a:r>
              <a:rPr lang="fa-IR" sz="4000" dirty="0" smtClean="0">
                <a:solidFill>
                  <a:prstClr val="black"/>
                </a:solidFill>
                <a:cs typeface="2  Lotus" pitchFamily="2" charset="-78"/>
              </a:rPr>
              <a:t> یک شرکت صد در صد صهیونیستی است!</a:t>
            </a:r>
            <a:endParaRPr lang="ar-AE" sz="4000" dirty="0">
              <a:solidFill>
                <a:prstClr val="black"/>
              </a:solidFill>
              <a:cs typeface="2  Lotus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3140" y="3251537"/>
            <a:ext cx="7184980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AE" sz="40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cs typeface="2  Lotus" pitchFamily="2" charset="-78"/>
              </a:rPr>
              <a:t>آنتی کریست </a:t>
            </a:r>
            <a:r>
              <a:rPr lang="ar-AE" sz="4000" b="1" dirty="0" smtClean="0">
                <a:latin typeface="Andalus" pitchFamily="2" charset="-78"/>
                <a:cs typeface="2  Lotus" pitchFamily="2" charset="-78"/>
              </a:rPr>
              <a:t>=</a:t>
            </a:r>
            <a:r>
              <a:rPr lang="ar-AE" sz="4000" b="1" dirty="0" smtClean="0">
                <a:cs typeface="2  Lotus" pitchFamily="2" charset="-78"/>
              </a:rPr>
              <a:t> </a:t>
            </a:r>
            <a:r>
              <a:rPr lang="ar-AE" sz="40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cs typeface="2  Lotus" pitchFamily="2" charset="-78"/>
              </a:rPr>
              <a:t>ضد مسیح </a:t>
            </a:r>
            <a:r>
              <a:rPr lang="ar-AE" sz="4000" b="1" dirty="0" smtClean="0">
                <a:latin typeface="Andalus" pitchFamily="2" charset="-78"/>
                <a:cs typeface="2  Lotus" pitchFamily="2" charset="-78"/>
              </a:rPr>
              <a:t>=</a:t>
            </a:r>
            <a:r>
              <a:rPr lang="ar-AE" sz="4000" b="1" dirty="0" smtClean="0">
                <a:cs typeface="2  Lotus" pitchFamily="2" charset="-78"/>
              </a:rPr>
              <a:t> </a:t>
            </a:r>
            <a:r>
              <a:rPr lang="ar-AE" sz="4000" b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cs typeface="2  Lotus" pitchFamily="2" charset="-78"/>
              </a:rPr>
              <a:t>دجال </a:t>
            </a:r>
            <a:r>
              <a:rPr lang="ar-AE" sz="4000" b="1" dirty="0" smtClean="0">
                <a:latin typeface="Andalus" pitchFamily="2" charset="-78"/>
                <a:cs typeface="2  Lotus" pitchFamily="2" charset="-78"/>
              </a:rPr>
              <a:t>=</a:t>
            </a:r>
            <a:r>
              <a:rPr lang="ar-AE" sz="4000" b="1" dirty="0" smtClean="0">
                <a:cs typeface="2  Lotus" pitchFamily="2" charset="-78"/>
              </a:rPr>
              <a:t> </a:t>
            </a:r>
            <a:r>
              <a:rPr lang="ar-AE" sz="4000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cs typeface="2  Lotus" pitchFamily="2" charset="-78"/>
              </a:rPr>
              <a:t>ابلیس</a:t>
            </a:r>
            <a:endParaRPr lang="ar-AE" sz="4000" b="1" dirty="0" smtClean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cs typeface="2  Lotus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005064"/>
            <a:ext cx="9144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3200" b="1" dirty="0" smtClean="0">
                <a:cs typeface="2  Lotus" pitchFamily="2" charset="-78"/>
              </a:rPr>
              <a:t>در ابتدای فیلم گفته می شود 3 آنتی کریست </a:t>
            </a:r>
            <a:r>
              <a:rPr lang="en-US" sz="3200" b="1" dirty="0" smtClean="0">
                <a:cs typeface="2  Lotus" pitchFamily="2" charset="-78"/>
              </a:rPr>
              <a:t>Anti Christ </a:t>
            </a:r>
            <a:r>
              <a:rPr lang="fa-IR" sz="3200" b="1" dirty="0" smtClean="0">
                <a:cs typeface="2  Lotus" pitchFamily="2" charset="-78"/>
              </a:rPr>
              <a:t> داریم: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66905" y="4733259"/>
            <a:ext cx="1665842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sz="4000" dirty="0" smtClean="0">
                <a:cs typeface="2  Lotus" pitchFamily="2" charset="-78"/>
              </a:rPr>
              <a:t>1. ناپلئون</a:t>
            </a:r>
            <a:endParaRPr lang="ar-AE" sz="4000" dirty="0">
              <a:cs typeface="2  Lotus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01517" y="5441144"/>
            <a:ext cx="116249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sz="3600" dirty="0" smtClean="0">
                <a:cs typeface="2  Lotus" pitchFamily="2" charset="-78"/>
              </a:rPr>
              <a:t>2.هیتلر</a:t>
            </a:r>
            <a:endParaRPr lang="ar-AE" sz="3600" dirty="0">
              <a:cs typeface="2  Lotus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4787" y="6064436"/>
            <a:ext cx="75616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sz="3200" dirty="0" smtClean="0">
                <a:cs typeface="2  Lotus" pitchFamily="2" charset="-78"/>
              </a:rPr>
              <a:t>3. شخصی که اسمش محمد است یا همان امام زمان شیعیان</a:t>
            </a:r>
            <a:endParaRPr lang="ar-AE" sz="3200" dirty="0">
              <a:cs typeface="2  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1940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5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5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81599" y="620688"/>
            <a:ext cx="9261253" cy="5293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8800" dirty="0" smtClean="0">
                <a:cs typeface="2  Arabic Style" pitchFamily="2" charset="-78"/>
              </a:rPr>
              <a:t>بازی جهنّم خلیج فارس</a:t>
            </a:r>
          </a:p>
          <a:p>
            <a:pPr algn="ctr"/>
            <a:endParaRPr lang="fa-IR" sz="5400" dirty="0" smtClean="0">
              <a:solidFill>
                <a:srgbClr val="C00000"/>
              </a:solidFill>
              <a:cs typeface="2  Arabic Style" pitchFamily="2" charset="-78"/>
            </a:endParaRPr>
          </a:p>
          <a:p>
            <a:pPr algn="ctr"/>
            <a:r>
              <a:rPr lang="it-IT" sz="8800" dirty="0" smtClean="0">
                <a:solidFill>
                  <a:srgbClr val="C00000"/>
                </a:solidFill>
                <a:cs typeface="2  Arabic Style" pitchFamily="2" charset="-78"/>
              </a:rPr>
              <a:t>Persian </a:t>
            </a:r>
            <a:r>
              <a:rPr lang="it-IT" sz="8800" dirty="0">
                <a:solidFill>
                  <a:srgbClr val="C00000"/>
                </a:solidFill>
                <a:cs typeface="2  Arabic Style" pitchFamily="2" charset="-78"/>
              </a:rPr>
              <a:t>Gulf </a:t>
            </a:r>
            <a:r>
              <a:rPr lang="it-IT" sz="8800" dirty="0" smtClean="0">
                <a:solidFill>
                  <a:srgbClr val="C00000"/>
                </a:solidFill>
                <a:cs typeface="2  Arabic Style" pitchFamily="2" charset="-78"/>
              </a:rPr>
              <a:t>Inferno</a:t>
            </a:r>
            <a:endParaRPr lang="fa-IR" sz="8800" dirty="0">
              <a:solidFill>
                <a:srgbClr val="C00000"/>
              </a:solidFill>
              <a:cs typeface="2  Arabic Style" pitchFamily="2" charset="-78"/>
            </a:endParaRPr>
          </a:p>
          <a:p>
            <a:pPr algn="ctr"/>
            <a:endParaRPr lang="fa-IR" sz="2000" dirty="0" smtClean="0">
              <a:cs typeface="2  Arabic Style" pitchFamily="2" charset="-78"/>
            </a:endParaRPr>
          </a:p>
          <a:p>
            <a:pPr algn="ctr"/>
            <a:r>
              <a:rPr lang="fa-IR" sz="8800" dirty="0" smtClean="0">
                <a:cs typeface="2  Arabic Style" pitchFamily="2" charset="-78"/>
              </a:rPr>
              <a:t>یامهدی!!!</a:t>
            </a:r>
            <a:endParaRPr lang="fa-IR" sz="8800" dirty="0">
              <a:cs typeface="2  Arabic Style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0005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76672"/>
            <a:ext cx="8352928" cy="593752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endParaRPr lang="fa-IR" sz="1600" dirty="0">
              <a:latin typeface="_PDMS_Saleem_QuranFont" pitchFamily="2" charset="-78"/>
              <a:cs typeface="_PDMS_Saleem_QuranFont" pitchFamily="2" charset="-78"/>
            </a:endParaRPr>
          </a:p>
          <a:p>
            <a:pPr marL="0" indent="0" algn="ctr">
              <a:buNone/>
            </a:pPr>
            <a:r>
              <a:rPr lang="fa-IR" sz="8800" dirty="0" smtClean="0">
                <a:solidFill>
                  <a:srgbClr val="FF0000"/>
                </a:solidFill>
                <a:latin typeface="_PDMS_Saleem_QuranFont" pitchFamily="2" charset="-78"/>
                <a:cs typeface="2  Davat" pitchFamily="2" charset="-78"/>
              </a:rPr>
              <a:t>پنچر کنندگان </a:t>
            </a:r>
          </a:p>
          <a:p>
            <a:pPr marL="0" indent="0" algn="ctr">
              <a:buNone/>
            </a:pPr>
            <a:r>
              <a:rPr lang="fa-IR" sz="9800" dirty="0" smtClean="0">
                <a:solidFill>
                  <a:srgbClr val="00B050"/>
                </a:solidFill>
                <a:latin typeface="IranNastaliq" pitchFamily="18" charset="0"/>
                <a:cs typeface="2  Davat" panose="00000400000000000000" pitchFamily="2" charset="-78"/>
              </a:rPr>
              <a:t>چرخ انتظار</a:t>
            </a:r>
            <a:endParaRPr lang="fa-IR" sz="11800" dirty="0" smtClean="0">
              <a:solidFill>
                <a:srgbClr val="00B050"/>
              </a:solidFill>
              <a:latin typeface="IranNastaliq" pitchFamily="18" charset="0"/>
              <a:cs typeface="2  Davat" panose="00000400000000000000" pitchFamily="2" charset="-78"/>
            </a:endParaRPr>
          </a:p>
          <a:p>
            <a:pPr marL="0" indent="0" algn="ctr">
              <a:buNone/>
            </a:pPr>
            <a:endParaRPr lang="fa-IR" sz="4800" dirty="0" smtClean="0">
              <a:solidFill>
                <a:srgbClr val="00B050"/>
              </a:solidFill>
              <a:latin typeface="IranNastaliq" pitchFamily="18" charset="0"/>
              <a:cs typeface="2  Badr" pitchFamily="2" charset="-78"/>
            </a:endParaRPr>
          </a:p>
          <a:p>
            <a:pPr marL="0" indent="0" algn="ctr">
              <a:buNone/>
            </a:pPr>
            <a:r>
              <a:rPr lang="fa-IR" sz="4800" dirty="0" smtClean="0">
                <a:solidFill>
                  <a:schemeClr val="tx1"/>
                </a:solidFill>
                <a:latin typeface="IranNastaliq" pitchFamily="18" charset="0"/>
                <a:cs typeface="2  Badr" pitchFamily="2" charset="-78"/>
              </a:rPr>
              <a:t>بررسی دشمنی های دشمنان مهدویت</a:t>
            </a:r>
          </a:p>
          <a:p>
            <a:pPr marL="0" indent="0" algn="ctr">
              <a:buNone/>
            </a:pPr>
            <a:endParaRPr lang="fa-IR" sz="8800" dirty="0" smtClean="0">
              <a:solidFill>
                <a:srgbClr val="00B050"/>
              </a:solidFill>
              <a:latin typeface="IranNastaliq" pitchFamily="18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58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A MAHDI\Downloads\emamzaman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46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a-IR" sz="5000" u="sng" dirty="0" smtClean="0">
                <a:cs typeface="2  Badr" pitchFamily="2" charset="-78"/>
              </a:rPr>
              <a:t>امام رضا</a:t>
            </a:r>
            <a:r>
              <a:rPr lang="fa-IR" sz="2800" u="sng" dirty="0" smtClean="0">
                <a:cs typeface="2  Badr" pitchFamily="2" charset="-78"/>
              </a:rPr>
              <a:t>(ع)</a:t>
            </a:r>
            <a:r>
              <a:rPr lang="fa-IR" sz="4800" u="sng" dirty="0" smtClean="0">
                <a:cs typeface="2  Badr" pitchFamily="2" charset="-78"/>
              </a:rPr>
              <a:t>: </a:t>
            </a:r>
            <a:endParaRPr lang="fa-IR" sz="8000" u="sng" dirty="0" smtClean="0">
              <a:cs typeface="2  Badr" pitchFamily="2" charset="-78"/>
            </a:endParaRPr>
          </a:p>
          <a:p>
            <a:pPr marL="0" indent="0" algn="ctr">
              <a:buNone/>
            </a:pPr>
            <a:r>
              <a:rPr lang="fa-IR" sz="5400" b="1" dirty="0" smtClean="0">
                <a:solidFill>
                  <a:schemeClr val="bg2">
                    <a:lumMod val="50000"/>
                  </a:schemeClr>
                </a:solidFill>
                <a:cs typeface="2  Karim" pitchFamily="2" charset="-78"/>
              </a:rPr>
              <a:t>امام</a:t>
            </a:r>
            <a:r>
              <a:rPr lang="fa-IR" sz="5400" b="1" dirty="0" smtClean="0">
                <a:cs typeface="2  Karim" pitchFamily="2" charset="-78"/>
              </a:rPr>
              <a:t> </a:t>
            </a:r>
          </a:p>
          <a:p>
            <a:pPr marL="0" indent="0" algn="ctr">
              <a:buNone/>
            </a:pPr>
            <a:r>
              <a:rPr lang="fa-IR" sz="5400" b="1" dirty="0" smtClean="0">
                <a:solidFill>
                  <a:srgbClr val="00B050"/>
                </a:solidFill>
                <a:cs typeface="2  Karim" pitchFamily="2" charset="-78"/>
              </a:rPr>
              <a:t>دوستی </a:t>
            </a:r>
            <a:r>
              <a:rPr lang="fa-IR" sz="5400" b="1" dirty="0">
                <a:solidFill>
                  <a:srgbClr val="00B050"/>
                </a:solidFill>
                <a:cs typeface="2  Karim" pitchFamily="2" charset="-78"/>
              </a:rPr>
              <a:t>همدل، </a:t>
            </a:r>
            <a:endParaRPr lang="fa-IR" sz="5400" b="1" dirty="0" smtClean="0">
              <a:solidFill>
                <a:srgbClr val="00B050"/>
              </a:solidFill>
              <a:cs typeface="2  Karim" pitchFamily="2" charset="-78"/>
            </a:endParaRPr>
          </a:p>
          <a:p>
            <a:pPr marL="0" indent="0" algn="ctr">
              <a:buNone/>
            </a:pPr>
            <a:r>
              <a:rPr lang="fa-IR" sz="5400" b="1" dirty="0" smtClean="0">
                <a:solidFill>
                  <a:srgbClr val="00B0F0"/>
                </a:solidFill>
                <a:cs typeface="2  Karim" pitchFamily="2" charset="-78"/>
              </a:rPr>
              <a:t>پدری دلسوز، </a:t>
            </a:r>
          </a:p>
          <a:p>
            <a:pPr marL="0" indent="0" algn="ctr">
              <a:buNone/>
            </a:pPr>
            <a:r>
              <a:rPr lang="fa-IR" sz="5400" b="1" dirty="0" smtClean="0">
                <a:solidFill>
                  <a:schemeClr val="accent4">
                    <a:lumMod val="75000"/>
                  </a:schemeClr>
                </a:solidFill>
                <a:cs typeface="2  Karim" pitchFamily="2" charset="-78"/>
              </a:rPr>
              <a:t>برادری </a:t>
            </a:r>
            <a:r>
              <a:rPr lang="fa-IR" sz="5400" b="1" dirty="0">
                <a:solidFill>
                  <a:schemeClr val="accent4">
                    <a:lumMod val="75000"/>
                  </a:schemeClr>
                </a:solidFill>
                <a:cs typeface="2  Karim" pitchFamily="2" charset="-78"/>
              </a:rPr>
              <a:t>تنی، </a:t>
            </a:r>
            <a:endParaRPr lang="fa-IR" sz="5400" b="1" dirty="0" smtClean="0">
              <a:solidFill>
                <a:schemeClr val="accent4">
                  <a:lumMod val="75000"/>
                </a:schemeClr>
              </a:solidFill>
              <a:cs typeface="2  Karim" pitchFamily="2" charset="-78"/>
            </a:endParaRPr>
          </a:p>
          <a:p>
            <a:pPr marL="0" indent="0" algn="ctr">
              <a:buNone/>
            </a:pPr>
            <a:r>
              <a:rPr lang="fa-IR" sz="5400" b="1" dirty="0" smtClean="0">
                <a:solidFill>
                  <a:schemeClr val="accent2"/>
                </a:solidFill>
                <a:cs typeface="2  Karim" pitchFamily="2" charset="-78"/>
              </a:rPr>
              <a:t>مادری </a:t>
            </a:r>
            <a:r>
              <a:rPr lang="fa-IR" sz="5400" b="1" dirty="0">
                <a:solidFill>
                  <a:schemeClr val="accent2"/>
                </a:solidFill>
                <a:cs typeface="2  Karim" pitchFamily="2" charset="-78"/>
              </a:rPr>
              <a:t>مهربان به فرزند کوچک </a:t>
            </a:r>
          </a:p>
          <a:p>
            <a:pPr marL="0" indent="0" algn="ctr">
              <a:buNone/>
            </a:pPr>
            <a:r>
              <a:rPr lang="fa-IR" sz="4800" b="1" dirty="0" smtClean="0">
                <a:solidFill>
                  <a:schemeClr val="accent6"/>
                </a:solidFill>
                <a:cs typeface="2  Karim" pitchFamily="2" charset="-78"/>
              </a:rPr>
              <a:t>و </a:t>
            </a:r>
            <a:r>
              <a:rPr lang="fa-IR" sz="4800" b="1" dirty="0">
                <a:solidFill>
                  <a:schemeClr val="accent6"/>
                </a:solidFill>
                <a:cs typeface="2  Karim" pitchFamily="2" charset="-78"/>
              </a:rPr>
              <a:t>پناه بندگان در مواقع دشوار زندگی </a:t>
            </a:r>
            <a:r>
              <a:rPr lang="fa-IR" sz="4800" b="1" dirty="0" smtClean="0">
                <a:solidFill>
                  <a:schemeClr val="accent6"/>
                </a:solidFill>
                <a:cs typeface="2  Karim" pitchFamily="2" charset="-78"/>
              </a:rPr>
              <a:t>است.</a:t>
            </a:r>
            <a:endParaRPr lang="fa-IR" sz="5000" dirty="0"/>
          </a:p>
        </p:txBody>
      </p:sp>
      <p:sp>
        <p:nvSpPr>
          <p:cNvPr id="2" name="Rectangle 1"/>
          <p:cNvSpPr/>
          <p:nvPr/>
        </p:nvSpPr>
        <p:spPr>
          <a:xfrm>
            <a:off x="2817" y="6510831"/>
            <a:ext cx="166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dirty="0">
                <a:cs typeface="2  Badr" pitchFamily="2" charset="-78"/>
              </a:rPr>
              <a:t>غیبت نعمانی، ص218</a:t>
            </a:r>
          </a:p>
        </p:txBody>
      </p:sp>
    </p:spTree>
    <p:extLst>
      <p:ext uri="{BB962C8B-B14F-4D97-AF65-F5344CB8AC3E}">
        <p14:creationId xmlns:p14="http://schemas.microsoft.com/office/powerpoint/2010/main" val="364488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2"/>
          <p:cNvSpPr/>
          <p:nvPr/>
        </p:nvSpPr>
        <p:spPr>
          <a:xfrm>
            <a:off x="827584" y="608112"/>
            <a:ext cx="7344816" cy="5760640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9600" dirty="0" smtClean="0">
                <a:solidFill>
                  <a:schemeClr val="tx1"/>
                </a:solidFill>
                <a:latin typeface="_PDMS_Saleem_QuranFont" pitchFamily="2" charset="-78"/>
                <a:cs typeface="2  Davat" pitchFamily="2" charset="-78"/>
              </a:rPr>
              <a:t>پرورش</a:t>
            </a:r>
          </a:p>
          <a:p>
            <a:pPr algn="ctr"/>
            <a:r>
              <a:rPr lang="fa-IR" sz="9600" dirty="0" smtClean="0">
                <a:solidFill>
                  <a:schemeClr val="tx1"/>
                </a:solidFill>
                <a:latin typeface="_PDMS_Saleem_QuranFont" pitchFamily="2" charset="-78"/>
                <a:cs typeface="2  Davat" pitchFamily="2" charset="-78"/>
              </a:rPr>
              <a:t>مدعیان  دروغین</a:t>
            </a:r>
          </a:p>
        </p:txBody>
      </p:sp>
    </p:spTree>
    <p:extLst>
      <p:ext uri="{BB962C8B-B14F-4D97-AF65-F5344CB8AC3E}">
        <p14:creationId xmlns:p14="http://schemas.microsoft.com/office/powerpoint/2010/main" val="56296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7200" dirty="0" smtClean="0">
                <a:solidFill>
                  <a:srgbClr val="FF0000"/>
                </a:solidFill>
                <a:latin typeface="_PDMS_Saleem_QuranFont" pitchFamily="2" charset="-78"/>
                <a:cs typeface="2  Davat" pitchFamily="2" charset="-78"/>
              </a:rPr>
              <a:t>علی محمد باب</a:t>
            </a:r>
            <a:endParaRPr lang="fa-IR" sz="7200" dirty="0">
              <a:solidFill>
                <a:srgbClr val="FF0000"/>
              </a:solidFill>
              <a:latin typeface="_PDMS_Saleem_QuranFont" pitchFamily="2" charset="-78"/>
              <a:cs typeface="2  Davat" pitchFamily="2" charset="-78"/>
            </a:endParaRPr>
          </a:p>
        </p:txBody>
      </p:sp>
      <p:pic>
        <p:nvPicPr>
          <p:cNvPr id="1026" name="Picture 2" descr="E:\تصاویر\ادیان و فرق\بهائیت\علی محمدباب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44824"/>
            <a:ext cx="3888432" cy="452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32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488" y="428604"/>
            <a:ext cx="3543296" cy="846980"/>
          </a:xfrm>
        </p:spPr>
        <p:txBody>
          <a:bodyPr>
            <a:noAutofit/>
          </a:bodyPr>
          <a:lstStyle/>
          <a:p>
            <a:pPr algn="ctr" rtl="1"/>
            <a:r>
              <a:rPr lang="fa-I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ادعاهای باب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txBody>
          <a:bodyPr>
            <a:normAutofit fontScale="92500" lnSpcReduction="20000"/>
          </a:bodyPr>
          <a:lstStyle/>
          <a:p>
            <a:pPr algn="r" rtl="1">
              <a:buNone/>
            </a:pPr>
            <a:r>
              <a:rPr lang="fa-IR" sz="3900" dirty="0" smtClean="0">
                <a:cs typeface="2  Badr" pitchFamily="2" charset="-78"/>
              </a:rPr>
              <a:t>1- من باب و نائب خاصّ امام زمان(عج) هستم!</a:t>
            </a:r>
          </a:p>
          <a:p>
            <a:pPr algn="r" rtl="1">
              <a:buNone/>
            </a:pPr>
            <a:endParaRPr lang="fa-IR" sz="3900" dirty="0" smtClean="0">
              <a:cs typeface="2  Badr" pitchFamily="2" charset="-78"/>
            </a:endParaRPr>
          </a:p>
          <a:p>
            <a:pPr algn="r" rtl="1">
              <a:buNone/>
            </a:pPr>
            <a:r>
              <a:rPr lang="fa-IR" sz="3900" dirty="0" smtClean="0">
                <a:cs typeface="2  Badr" pitchFamily="2" charset="-78"/>
              </a:rPr>
              <a:t>2- من خودم امام زمان هستم و دین اسلام به اتمام رسیده است!!</a:t>
            </a:r>
          </a:p>
          <a:p>
            <a:pPr algn="r" rtl="1">
              <a:buNone/>
            </a:pPr>
            <a:endParaRPr lang="fa-IR" sz="3900" dirty="0" smtClean="0">
              <a:cs typeface="2  Badr" pitchFamily="2" charset="-78"/>
            </a:endParaRPr>
          </a:p>
          <a:p>
            <a:pPr algn="r" rtl="1">
              <a:buNone/>
            </a:pPr>
            <a:r>
              <a:rPr lang="fa-IR" sz="3900" dirty="0" smtClean="0">
                <a:cs typeface="2  Badr" pitchFamily="2" charset="-78"/>
              </a:rPr>
              <a:t>3- من پیغمبر خدا هستم!!!</a:t>
            </a:r>
          </a:p>
          <a:p>
            <a:pPr algn="r" rtl="1">
              <a:buNone/>
            </a:pPr>
            <a:endParaRPr lang="fa-IR" sz="3900" dirty="0" smtClean="0">
              <a:cs typeface="2  Badr" pitchFamily="2" charset="-78"/>
            </a:endParaRPr>
          </a:p>
          <a:p>
            <a:pPr algn="r" rtl="1">
              <a:buNone/>
            </a:pPr>
            <a:r>
              <a:rPr lang="fa-IR" sz="3900" dirty="0" smtClean="0">
                <a:cs typeface="2  Badr" pitchFamily="2" charset="-78"/>
              </a:rPr>
              <a:t>4- من خدا هستم!!!!</a:t>
            </a:r>
            <a:endParaRPr lang="en-US" sz="3900" dirty="0" smtClean="0">
              <a:cs typeface="2  Badr" pitchFamily="2" charset="-78"/>
            </a:endParaRPr>
          </a:p>
          <a:p>
            <a:pPr algn="ctr" rtl="1">
              <a:buNone/>
            </a:pPr>
            <a:endParaRPr lang="fa-IR" sz="200" dirty="0" smtClean="0">
              <a:cs typeface="2  Badr" pitchFamily="2" charset="-78"/>
            </a:endParaRPr>
          </a:p>
          <a:p>
            <a:pPr algn="ctr" rtl="1">
              <a:buNone/>
            </a:pPr>
            <a:r>
              <a:rPr lang="fa-IR" sz="2200" dirty="0" smtClean="0">
                <a:cs typeface="2  Badr" pitchFamily="2" charset="-78"/>
              </a:rPr>
              <a:t>ادعای الوهیت در نامه ای به صبح ازل: </a:t>
            </a:r>
            <a:r>
              <a:rPr lang="ar-SA" sz="3900" dirty="0" smtClean="0">
                <a:solidFill>
                  <a:srgbClr val="C00000"/>
                </a:solidFill>
                <a:cs typeface="B Zar" pitchFamily="2" charset="-78"/>
              </a:rPr>
              <a:t>هذا كتاب من الله الحي القيوم</a:t>
            </a:r>
            <a:r>
              <a:rPr lang="fa-IR" sz="3900" dirty="0" smtClean="0">
                <a:solidFill>
                  <a:srgbClr val="C00000"/>
                </a:solidFill>
                <a:cs typeface="B Zar" pitchFamily="2" charset="-78"/>
              </a:rPr>
              <a:t>...</a:t>
            </a:r>
          </a:p>
          <a:p>
            <a:pPr rtl="1">
              <a:buNone/>
            </a:pPr>
            <a:endParaRPr lang="fa-IR" sz="1800" dirty="0" smtClean="0">
              <a:cs typeface="B Zar" pitchFamily="2" charset="-78"/>
            </a:endParaRPr>
          </a:p>
          <a:p>
            <a:pPr rtl="1">
              <a:buNone/>
            </a:pPr>
            <a:endParaRPr lang="fa-IR" sz="1800" dirty="0" smtClean="0">
              <a:cs typeface="B Zar" pitchFamily="2" charset="-78"/>
            </a:endParaRPr>
          </a:p>
          <a:p>
            <a:pPr rtl="1">
              <a:buNone/>
            </a:pPr>
            <a:r>
              <a:rPr lang="fa-IR" sz="1800" dirty="0" smtClean="0">
                <a:cs typeface="B Zar" pitchFamily="2" charset="-78"/>
              </a:rPr>
              <a:t>نقطه الكاف / الکوکب الدریه / رحیق مختوم </a:t>
            </a:r>
          </a:p>
          <a:p>
            <a:pPr algn="r" rtl="1">
              <a:buNone/>
            </a:pPr>
            <a:endParaRPr lang="fa-IR" sz="2800" dirty="0" smtClean="0">
              <a:cs typeface="2  Bad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247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6600" dirty="0" smtClean="0">
                <a:solidFill>
                  <a:srgbClr val="FF0000"/>
                </a:solidFill>
                <a:latin typeface="_PDMS_Saleem_QuranFont" pitchFamily="2" charset="-78"/>
                <a:cs typeface="2  Davat" pitchFamily="2" charset="-78"/>
              </a:rPr>
              <a:t>حسینعلی نوری(بهاء)</a:t>
            </a:r>
            <a:endParaRPr lang="fa-IR" sz="6600" dirty="0">
              <a:solidFill>
                <a:srgbClr val="FF0000"/>
              </a:solidFill>
              <a:latin typeface="_PDMS_Saleem_QuranFont" pitchFamily="2" charset="-78"/>
              <a:cs typeface="2  Davat" pitchFamily="2" charset="-78"/>
            </a:endParaRPr>
          </a:p>
        </p:txBody>
      </p:sp>
      <p:pic>
        <p:nvPicPr>
          <p:cNvPr id="2050" name="Picture 2" descr="E:\تصاویر\ادیان و فرق\بهائیت\حسین علی نوری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5400600" cy="46728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52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332656"/>
            <a:ext cx="3686172" cy="775542"/>
          </a:xfrm>
        </p:spPr>
        <p:txBody>
          <a:bodyPr>
            <a:normAutofit/>
          </a:bodyPr>
          <a:lstStyle/>
          <a:p>
            <a:pPr algn="ctr" rtl="1"/>
            <a:r>
              <a:rPr lang="fa-I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ادعاهای بهاء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1588"/>
            <a:ext cx="9144000" cy="5286412"/>
          </a:xfrm>
        </p:spPr>
        <p:txBody>
          <a:bodyPr>
            <a:normAutofit fontScale="85000" lnSpcReduction="20000"/>
          </a:bodyPr>
          <a:lstStyle/>
          <a:p>
            <a:pPr algn="r" rtl="1">
              <a:buNone/>
            </a:pPr>
            <a:r>
              <a:rPr lang="fa-IR" sz="3900" dirty="0" smtClean="0">
                <a:cs typeface="B Zar" pitchFamily="2" charset="-78"/>
              </a:rPr>
              <a:t>1- من مهدی موعود هستم (من یظهراللهی)!</a:t>
            </a:r>
          </a:p>
          <a:p>
            <a:pPr algn="r" rtl="1">
              <a:buNone/>
            </a:pPr>
            <a:endParaRPr lang="fa-IR" sz="3900" dirty="0" smtClean="0">
              <a:cs typeface="B Zar" pitchFamily="2" charset="-78"/>
            </a:endParaRPr>
          </a:p>
          <a:p>
            <a:pPr algn="r" rtl="1">
              <a:buNone/>
            </a:pPr>
            <a:r>
              <a:rPr lang="fa-IR" sz="3900" dirty="0" smtClean="0">
                <a:cs typeface="B Zar" pitchFamily="2" charset="-78"/>
              </a:rPr>
              <a:t>2- من پیامبر هستم!!</a:t>
            </a:r>
          </a:p>
          <a:p>
            <a:pPr algn="r" rtl="1">
              <a:buNone/>
            </a:pPr>
            <a:endParaRPr lang="fa-IR" sz="3900" dirty="0" smtClean="0">
              <a:cs typeface="B Zar" pitchFamily="2" charset="-78"/>
            </a:endParaRPr>
          </a:p>
          <a:p>
            <a:pPr algn="r" rtl="1">
              <a:buNone/>
            </a:pPr>
            <a:r>
              <a:rPr lang="fa-IR" sz="3900" dirty="0" smtClean="0">
                <a:cs typeface="B Zar" pitchFamily="2" charset="-78"/>
              </a:rPr>
              <a:t>3- من خدا هستم!!!                  بهاءالله: </a:t>
            </a:r>
            <a:r>
              <a:rPr lang="fa-IR" sz="3900" dirty="0" smtClean="0">
                <a:solidFill>
                  <a:srgbClr val="C00000"/>
                </a:solidFill>
                <a:cs typeface="B Zar" pitchFamily="2" charset="-78"/>
              </a:rPr>
              <a:t>لا اله الا انا المسجون الفرید</a:t>
            </a:r>
          </a:p>
          <a:p>
            <a:pPr algn="r" rtl="1">
              <a:buNone/>
            </a:pPr>
            <a:endParaRPr lang="fa-IR" sz="3900" dirty="0" smtClean="0">
              <a:cs typeface="B Zar" pitchFamily="2" charset="-78"/>
            </a:endParaRPr>
          </a:p>
          <a:p>
            <a:pPr algn="r" rtl="1">
              <a:buNone/>
            </a:pPr>
            <a:r>
              <a:rPr lang="fa-IR" sz="3900" dirty="0" smtClean="0">
                <a:cs typeface="B Zar" pitchFamily="2" charset="-78"/>
              </a:rPr>
              <a:t>4- من آفریننده خدایان هستم!!!</a:t>
            </a:r>
          </a:p>
          <a:p>
            <a:pPr algn="r" rtl="1">
              <a:buNone/>
            </a:pPr>
            <a:endParaRPr lang="fa-IR" sz="3900" dirty="0" smtClean="0">
              <a:cs typeface="B Zar" pitchFamily="2" charset="-78"/>
            </a:endParaRPr>
          </a:p>
          <a:p>
            <a:pPr algn="r" rtl="1">
              <a:buNone/>
            </a:pPr>
            <a:r>
              <a:rPr lang="fa-IR" sz="3900" dirty="0" smtClean="0">
                <a:cs typeface="B Zar" pitchFamily="2" charset="-78"/>
              </a:rPr>
              <a:t>5- ارسال پیامبران و نازل کتب آسمانی از جانب من است!!!!</a:t>
            </a:r>
          </a:p>
          <a:p>
            <a:pPr rtl="1">
              <a:buNone/>
            </a:pPr>
            <a:endParaRPr lang="fa-IR" sz="1700" dirty="0" smtClean="0">
              <a:cs typeface="B Zar" pitchFamily="2" charset="-78"/>
            </a:endParaRPr>
          </a:p>
          <a:p>
            <a:pPr rtl="1">
              <a:buNone/>
            </a:pPr>
            <a:endParaRPr lang="fa-IR" sz="1700" dirty="0" smtClean="0">
              <a:cs typeface="B Zar" pitchFamily="2" charset="-78"/>
            </a:endParaRPr>
          </a:p>
          <a:p>
            <a:pPr rtl="1">
              <a:buNone/>
            </a:pPr>
            <a:r>
              <a:rPr lang="fa-IR" sz="1700" dirty="0" smtClean="0">
                <a:cs typeface="B Zar" pitchFamily="2" charset="-78"/>
              </a:rPr>
              <a:t>بهائیت در ایران / باب و بهاء چه می گویند؟ / کتاب مبین / اقتدارات بهاءالله / مکاتیب عبدالبهاء</a:t>
            </a:r>
          </a:p>
          <a:p>
            <a:pPr algn="r" rtl="1">
              <a:buNone/>
            </a:pPr>
            <a:endParaRPr lang="en-US" dirty="0"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3248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 descr="E:\تصاویر\hojjatollah-w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98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ad\Downloads\تصاویر\13920820_04244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7704" y="480411"/>
            <a:ext cx="5429288" cy="6072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2031548" y="4433283"/>
            <a:ext cx="51816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fa-IR" sz="4400" b="1" dirty="0" smtClean="0">
                <a:cs typeface="2  Badr" pitchFamily="2" charset="-78"/>
              </a:rPr>
              <a:t>اسلاید بهشت</a:t>
            </a:r>
          </a:p>
          <a:p>
            <a:pPr algn="ctr" rtl="1"/>
            <a:r>
              <a:rPr lang="fa-IR" sz="32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cs typeface="2  Badr" pitchFamily="2" charset="-78"/>
              </a:rPr>
              <a:t>پاورپوینت با موض</a:t>
            </a:r>
            <a:r>
              <a:rPr lang="fa-IR" sz="3200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cs typeface="2  Badr" pitchFamily="2" charset="-78"/>
              </a:rPr>
              <a:t>و</a:t>
            </a:r>
            <a:r>
              <a:rPr lang="fa-IR" sz="32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cs typeface="2  Badr" pitchFamily="2" charset="-78"/>
              </a:rPr>
              <a:t>عات متنوع دینی</a:t>
            </a:r>
          </a:p>
          <a:p>
            <a:pPr algn="ctr" rtl="1"/>
            <a:r>
              <a:rPr lang="en-US" sz="3200" b="1" dirty="0" smtClean="0">
                <a:latin typeface="Candara" pitchFamily="34" charset="0"/>
                <a:cs typeface="2  Badr" pitchFamily="2" charset="-78"/>
              </a:rPr>
              <a:t>www.slide.blog.ir</a:t>
            </a:r>
            <a:endParaRPr lang="en-US" sz="3200" b="1" dirty="0">
              <a:latin typeface="Candara" pitchFamily="34" charset="0"/>
              <a:cs typeface="2  Bad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521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99592" y="332656"/>
            <a:ext cx="7344816" cy="5760640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500" dirty="0" smtClean="0">
                <a:solidFill>
                  <a:srgbClr val="FF0000"/>
                </a:solidFill>
                <a:latin typeface="_PDMS_Saleem_QuranFont" pitchFamily="2" charset="-78"/>
                <a:cs typeface="2  Davat" pitchFamily="2" charset="-78"/>
              </a:rPr>
              <a:t>انکار</a:t>
            </a:r>
          </a:p>
          <a:p>
            <a:pPr algn="ctr"/>
            <a:r>
              <a:rPr lang="fa-IR" sz="11500" dirty="0" smtClean="0">
                <a:solidFill>
                  <a:srgbClr val="00B050"/>
                </a:solidFill>
                <a:latin typeface="IranNastaliq" pitchFamily="18" charset="0"/>
                <a:cs typeface="2  Davat" panose="00000400000000000000" pitchFamily="2" charset="-78"/>
              </a:rPr>
              <a:t> وجود حضرت</a:t>
            </a:r>
            <a:endParaRPr lang="fa-IR" sz="11500" dirty="0">
              <a:solidFill>
                <a:srgbClr val="00B050"/>
              </a:solidFill>
              <a:latin typeface="IranNastaliq" pitchFamily="18" charset="0"/>
              <a:cs typeface="2 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9052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35280" cy="940966"/>
          </a:xfrm>
        </p:spPr>
        <p:txBody>
          <a:bodyPr>
            <a:noAutofit/>
          </a:bodyPr>
          <a:lstStyle/>
          <a:p>
            <a:r>
              <a:rPr lang="fa-IR" sz="4800" dirty="0" smtClean="0">
                <a:solidFill>
                  <a:srgbClr val="00B050"/>
                </a:solidFill>
                <a:latin typeface="IranNastaliq" pitchFamily="18" charset="0"/>
                <a:cs typeface="2  Esfehan" panose="00000700000000000000" pitchFamily="2" charset="-78"/>
              </a:rPr>
              <a:t>اثبات وجود مبارک حضرت مهدی</a:t>
            </a:r>
            <a:r>
              <a:rPr lang="fa-IR" sz="3200" dirty="0" smtClean="0">
                <a:solidFill>
                  <a:srgbClr val="00B050"/>
                </a:solidFill>
                <a:latin typeface="IranNastaliq" pitchFamily="18" charset="0"/>
                <a:cs typeface="2  Esfehan" panose="00000700000000000000" pitchFamily="2" charset="-78"/>
              </a:rPr>
              <a:t>(عج)</a:t>
            </a:r>
            <a:endParaRPr lang="fa-IR" sz="3200" dirty="0">
              <a:solidFill>
                <a:srgbClr val="00B050"/>
              </a:solidFill>
              <a:latin typeface="IranNastaliq" pitchFamily="18" charset="0"/>
              <a:cs typeface="2  Esfehan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6000" dirty="0" smtClean="0">
                <a:cs typeface="2  Badr" pitchFamily="2" charset="-78"/>
              </a:rPr>
              <a:t>دلیل عقلی: لطف خدا</a:t>
            </a:r>
            <a:endParaRPr lang="fa-IR" dirty="0" smtClean="0">
              <a:cs typeface="2  Badr" pitchFamily="2" charset="-78"/>
            </a:endParaRPr>
          </a:p>
          <a:p>
            <a:pPr marL="0" indent="0" algn="ctr">
              <a:buNone/>
            </a:pPr>
            <a:r>
              <a:rPr lang="fa-IR" b="1" dirty="0" smtClean="0">
                <a:cs typeface="2  Badr" pitchFamily="2" charset="-78"/>
              </a:rPr>
              <a:t>مناظره هشام ابن حَکم</a:t>
            </a:r>
          </a:p>
          <a:p>
            <a:pPr marL="0" indent="0">
              <a:buNone/>
            </a:pPr>
            <a:endParaRPr lang="fa-IR" sz="2800" dirty="0" smtClean="0">
              <a:cs typeface="2  Badr" pitchFamily="2" charset="-78"/>
            </a:endParaRPr>
          </a:p>
          <a:p>
            <a:pPr marL="0" indent="0" algn="ctr">
              <a:buNone/>
            </a:pPr>
            <a:r>
              <a:rPr lang="fa-IR" sz="4000" dirty="0" smtClean="0">
                <a:cs typeface="2  Badr" pitchFamily="2" charset="-78"/>
              </a:rPr>
              <a:t>آيا </a:t>
            </a:r>
            <a:r>
              <a:rPr lang="fa-IR" sz="4000" dirty="0">
                <a:cs typeface="2  Badr" pitchFamily="2" charset="-78"/>
              </a:rPr>
              <a:t>صحيح است کسي بگويد خدائيکه چشم و گوش و ديگر اعضاي انسان را بدون راهنما نگذاشته است، مسلمانان را پس از رحلت رسول </a:t>
            </a:r>
            <a:r>
              <a:rPr lang="fa-IR" sz="4000" dirty="0" smtClean="0">
                <a:cs typeface="2  Badr" pitchFamily="2" charset="-78"/>
              </a:rPr>
              <a:t>اکرم(ص)</a:t>
            </a:r>
          </a:p>
          <a:p>
            <a:pPr marL="0" indent="0" algn="ctr">
              <a:buNone/>
            </a:pPr>
            <a:r>
              <a:rPr lang="fa-IR" sz="4000" dirty="0" smtClean="0">
                <a:cs typeface="2  Badr" pitchFamily="2" charset="-78"/>
              </a:rPr>
              <a:t> بدون </a:t>
            </a:r>
            <a:r>
              <a:rPr lang="fa-IR" sz="4000" dirty="0">
                <a:cs typeface="2  Badr" pitchFamily="2" charset="-78"/>
              </a:rPr>
              <a:t>راهنما و پيشوا </a:t>
            </a:r>
            <a:r>
              <a:rPr lang="fa-IR" sz="4000" dirty="0" smtClean="0">
                <a:cs typeface="2  Badr" pitchFamily="2" charset="-78"/>
              </a:rPr>
              <a:t>گذاشته است؟!</a:t>
            </a:r>
            <a:endParaRPr lang="fa-IR" sz="4000" dirty="0">
              <a:cs typeface="2  Bad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522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4000" dirty="0" smtClean="0">
                <a:solidFill>
                  <a:srgbClr val="00B050"/>
                </a:solidFill>
                <a:latin typeface="IranNastaliq" pitchFamily="18" charset="0"/>
                <a:cs typeface="2  Esfehan" panose="00000700000000000000" pitchFamily="2" charset="-78"/>
              </a:rPr>
              <a:t>دلیل نقلی</a:t>
            </a:r>
            <a:r>
              <a:rPr lang="fa-IR" sz="4000" dirty="0">
                <a:solidFill>
                  <a:srgbClr val="00B050"/>
                </a:solidFill>
                <a:latin typeface="IranNastaliq" pitchFamily="18" charset="0"/>
                <a:cs typeface="2  Esfehan" panose="00000700000000000000" pitchFamily="2" charset="-78"/>
              </a:rPr>
              <a:t> </a:t>
            </a:r>
            <a:r>
              <a:rPr lang="fa-IR" sz="4000" dirty="0" smtClean="0">
                <a:solidFill>
                  <a:srgbClr val="00B050"/>
                </a:solidFill>
                <a:latin typeface="IranNastaliq" pitchFamily="18" charset="0"/>
                <a:cs typeface="2  Esfehan" panose="00000700000000000000" pitchFamily="2" charset="-78"/>
              </a:rPr>
              <a:t>در منابع شیعه</a:t>
            </a:r>
          </a:p>
          <a:p>
            <a:pPr marL="0" indent="0">
              <a:buNone/>
            </a:pPr>
            <a:endParaRPr lang="fa-IR" sz="2400" dirty="0" smtClean="0"/>
          </a:p>
          <a:p>
            <a:pPr marL="0" indent="0">
              <a:buNone/>
            </a:pPr>
            <a:endParaRPr lang="fa-IR" sz="24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378135"/>
              </p:ext>
            </p:extLst>
          </p:nvPr>
        </p:nvGraphicFramePr>
        <p:xfrm>
          <a:off x="1187624" y="1315616"/>
          <a:ext cx="6120680" cy="5486400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3623166"/>
                <a:gridCol w="2497514"/>
              </a:tblGrid>
              <a:tr h="447488">
                <a:tc>
                  <a:txBody>
                    <a:bodyPr/>
                    <a:lstStyle/>
                    <a:p>
                      <a:pPr rtl="1"/>
                      <a:r>
                        <a:rPr lang="fa-IR" sz="2400" b="1" dirty="0" smtClean="0">
                          <a:cs typeface="2  Badr" pitchFamily="2" charset="-78"/>
                        </a:rPr>
                        <a:t>پیامبر</a:t>
                      </a:r>
                      <a:r>
                        <a:rPr lang="fa-IR" sz="2400" b="1" baseline="0" dirty="0" smtClean="0">
                          <a:cs typeface="2  Badr" pitchFamily="2" charset="-78"/>
                        </a:rPr>
                        <a:t> اکرم(ص)</a:t>
                      </a:r>
                      <a:endParaRPr lang="fa-IR" sz="2400" b="1" dirty="0">
                        <a:cs typeface="2  Bad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400" b="1" dirty="0" smtClean="0">
                          <a:cs typeface="2  Badr" pitchFamily="2" charset="-78"/>
                        </a:rPr>
                        <a:t>بسیار زیاد (در حد تواتر)</a:t>
                      </a:r>
                      <a:endParaRPr lang="fa-IR" sz="2400" b="1" dirty="0">
                        <a:cs typeface="2  Badr" pitchFamily="2" charset="-78"/>
                      </a:endParaRPr>
                    </a:p>
                  </a:txBody>
                  <a:tcPr/>
                </a:tc>
              </a:tr>
              <a:tr h="436158">
                <a:tc>
                  <a:txBody>
                    <a:bodyPr/>
                    <a:lstStyle/>
                    <a:p>
                      <a:pPr rtl="1"/>
                      <a:r>
                        <a:rPr lang="fa-IR" sz="2400" b="1" dirty="0" smtClean="0">
                          <a:cs typeface="2  Badr" pitchFamily="2" charset="-78"/>
                        </a:rPr>
                        <a:t>امام علی(ع)</a:t>
                      </a:r>
                      <a:endParaRPr lang="fa-IR" sz="2400" b="1" dirty="0">
                        <a:cs typeface="2  Bad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400" b="1" smtClean="0">
                          <a:cs typeface="2  Badr" pitchFamily="2" charset="-78"/>
                        </a:rPr>
                        <a:t>51</a:t>
                      </a:r>
                      <a:r>
                        <a:rPr lang="fa-IR" sz="2400" b="1" baseline="0" smtClean="0">
                          <a:cs typeface="2  Badr" pitchFamily="2" charset="-78"/>
                        </a:rPr>
                        <a:t> حدیث</a:t>
                      </a:r>
                      <a:endParaRPr lang="fa-IR" sz="2400" b="1" dirty="0">
                        <a:cs typeface="2  Badr" pitchFamily="2" charset="-78"/>
                      </a:endParaRPr>
                    </a:p>
                  </a:txBody>
                  <a:tcPr/>
                </a:tc>
              </a:tr>
              <a:tr h="436158">
                <a:tc>
                  <a:txBody>
                    <a:bodyPr/>
                    <a:lstStyle/>
                    <a:p>
                      <a:pPr rtl="1"/>
                      <a:r>
                        <a:rPr lang="fa-IR" sz="2400" b="1" dirty="0" smtClean="0">
                          <a:cs typeface="2  Badr" pitchFamily="2" charset="-78"/>
                        </a:rPr>
                        <a:t>امام حسن(ع)</a:t>
                      </a:r>
                      <a:endParaRPr lang="fa-IR" sz="2400" b="1" dirty="0">
                        <a:cs typeface="2  Bad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400" b="1" dirty="0" smtClean="0">
                          <a:cs typeface="2  Badr" pitchFamily="2" charset="-78"/>
                        </a:rPr>
                        <a:t>5 حدیث</a:t>
                      </a:r>
                      <a:endParaRPr lang="fa-IR" sz="2400" b="1" dirty="0">
                        <a:cs typeface="2  Badr" pitchFamily="2" charset="-78"/>
                      </a:endParaRPr>
                    </a:p>
                  </a:txBody>
                  <a:tcPr/>
                </a:tc>
              </a:tr>
              <a:tr h="436158">
                <a:tc>
                  <a:txBody>
                    <a:bodyPr/>
                    <a:lstStyle/>
                    <a:p>
                      <a:pPr rtl="1"/>
                      <a:r>
                        <a:rPr lang="fa-IR" sz="2400" b="1" dirty="0" smtClean="0">
                          <a:cs typeface="2  Badr" pitchFamily="2" charset="-78"/>
                        </a:rPr>
                        <a:t>امام حسین(ع)</a:t>
                      </a:r>
                      <a:endParaRPr lang="fa-IR" sz="2400" b="1" dirty="0">
                        <a:cs typeface="2  Bad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400" b="1" smtClean="0">
                          <a:cs typeface="2  Badr" pitchFamily="2" charset="-78"/>
                        </a:rPr>
                        <a:t>14 حدیث</a:t>
                      </a:r>
                      <a:endParaRPr lang="fa-IR" sz="2400" b="1" dirty="0">
                        <a:cs typeface="2  Badr" pitchFamily="2" charset="-78"/>
                      </a:endParaRPr>
                    </a:p>
                  </a:txBody>
                  <a:tcPr/>
                </a:tc>
              </a:tr>
              <a:tr h="436158">
                <a:tc>
                  <a:txBody>
                    <a:bodyPr/>
                    <a:lstStyle/>
                    <a:p>
                      <a:pPr rtl="1"/>
                      <a:r>
                        <a:rPr lang="fa-IR" sz="2400" b="1" dirty="0" smtClean="0">
                          <a:cs typeface="2  Badr" pitchFamily="2" charset="-78"/>
                        </a:rPr>
                        <a:t>امام سجاد(ع)</a:t>
                      </a:r>
                      <a:endParaRPr lang="fa-IR" sz="2400" b="1" dirty="0">
                        <a:cs typeface="2  Bad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1" dirty="0" smtClean="0">
                          <a:cs typeface="2  Badr" pitchFamily="2" charset="-78"/>
                        </a:rPr>
                        <a:t>11 حدیث</a:t>
                      </a:r>
                    </a:p>
                  </a:txBody>
                  <a:tcPr/>
                </a:tc>
              </a:tr>
              <a:tr h="436158">
                <a:tc>
                  <a:txBody>
                    <a:bodyPr/>
                    <a:lstStyle/>
                    <a:p>
                      <a:pPr rtl="1"/>
                      <a:r>
                        <a:rPr lang="fa-IR" sz="2400" b="1" dirty="0" smtClean="0">
                          <a:cs typeface="2  Badr" pitchFamily="2" charset="-78"/>
                        </a:rPr>
                        <a:t>امام باقر(ع)</a:t>
                      </a:r>
                      <a:endParaRPr lang="fa-IR" sz="2400" b="1" dirty="0">
                        <a:cs typeface="2  Bad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1" dirty="0" smtClean="0">
                          <a:cs typeface="2  Badr" pitchFamily="2" charset="-78"/>
                        </a:rPr>
                        <a:t>63حدیث</a:t>
                      </a:r>
                    </a:p>
                  </a:txBody>
                  <a:tcPr/>
                </a:tc>
              </a:tr>
              <a:tr h="436158">
                <a:tc>
                  <a:txBody>
                    <a:bodyPr/>
                    <a:lstStyle/>
                    <a:p>
                      <a:pPr rtl="1"/>
                      <a:r>
                        <a:rPr lang="fa-IR" sz="2400" b="1" dirty="0" smtClean="0">
                          <a:cs typeface="2  Badr" pitchFamily="2" charset="-78"/>
                        </a:rPr>
                        <a:t>امام صادق(ع)</a:t>
                      </a:r>
                      <a:endParaRPr lang="fa-IR" sz="2400" b="1" dirty="0">
                        <a:cs typeface="2  Bad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1" smtClean="0">
                          <a:cs typeface="2  Badr" pitchFamily="2" charset="-78"/>
                        </a:rPr>
                        <a:t>124</a:t>
                      </a:r>
                      <a:r>
                        <a:rPr lang="fa-IR" sz="2400" b="1" baseline="0" smtClean="0">
                          <a:cs typeface="2  Badr" pitchFamily="2" charset="-78"/>
                        </a:rPr>
                        <a:t> </a:t>
                      </a:r>
                      <a:r>
                        <a:rPr lang="fa-IR" sz="2400" b="1" smtClean="0">
                          <a:cs typeface="2  Badr" pitchFamily="2" charset="-78"/>
                        </a:rPr>
                        <a:t>حدیث</a:t>
                      </a:r>
                      <a:endParaRPr lang="fa-IR" sz="2400" b="1" dirty="0" smtClean="0">
                        <a:cs typeface="2  Badr" pitchFamily="2" charset="-78"/>
                      </a:endParaRPr>
                    </a:p>
                  </a:txBody>
                  <a:tcPr/>
                </a:tc>
              </a:tr>
              <a:tr h="436158">
                <a:tc>
                  <a:txBody>
                    <a:bodyPr/>
                    <a:lstStyle/>
                    <a:p>
                      <a:pPr rtl="1"/>
                      <a:r>
                        <a:rPr lang="fa-IR" sz="2400" b="1" dirty="0" smtClean="0">
                          <a:cs typeface="2  Badr" pitchFamily="2" charset="-78"/>
                        </a:rPr>
                        <a:t>امام کاظم(ع)</a:t>
                      </a:r>
                      <a:endParaRPr lang="fa-IR" sz="2400" b="1" dirty="0">
                        <a:cs typeface="2  Bad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400" b="1" smtClean="0">
                          <a:cs typeface="2  Badr" pitchFamily="2" charset="-78"/>
                        </a:rPr>
                        <a:t>6 حدیث</a:t>
                      </a:r>
                      <a:endParaRPr lang="fa-IR" sz="2400" b="1" dirty="0">
                        <a:cs typeface="2  Badr" pitchFamily="2" charset="-78"/>
                      </a:endParaRPr>
                    </a:p>
                  </a:txBody>
                  <a:tcPr/>
                </a:tc>
              </a:tr>
              <a:tr h="436158">
                <a:tc>
                  <a:txBody>
                    <a:bodyPr/>
                    <a:lstStyle/>
                    <a:p>
                      <a:pPr rtl="1"/>
                      <a:r>
                        <a:rPr lang="fa-IR" sz="2400" b="1" dirty="0" smtClean="0">
                          <a:cs typeface="2  Badr" pitchFamily="2" charset="-78"/>
                        </a:rPr>
                        <a:t>امام رضا(ع)</a:t>
                      </a:r>
                      <a:endParaRPr lang="fa-IR" sz="2400" b="1" dirty="0">
                        <a:cs typeface="2  Bad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400" b="1" smtClean="0">
                          <a:cs typeface="2  Badr" pitchFamily="2" charset="-78"/>
                        </a:rPr>
                        <a:t>19 حدیث</a:t>
                      </a:r>
                      <a:endParaRPr lang="fa-IR" sz="2400" b="1" dirty="0">
                        <a:cs typeface="2  Badr" pitchFamily="2" charset="-78"/>
                      </a:endParaRPr>
                    </a:p>
                  </a:txBody>
                  <a:tcPr/>
                </a:tc>
              </a:tr>
              <a:tr h="436158">
                <a:tc>
                  <a:txBody>
                    <a:bodyPr/>
                    <a:lstStyle/>
                    <a:p>
                      <a:pPr rtl="1"/>
                      <a:r>
                        <a:rPr lang="fa-IR" sz="2400" b="1" dirty="0" smtClean="0">
                          <a:cs typeface="2  Badr" pitchFamily="2" charset="-78"/>
                        </a:rPr>
                        <a:t>امام جواد(ع)</a:t>
                      </a:r>
                      <a:endParaRPr lang="fa-IR" sz="2400" b="1" dirty="0">
                        <a:cs typeface="2  Bad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400" b="1" smtClean="0">
                          <a:cs typeface="2  Badr" pitchFamily="2" charset="-78"/>
                        </a:rPr>
                        <a:t>6حدیث</a:t>
                      </a:r>
                      <a:endParaRPr lang="fa-IR" sz="2400" b="1" dirty="0">
                        <a:cs typeface="2  Badr" pitchFamily="2" charset="-78"/>
                      </a:endParaRPr>
                    </a:p>
                  </a:txBody>
                  <a:tcPr/>
                </a:tc>
              </a:tr>
              <a:tr h="436158">
                <a:tc>
                  <a:txBody>
                    <a:bodyPr/>
                    <a:lstStyle/>
                    <a:p>
                      <a:pPr rtl="1"/>
                      <a:r>
                        <a:rPr lang="fa-IR" sz="2400" b="1" dirty="0" smtClean="0">
                          <a:cs typeface="2  Badr" pitchFamily="2" charset="-78"/>
                        </a:rPr>
                        <a:t>امام هادی(ع)</a:t>
                      </a:r>
                      <a:endParaRPr lang="fa-IR" sz="2400" b="1" dirty="0">
                        <a:cs typeface="2  Bad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400" b="1" smtClean="0">
                          <a:cs typeface="2  Badr" pitchFamily="2" charset="-78"/>
                        </a:rPr>
                        <a:t>6 حدیث</a:t>
                      </a:r>
                      <a:endParaRPr lang="fa-IR" sz="2400" b="1" dirty="0">
                        <a:cs typeface="2  Badr" pitchFamily="2" charset="-78"/>
                      </a:endParaRPr>
                    </a:p>
                  </a:txBody>
                  <a:tcPr/>
                </a:tc>
              </a:tr>
              <a:tr h="436158">
                <a:tc>
                  <a:txBody>
                    <a:bodyPr/>
                    <a:lstStyle/>
                    <a:p>
                      <a:pPr rtl="1"/>
                      <a:r>
                        <a:rPr lang="fa-IR" sz="2400" b="1" dirty="0" smtClean="0">
                          <a:cs typeface="2  Badr" pitchFamily="2" charset="-78"/>
                        </a:rPr>
                        <a:t>امام حسن عسکری(ع)</a:t>
                      </a:r>
                      <a:endParaRPr lang="fa-IR" sz="2400" b="1" dirty="0">
                        <a:cs typeface="2  Bad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400" b="1" dirty="0" smtClean="0">
                          <a:cs typeface="2  Badr" pitchFamily="2" charset="-78"/>
                        </a:rPr>
                        <a:t>22 حدیث</a:t>
                      </a:r>
                      <a:endParaRPr lang="fa-IR" sz="2400" b="1" dirty="0">
                        <a:cs typeface="2  Badr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23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7413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4400" dirty="0" smtClean="0">
                <a:cs typeface="2  Badr" pitchFamily="2" charset="-78"/>
              </a:rPr>
              <a:t>پیامبر اکرم(ص): عمر جهان به پايان نمى‏ رسد مگر آنكه مردى از نسل حسين امور امّت مرا در دست مى‏ گيرد و دنيا را همچنانكه پر از ظلم شده است، پر از عدل و داد می کند.</a:t>
            </a:r>
          </a:p>
          <a:p>
            <a:pPr marL="0" indent="0" algn="l">
              <a:buNone/>
            </a:pPr>
            <a:r>
              <a:rPr lang="fa-IR" sz="2000" dirty="0" smtClean="0">
                <a:cs typeface="2  Badr" pitchFamily="2" charset="-78"/>
              </a:rPr>
              <a:t>دلائل الإمامة ص240</a:t>
            </a:r>
          </a:p>
          <a:p>
            <a:pPr marL="0" indent="0">
              <a:buNone/>
            </a:pPr>
            <a:endParaRPr lang="fa-IR" dirty="0" smtClean="0"/>
          </a:p>
          <a:p>
            <a:pPr marL="0" indent="0" algn="ctr">
              <a:buNone/>
            </a:pPr>
            <a:r>
              <a:rPr lang="fa-IR" sz="4400" dirty="0" smtClean="0">
                <a:cs typeface="2  Badr" pitchFamily="2" charset="-78"/>
              </a:rPr>
              <a:t>امام جواد(ع): قائم ما همان مهدى منتظر است كه در زمان غيبت بايد در انتظارش بود و در زمان ظهور بايد اطاعتش نمود. او سومين فرزند من خواهد بود.</a:t>
            </a:r>
          </a:p>
          <a:p>
            <a:pPr marL="0" indent="0" algn="l">
              <a:buNone/>
            </a:pPr>
            <a:r>
              <a:rPr lang="fa-IR" sz="2200" dirty="0" smtClean="0">
                <a:cs typeface="2  Badr" pitchFamily="2" charset="-78"/>
              </a:rPr>
              <a:t>بحارالأنوار ج51 ص156</a:t>
            </a:r>
            <a:endParaRPr lang="fa-IR" sz="2200" dirty="0">
              <a:cs typeface="2  Bad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4337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4800" dirty="0" smtClean="0">
                <a:solidFill>
                  <a:srgbClr val="00B050"/>
                </a:solidFill>
                <a:latin typeface="IranNastaliq" pitchFamily="18" charset="0"/>
                <a:cs typeface="2  Esfehan" panose="00000700000000000000" pitchFamily="2" charset="-78"/>
              </a:rPr>
              <a:t>مهدی</a:t>
            </a:r>
            <a:r>
              <a:rPr lang="fa-IR" sz="3200" dirty="0" smtClean="0">
                <a:solidFill>
                  <a:srgbClr val="00B050"/>
                </a:solidFill>
                <a:latin typeface="IranNastaliq" pitchFamily="18" charset="0"/>
                <a:cs typeface="2  Esfehan" panose="00000700000000000000" pitchFamily="2" charset="-78"/>
              </a:rPr>
              <a:t>(عج) </a:t>
            </a:r>
            <a:r>
              <a:rPr lang="fa-IR" sz="4800" dirty="0" smtClean="0">
                <a:solidFill>
                  <a:srgbClr val="00B050"/>
                </a:solidFill>
                <a:latin typeface="IranNastaliq" pitchFamily="18" charset="0"/>
                <a:cs typeface="2  Esfehan" panose="00000700000000000000" pitchFamily="2" charset="-78"/>
              </a:rPr>
              <a:t>در منابع اهل سنت</a:t>
            </a:r>
            <a:endParaRPr lang="fa-IR" sz="4800" dirty="0">
              <a:solidFill>
                <a:srgbClr val="00B050"/>
              </a:solidFill>
              <a:latin typeface="IranNastaliq" pitchFamily="18" charset="0"/>
              <a:cs typeface="2  Esfehan" panose="00000700000000000000" pitchFamily="2" charset="-78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1018201"/>
              </p:ext>
            </p:extLst>
          </p:nvPr>
        </p:nvGraphicFramePr>
        <p:xfrm>
          <a:off x="251521" y="1628800"/>
          <a:ext cx="8568952" cy="3456384"/>
        </p:xfrm>
        <a:graphic>
          <a:graphicData uri="http://schemas.openxmlformats.org/drawingml/2006/table">
            <a:tbl>
              <a:tblPr rtl="1" firstRow="1" bandRow="1">
                <a:tableStyleId>{D27102A9-8310-4765-A935-A1911B00CA55}</a:tableStyleId>
              </a:tblPr>
              <a:tblGrid>
                <a:gridCol w="984315"/>
                <a:gridCol w="878290"/>
                <a:gridCol w="1214128"/>
                <a:gridCol w="1054498"/>
                <a:gridCol w="1097024"/>
                <a:gridCol w="1198459"/>
                <a:gridCol w="1071119"/>
                <a:gridCol w="1071119"/>
              </a:tblGrid>
              <a:tr h="1728192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latin typeface="IranNastaliq" pitchFamily="18" charset="0"/>
                          <a:cs typeface="2  Badr" pitchFamily="2" charset="-78"/>
                        </a:rPr>
                        <a:t>صحیح</a:t>
                      </a:r>
                      <a:r>
                        <a:rPr lang="fa-IR" sz="2400" b="1" baseline="0" dirty="0" smtClean="0">
                          <a:latin typeface="IranNastaliq" pitchFamily="18" charset="0"/>
                          <a:cs typeface="2  Badr" pitchFamily="2" charset="-78"/>
                        </a:rPr>
                        <a:t> بخاری</a:t>
                      </a:r>
                      <a:endParaRPr lang="fa-IR" sz="2400" b="1" dirty="0">
                        <a:latin typeface="IranNastaliq" pitchFamily="18" charset="0"/>
                        <a:cs typeface="2  Bad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latin typeface="IranNastaliq" pitchFamily="18" charset="0"/>
                          <a:cs typeface="2  Badr" pitchFamily="2" charset="-78"/>
                        </a:rPr>
                        <a:t>صحیح حاکم</a:t>
                      </a:r>
                      <a:endParaRPr lang="fa-IR" sz="2400" b="1" dirty="0">
                        <a:latin typeface="IranNastaliq" pitchFamily="18" charset="0"/>
                        <a:cs typeface="2  Bad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latin typeface="IranNastaliq" pitchFamily="18" charset="0"/>
                          <a:cs typeface="2  Badr" pitchFamily="2" charset="-78"/>
                        </a:rPr>
                        <a:t>مسند احمد ابن</a:t>
                      </a:r>
                      <a:r>
                        <a:rPr lang="fa-IR" sz="2400" b="1" baseline="0" dirty="0" smtClean="0">
                          <a:latin typeface="IranNastaliq" pitchFamily="18" charset="0"/>
                          <a:cs typeface="2  Badr" pitchFamily="2" charset="-78"/>
                        </a:rPr>
                        <a:t> </a:t>
                      </a:r>
                      <a:r>
                        <a:rPr lang="fa-IR" sz="2400" b="1" dirty="0" smtClean="0">
                          <a:latin typeface="IranNastaliq" pitchFamily="18" charset="0"/>
                          <a:cs typeface="2  Badr" pitchFamily="2" charset="-78"/>
                        </a:rPr>
                        <a:t>حنبل</a:t>
                      </a:r>
                      <a:endParaRPr lang="fa-IR" sz="2400" b="1" dirty="0">
                        <a:latin typeface="IranNastaliq" pitchFamily="18" charset="0"/>
                        <a:cs typeface="2  Bad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latin typeface="IranNastaliq" pitchFamily="18" charset="0"/>
                          <a:cs typeface="2  Badr" pitchFamily="2" charset="-78"/>
                        </a:rPr>
                        <a:t>مسند</a:t>
                      </a:r>
                      <a:r>
                        <a:rPr lang="fa-IR" sz="2400" b="1" baseline="0" dirty="0" smtClean="0">
                          <a:latin typeface="IranNastaliq" pitchFamily="18" charset="0"/>
                          <a:cs typeface="2  Badr" pitchFamily="2" charset="-78"/>
                        </a:rPr>
                        <a:t> </a:t>
                      </a:r>
                    </a:p>
                    <a:p>
                      <a:pPr algn="ctr" rtl="1"/>
                      <a:r>
                        <a:rPr lang="fa-IR" sz="2400" b="1" dirty="0" smtClean="0">
                          <a:latin typeface="IranNastaliq" pitchFamily="18" charset="0"/>
                          <a:cs typeface="2  Badr" pitchFamily="2" charset="-78"/>
                        </a:rPr>
                        <a:t>أبی یَعلی</a:t>
                      </a:r>
                      <a:endParaRPr lang="fa-IR" sz="2400" b="1" dirty="0">
                        <a:latin typeface="IranNastaliq" pitchFamily="18" charset="0"/>
                        <a:cs typeface="2  Bad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latin typeface="IranNastaliq" pitchFamily="18" charset="0"/>
                          <a:cs typeface="2  Badr" pitchFamily="2" charset="-78"/>
                        </a:rPr>
                        <a:t>مسند</a:t>
                      </a:r>
                    </a:p>
                    <a:p>
                      <a:pPr algn="ctr" rtl="1"/>
                      <a:r>
                        <a:rPr lang="fa-IR" sz="2400" b="1" dirty="0" smtClean="0">
                          <a:latin typeface="IranNastaliq" pitchFamily="18" charset="0"/>
                          <a:cs typeface="2  Badr" pitchFamily="2" charset="-78"/>
                        </a:rPr>
                        <a:t> بزّاز</a:t>
                      </a:r>
                      <a:endParaRPr lang="fa-IR" sz="2400" b="1" dirty="0">
                        <a:latin typeface="IranNastaliq" pitchFamily="18" charset="0"/>
                        <a:cs typeface="2  Bad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latin typeface="IranNastaliq" pitchFamily="18" charset="0"/>
                          <a:cs typeface="2  Badr" pitchFamily="2" charset="-78"/>
                        </a:rPr>
                        <a:t>سنن</a:t>
                      </a:r>
                    </a:p>
                    <a:p>
                      <a:pPr algn="ctr" rtl="1"/>
                      <a:r>
                        <a:rPr lang="fa-IR" sz="2400" b="1" baseline="0" dirty="0" smtClean="0">
                          <a:latin typeface="IranNastaliq" pitchFamily="18" charset="0"/>
                          <a:cs typeface="2  Badr" pitchFamily="2" charset="-78"/>
                        </a:rPr>
                        <a:t> </a:t>
                      </a:r>
                      <a:r>
                        <a:rPr lang="fa-IR" sz="2400" b="1" dirty="0" smtClean="0">
                          <a:latin typeface="IranNastaliq" pitchFamily="18" charset="0"/>
                          <a:cs typeface="2  Badr" pitchFamily="2" charset="-78"/>
                        </a:rPr>
                        <a:t>أبی</a:t>
                      </a:r>
                      <a:r>
                        <a:rPr lang="fa-IR" sz="2400" b="1" baseline="0" dirty="0" smtClean="0">
                          <a:latin typeface="IranNastaliq" pitchFamily="18" charset="0"/>
                          <a:cs typeface="2  Badr" pitchFamily="2" charset="-78"/>
                        </a:rPr>
                        <a:t> داوود</a:t>
                      </a:r>
                      <a:endParaRPr lang="fa-IR" sz="2400" b="1" dirty="0">
                        <a:latin typeface="IranNastaliq" pitchFamily="18" charset="0"/>
                        <a:cs typeface="2  Bad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latin typeface="IranNastaliq" pitchFamily="18" charset="0"/>
                          <a:cs typeface="2  Badr" pitchFamily="2" charset="-78"/>
                        </a:rPr>
                        <a:t>سنن ترمذی</a:t>
                      </a:r>
                      <a:endParaRPr lang="fa-IR" sz="2400" b="1" dirty="0">
                        <a:latin typeface="IranNastaliq" pitchFamily="18" charset="0"/>
                        <a:cs typeface="2  Bad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latin typeface="IranNastaliq" pitchFamily="18" charset="0"/>
                          <a:cs typeface="2  Badr" pitchFamily="2" charset="-78"/>
                        </a:rPr>
                        <a:t>سنن </a:t>
                      </a:r>
                    </a:p>
                    <a:p>
                      <a:pPr algn="ctr" rtl="1"/>
                      <a:r>
                        <a:rPr lang="fa-IR" sz="2400" b="1" dirty="0" smtClean="0">
                          <a:latin typeface="IranNastaliq" pitchFamily="18" charset="0"/>
                          <a:cs typeface="2  Badr" pitchFamily="2" charset="-78"/>
                        </a:rPr>
                        <a:t>ابن ماجه</a:t>
                      </a:r>
                      <a:endParaRPr lang="fa-IR" sz="2400" b="1" dirty="0">
                        <a:latin typeface="IranNastaliq" pitchFamily="18" charset="0"/>
                        <a:cs typeface="2  Badr" pitchFamily="2" charset="-78"/>
                      </a:endParaRPr>
                    </a:p>
                  </a:txBody>
                  <a:tcPr/>
                </a:tc>
              </a:tr>
              <a:tr h="1728192"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>
                          <a:latin typeface="IranNastaliq" pitchFamily="18" charset="0"/>
                          <a:cs typeface="2  Badr" pitchFamily="2" charset="-78"/>
                        </a:rPr>
                        <a:t>سنن </a:t>
                      </a:r>
                    </a:p>
                    <a:p>
                      <a:pPr algn="ctr"/>
                      <a:r>
                        <a:rPr lang="fa-IR" sz="2400" b="1" dirty="0" smtClean="0">
                          <a:latin typeface="IranNastaliq" pitchFamily="18" charset="0"/>
                          <a:cs typeface="2  Badr" pitchFamily="2" charset="-78"/>
                        </a:rPr>
                        <a:t>ابن عمر</a:t>
                      </a:r>
                    </a:p>
                    <a:p>
                      <a:pPr algn="ctr"/>
                      <a:r>
                        <a:rPr lang="fa-IR" sz="2400" b="1" dirty="0" smtClean="0">
                          <a:latin typeface="IranNastaliq" pitchFamily="18" charset="0"/>
                          <a:cs typeface="2  Badr" pitchFamily="2" charset="-78"/>
                        </a:rPr>
                        <a:t>الدانی</a:t>
                      </a:r>
                      <a:endParaRPr lang="fa-IR" sz="2400" b="1" dirty="0">
                        <a:latin typeface="IranNastaliq" pitchFamily="18" charset="0"/>
                        <a:cs typeface="2  Bad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>
                          <a:latin typeface="IranNastaliq" pitchFamily="18" charset="0"/>
                          <a:cs typeface="2  Badr" pitchFamily="2" charset="-78"/>
                        </a:rPr>
                        <a:t>معجم طبرانی</a:t>
                      </a:r>
                      <a:endParaRPr lang="fa-IR" sz="2400" b="1" dirty="0">
                        <a:latin typeface="IranNastaliq" pitchFamily="18" charset="0"/>
                        <a:cs typeface="2  Bad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latin typeface="IranNastaliq" pitchFamily="18" charset="0"/>
                          <a:cs typeface="2  Badr" pitchFamily="2" charset="-78"/>
                        </a:rPr>
                        <a:t>معجم رویانی</a:t>
                      </a:r>
                      <a:endParaRPr lang="fa-IR" sz="2400" b="1" dirty="0">
                        <a:latin typeface="IranNastaliq" pitchFamily="18" charset="0"/>
                        <a:cs typeface="2  Bad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latin typeface="IranNastaliq" pitchFamily="18" charset="0"/>
                          <a:cs typeface="2  Badr" pitchFamily="2" charset="-78"/>
                        </a:rPr>
                        <a:t>معجم دارقُطنی</a:t>
                      </a:r>
                      <a:endParaRPr lang="fa-IR" sz="2400" b="1" dirty="0">
                        <a:latin typeface="IranNastaliq" pitchFamily="18" charset="0"/>
                        <a:cs typeface="2  Bad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latin typeface="IranNastaliq" pitchFamily="18" charset="0"/>
                          <a:cs typeface="2  Badr" pitchFamily="2" charset="-78"/>
                        </a:rPr>
                        <a:t>أخبار</a:t>
                      </a:r>
                    </a:p>
                    <a:p>
                      <a:pPr algn="ctr" rtl="1"/>
                      <a:r>
                        <a:rPr lang="fa-IR" sz="2400" b="1" dirty="0" smtClean="0">
                          <a:latin typeface="IranNastaliq" pitchFamily="18" charset="0"/>
                          <a:cs typeface="2  Badr" pitchFamily="2" charset="-78"/>
                        </a:rPr>
                        <a:t>المهدی</a:t>
                      </a:r>
                      <a:r>
                        <a:rPr lang="fa-IR" sz="2400" b="1" baseline="0" dirty="0" smtClean="0">
                          <a:latin typeface="IranNastaliq" pitchFamily="18" charset="0"/>
                          <a:cs typeface="2  Badr" pitchFamily="2" charset="-78"/>
                        </a:rPr>
                        <a:t> </a:t>
                      </a:r>
                      <a:r>
                        <a:rPr lang="fa-IR" sz="2400" b="1" dirty="0" smtClean="0">
                          <a:latin typeface="IranNastaliq" pitchFamily="18" charset="0"/>
                          <a:cs typeface="2  Badr" pitchFamily="2" charset="-78"/>
                        </a:rPr>
                        <a:t>ابونُعَیم</a:t>
                      </a:r>
                      <a:endParaRPr lang="fa-IR" sz="2400" b="1" dirty="0">
                        <a:latin typeface="IranNastaliq" pitchFamily="18" charset="0"/>
                        <a:cs typeface="2  Bad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latin typeface="IranNastaliq" pitchFamily="18" charset="0"/>
                          <a:cs typeface="2  Badr" pitchFamily="2" charset="-78"/>
                        </a:rPr>
                        <a:t>تاریخ </a:t>
                      </a:r>
                    </a:p>
                    <a:p>
                      <a:pPr algn="ctr" rtl="1"/>
                      <a:r>
                        <a:rPr lang="fa-IR" sz="2400" b="1" dirty="0" smtClean="0">
                          <a:latin typeface="IranNastaliq" pitchFamily="18" charset="0"/>
                          <a:cs typeface="2  Badr" pitchFamily="2" charset="-78"/>
                        </a:rPr>
                        <a:t>بغداد</a:t>
                      </a:r>
                      <a:endParaRPr lang="fa-IR" sz="2400" b="1" dirty="0">
                        <a:latin typeface="IranNastaliq" pitchFamily="18" charset="0"/>
                        <a:cs typeface="2  Bad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latin typeface="IranNastaliq" pitchFamily="18" charset="0"/>
                          <a:cs typeface="2  Badr" pitchFamily="2" charset="-78"/>
                        </a:rPr>
                        <a:t>تاریخ دمشق</a:t>
                      </a:r>
                      <a:endParaRPr lang="fa-IR" sz="2400" b="1" dirty="0">
                        <a:latin typeface="IranNastaliq" pitchFamily="18" charset="0"/>
                        <a:cs typeface="2  Bad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latin typeface="IranNastaliq" pitchFamily="18" charset="0"/>
                          <a:cs typeface="2  Badr" pitchFamily="2" charset="-78"/>
                        </a:rPr>
                        <a:t>و...</a:t>
                      </a:r>
                      <a:endParaRPr lang="fa-IR" sz="2400" b="1" dirty="0">
                        <a:latin typeface="IranNastaliq" pitchFamily="18" charset="0"/>
                        <a:cs typeface="2  Badr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323528" y="5589240"/>
            <a:ext cx="39604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2  Badr" pitchFamily="2" charset="-78"/>
              </a:rPr>
              <a:t>بیانیه رسمی رابطة العالَم الإسلامی و کتاب الفتن</a:t>
            </a:r>
            <a:endParaRPr lang="fa-IR" dirty="0">
              <a:solidFill>
                <a:schemeClr val="tx1"/>
              </a:solidFill>
              <a:cs typeface="2  Bad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5859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6886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4400" dirty="0" smtClean="0">
                <a:cs typeface="2  Badr" pitchFamily="2" charset="-78"/>
              </a:rPr>
              <a:t>پیامبر اکرم(ص): مهدى موعود از اهل بیت من است. خدا اسباب قیامش را در یک شب            فراهم مى‏‌سازد.</a:t>
            </a:r>
          </a:p>
          <a:p>
            <a:pPr marL="0" indent="0" algn="l">
              <a:buNone/>
            </a:pPr>
            <a:r>
              <a:rPr lang="fa-IR" sz="2000" dirty="0" smtClean="0">
                <a:cs typeface="2  Badr" pitchFamily="2" charset="-78"/>
              </a:rPr>
              <a:t>صحیح ابن ماجه ج 2 ص 519</a:t>
            </a:r>
          </a:p>
          <a:p>
            <a:pPr marL="0" indent="0" algn="ctr">
              <a:buNone/>
            </a:pPr>
            <a:endParaRPr lang="fa-IR" sz="3600" dirty="0" smtClean="0">
              <a:cs typeface="2  Badr" pitchFamily="2" charset="-78"/>
            </a:endParaRPr>
          </a:p>
          <a:p>
            <a:pPr marL="0" indent="0" algn="ctr">
              <a:buNone/>
            </a:pPr>
            <a:r>
              <a:rPr lang="fa-IR" sz="4400" dirty="0" smtClean="0">
                <a:cs typeface="2  Badr" pitchFamily="2" charset="-78"/>
              </a:rPr>
              <a:t>پیامبر اکرم(ص): مهدى ما بلند پیشانى و </a:t>
            </a:r>
            <a:r>
              <a:rPr lang="fa-IR" sz="4400" dirty="0">
                <a:cs typeface="2  Badr" pitchFamily="2" charset="-78"/>
              </a:rPr>
              <a:t> </a:t>
            </a:r>
            <a:r>
              <a:rPr lang="fa-IR" sz="4400" dirty="0" smtClean="0">
                <a:cs typeface="2  Badr" pitchFamily="2" charset="-78"/>
              </a:rPr>
              <a:t>          باریک‌‏ بینى است، زمین را پر از عدل و داد مى‌‏کند چنانکه از ظلم و بیدادگرى پر شده است.</a:t>
            </a:r>
          </a:p>
          <a:p>
            <a:pPr marL="0" indent="0" algn="l">
              <a:buNone/>
            </a:pPr>
            <a:r>
              <a:rPr lang="fa-IR" sz="2000" dirty="0" smtClean="0">
                <a:cs typeface="2  Badr" pitchFamily="2" charset="-78"/>
              </a:rPr>
              <a:t>صحیح ابى داود ج 2ص 208</a:t>
            </a:r>
            <a:endParaRPr lang="fa-IR" sz="2000" dirty="0">
              <a:cs typeface="2  Bad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7083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2"/>
          <p:cNvSpPr/>
          <p:nvPr/>
        </p:nvSpPr>
        <p:spPr>
          <a:xfrm>
            <a:off x="899592" y="332656"/>
            <a:ext cx="7344816" cy="5760640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500" dirty="0" smtClean="0">
                <a:solidFill>
                  <a:srgbClr val="FF0000"/>
                </a:solidFill>
                <a:latin typeface="_PDMS_Saleem_QuranFont" pitchFamily="2" charset="-78"/>
                <a:cs typeface="2  Davat" pitchFamily="2" charset="-78"/>
              </a:rPr>
              <a:t>تحریف</a:t>
            </a:r>
          </a:p>
          <a:p>
            <a:pPr algn="ctr"/>
            <a:r>
              <a:rPr lang="fa-IR" sz="11500" dirty="0" smtClean="0">
                <a:solidFill>
                  <a:srgbClr val="00B050"/>
                </a:solidFill>
                <a:latin typeface="IranNastaliq" pitchFamily="18" charset="0"/>
                <a:cs typeface="2  Davat" panose="00000400000000000000" pitchFamily="2" charset="-78"/>
              </a:rPr>
              <a:t> مباحث مهدویت</a:t>
            </a:r>
            <a:endParaRPr lang="fa-IR" sz="11500" dirty="0">
              <a:solidFill>
                <a:srgbClr val="00B050"/>
              </a:solidFill>
              <a:latin typeface="IranNastaliq" pitchFamily="18" charset="0"/>
              <a:cs typeface="2 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0765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818</Words>
  <Application>Microsoft Office PowerPoint</Application>
  <PresentationFormat>نمایش روی پرده (4:3)</PresentationFormat>
  <Paragraphs>166</Paragraphs>
  <Slides>28</Slides>
  <Notes>1</Notes>
  <HiddenSlides>0</HiddenSlides>
  <MMClips>0</MMClips>
  <ScaleCrop>false</ScaleCrop>
  <HeadingPairs>
    <vt:vector size="6" baseType="variant">
      <vt:variant>
        <vt:lpstr>نوع خط بکاربرده شده</vt:lpstr>
      </vt:variant>
      <vt:variant>
        <vt:i4>15</vt:i4>
      </vt:variant>
      <vt:variant>
        <vt:lpstr>طرح زمینه</vt:lpstr>
      </vt:variant>
      <vt:variant>
        <vt:i4>1</vt:i4>
      </vt:variant>
      <vt:variant>
        <vt:lpstr>عنوان های اسلاید</vt:lpstr>
      </vt:variant>
      <vt:variant>
        <vt:i4>28</vt:i4>
      </vt:variant>
    </vt:vector>
  </HeadingPairs>
  <TitlesOfParts>
    <vt:vector size="44" baseType="lpstr">
      <vt:lpstr>_PDMS_Saleem_QuranFont</vt:lpstr>
      <vt:lpstr>2  Arabic Style</vt:lpstr>
      <vt:lpstr>2  Badr</vt:lpstr>
      <vt:lpstr>2  Davat</vt:lpstr>
      <vt:lpstr>2  Esfehan</vt:lpstr>
      <vt:lpstr>2  Karim</vt:lpstr>
      <vt:lpstr>2  Lotus</vt:lpstr>
      <vt:lpstr>Andalus</vt:lpstr>
      <vt:lpstr>Arial</vt:lpstr>
      <vt:lpstr>B Mitra</vt:lpstr>
      <vt:lpstr>B Zar</vt:lpstr>
      <vt:lpstr>Calibri</vt:lpstr>
      <vt:lpstr>Candara</vt:lpstr>
      <vt:lpstr>IranNastaliq</vt:lpstr>
      <vt:lpstr>Times New Roman</vt:lpstr>
      <vt:lpstr>Office Theme</vt:lpstr>
      <vt:lpstr>ارائه PowerPoint</vt:lpstr>
      <vt:lpstr>ارائه PowerPoint</vt:lpstr>
      <vt:lpstr>ارائه PowerPoint</vt:lpstr>
      <vt:lpstr>اثبات وجود مبارک حضرت مهدی(عج)</vt:lpstr>
      <vt:lpstr>ارائه PowerPoint</vt:lpstr>
      <vt:lpstr>ارائه PowerPoint</vt:lpstr>
      <vt:lpstr>مهدی(عج) در منابع اهل سنت</vt:lpstr>
      <vt:lpstr>ارائه PowerPoint</vt:lpstr>
      <vt:lpstr>ارائه PowerPoint</vt:lpstr>
      <vt:lpstr>ارائه PowerPoint</vt:lpstr>
      <vt:lpstr>ارائه PowerPoint</vt:lpstr>
      <vt:lpstr>بررسی عقیده ظلم کنید  تا امام زمان(عج) ظهور کند!</vt:lpstr>
      <vt:lpstr>ارائه PowerPoint</vt:lpstr>
      <vt:lpstr>نوسترا داموس</vt:lpstr>
      <vt:lpstr>ارائه PowerPoint</vt:lpstr>
      <vt:lpstr>ارائه PowerPoint</vt:lpstr>
      <vt:lpstr>ارائه PowerPoint</vt:lpstr>
      <vt:lpstr>بررسی فيلم مردى كه فردا را ديد  the  man who  saw  tomorrow</vt:lpstr>
      <vt:lpstr>ارائه PowerPoint</vt:lpstr>
      <vt:lpstr>ارائه PowerPoint</vt:lpstr>
      <vt:lpstr>ارائه PowerPoint</vt:lpstr>
      <vt:lpstr>ارائه PowerPoint</vt:lpstr>
      <vt:lpstr>علی محمد باب</vt:lpstr>
      <vt:lpstr>ادعاهای باب</vt:lpstr>
      <vt:lpstr>حسینعلی نوری(بهاء)</vt:lpstr>
      <vt:lpstr>ادعاهای بهاء</vt:lpstr>
      <vt:lpstr>ارائه PowerPoint</vt:lpstr>
      <vt:lpstr>ارائه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 MAHDI</dc:creator>
  <cp:lastModifiedBy>javad rahimi</cp:lastModifiedBy>
  <cp:revision>40</cp:revision>
  <dcterms:created xsi:type="dcterms:W3CDTF">2014-05-01T11:17:54Z</dcterms:created>
  <dcterms:modified xsi:type="dcterms:W3CDTF">2018-12-20T20:01:16Z</dcterms:modified>
</cp:coreProperties>
</file>